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2"/>
  </p:notesMasterIdLst>
  <p:handoutMasterIdLst>
    <p:handoutMasterId r:id="rId13"/>
  </p:handoutMasterIdLst>
  <p:sldIdLst>
    <p:sldId id="306" r:id="rId2"/>
    <p:sldId id="307" r:id="rId3"/>
    <p:sldId id="309" r:id="rId4"/>
    <p:sldId id="310" r:id="rId5"/>
    <p:sldId id="315" r:id="rId6"/>
    <p:sldId id="316" r:id="rId7"/>
    <p:sldId id="314" r:id="rId8"/>
    <p:sldId id="311" r:id="rId9"/>
    <p:sldId id="312" r:id="rId10"/>
    <p:sldId id="313" r:id="rId11"/>
  </p:sldIdLst>
  <p:sldSz cx="6858000" cy="9906000" type="A4"/>
  <p:notesSz cx="6794500" cy="9931400"/>
  <p:custDataLst>
    <p:tags r:id="rId14"/>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eispielfolien" id="{6BE3EED1-26F1-4D77-9276-05BF51ECB6F7}">
          <p14:sldIdLst>
            <p14:sldId id="306"/>
            <p14:sldId id="307"/>
            <p14:sldId id="309"/>
            <p14:sldId id="310"/>
            <p14:sldId id="315"/>
            <p14:sldId id="316"/>
            <p14:sldId id="314"/>
            <p14:sldId id="311"/>
            <p14:sldId id="312"/>
            <p14:sldId id="313"/>
          </p14:sldIdLst>
        </p14:section>
      </p14:sectionLst>
    </p:ext>
    <p:ext uri="{EFAFB233-063F-42B5-8137-9DF3F51BA10A}">
      <p15:sldGuideLst xmlns:p15="http://schemas.microsoft.com/office/powerpoint/2012/main" xmlns="">
        <p15:guide id="1" orient="horz" pos="5320" userDrawn="1">
          <p15:clr>
            <a:srgbClr val="A4A3A4"/>
          </p15:clr>
        </p15:guide>
        <p15:guide id="2" orient="horz" pos="4095" userDrawn="1">
          <p15:clr>
            <a:srgbClr val="A4A3A4"/>
          </p15:clr>
        </p15:guide>
        <p15:guide id="3" orient="horz" pos="1396" userDrawn="1">
          <p15:clr>
            <a:srgbClr val="A4A3A4"/>
          </p15:clr>
        </p15:guide>
        <p15:guide id="4" orient="horz" pos="520">
          <p15:clr>
            <a:srgbClr val="A4A3A4"/>
          </p15:clr>
        </p15:guide>
        <p15:guide id="5" pos="278" userDrawn="1">
          <p15:clr>
            <a:srgbClr val="A4A3A4"/>
          </p15:clr>
        </p15:guide>
        <p15:guide id="6" pos="74">
          <p15:clr>
            <a:srgbClr val="A4A3A4"/>
          </p15:clr>
        </p15:guide>
        <p15:guide id="7" pos="2908" userDrawn="1">
          <p15:clr>
            <a:srgbClr val="A4A3A4"/>
          </p15:clr>
        </p15:guide>
        <p15:guide id="9" pos="11">
          <p15:clr>
            <a:srgbClr val="A4A3A4"/>
          </p15:clr>
        </p15:guide>
      </p15:sldGuideLst>
    </p:ext>
    <p:ext uri="{2D200454-40CA-4A62-9FC3-DE9A4176ACB9}">
      <p15:notesGuideLst xmlns:p15="http://schemas.microsoft.com/office/powerpoint/2012/main" xmlns="">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C1FAB8"/>
    <a:srgbClr val="D6D6D6"/>
    <a:srgbClr val="CCEFFC"/>
    <a:srgbClr val="EEF983"/>
    <a:srgbClr val="B5FDFD"/>
    <a:srgbClr val="FF0066"/>
    <a:srgbClr val="FCEBBA"/>
    <a:srgbClr val="00CEFA"/>
    <a:srgbClr val="FDB5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94799" autoAdjust="0"/>
  </p:normalViewPr>
  <p:slideViewPr>
    <p:cSldViewPr snapToGrid="0" showGuides="1">
      <p:cViewPr varScale="1">
        <p:scale>
          <a:sx n="73" d="100"/>
          <a:sy n="73" d="100"/>
        </p:scale>
        <p:origin x="-2856" y="-102"/>
      </p:cViewPr>
      <p:guideLst>
        <p:guide orient="horz" pos="5320"/>
        <p:guide orient="horz" pos="4095"/>
        <p:guide orient="horz" pos="1396"/>
        <p:guide orient="horz" pos="520"/>
        <p:guide pos="278"/>
        <p:guide pos="74"/>
        <p:guide pos="2908"/>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0440" y="9619424"/>
            <a:ext cx="4815000" cy="31280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0" y="9618600"/>
            <a:ext cx="375998" cy="31280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0440" y="9619742"/>
            <a:ext cx="5991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2509" y="9719747"/>
            <a:ext cx="938346" cy="108239"/>
          </a:xfrm>
          <a:prstGeom prst="rect">
            <a:avLst/>
          </a:prstGeom>
        </p:spPr>
      </p:pic>
    </p:spTree>
    <p:extLst>
      <p:ext uri="{BB962C8B-B14F-4D97-AF65-F5344CB8AC3E}">
        <p14:creationId xmlns:p14="http://schemas.microsoft.com/office/powerpoint/2010/main" xmlns=""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08200" y="744538"/>
            <a:ext cx="2578100" cy="3724275"/>
          </a:xfrm>
          <a:prstGeom prst="rect">
            <a:avLst/>
          </a:prstGeom>
          <a:noFill/>
          <a:ln w="12700">
            <a:solidFill>
              <a:prstClr val="black"/>
            </a:solidFill>
          </a:ln>
        </p:spPr>
        <p:txBody>
          <a:bodyPr vert="horz" lIns="91401" tIns="45701" rIns="91401" bIns="45701" rtlCol="0" anchor="ctr"/>
          <a:lstStyle/>
          <a:p>
            <a:endParaRPr lang="de-DE" dirty="0"/>
          </a:p>
        </p:txBody>
      </p:sp>
      <p:sp>
        <p:nvSpPr>
          <p:cNvPr id="5" name="Notizenplatzhalter 4"/>
          <p:cNvSpPr>
            <a:spLocks noGrp="1"/>
          </p:cNvSpPr>
          <p:nvPr>
            <p:ph type="body" sz="quarter" idx="3"/>
          </p:nvPr>
        </p:nvSpPr>
        <p:spPr>
          <a:xfrm>
            <a:off x="878148" y="4809283"/>
            <a:ext cx="5058803" cy="4469130"/>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410166" y="9618600"/>
            <a:ext cx="4815000" cy="31280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9618600"/>
            <a:ext cx="374500" cy="31280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0440" y="9619742"/>
            <a:ext cx="5991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1614" y="9718028"/>
            <a:ext cx="938346" cy="108239"/>
          </a:xfrm>
          <a:prstGeom prst="rect">
            <a:avLst/>
          </a:prstGeom>
        </p:spPr>
      </p:pic>
    </p:spTree>
    <p:extLst>
      <p:ext uri="{BB962C8B-B14F-4D97-AF65-F5344CB8AC3E}">
        <p14:creationId xmlns:p14="http://schemas.microsoft.com/office/powerpoint/2010/main" xmlns=""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2</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3</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xmlns=""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95542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23985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46488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8573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1304603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xmlns=""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04.10.2016</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xmlns=""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04.10.2016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04.10.2016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04.10.2016</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p14="http://schemas.microsoft.com/office/powerpoint/2010/main" xmlns="" val="2878421419"/>
              </p:ext>
            </p:extLst>
          </p:nvPr>
        </p:nvGraphicFramePr>
        <p:xfrm>
          <a:off x="1192" y="2295"/>
          <a:ext cx="1190" cy="2292"/>
        </p:xfrm>
        <a:graphic>
          <a:graphicData uri="http://schemas.openxmlformats.org/presentationml/2006/ole">
            <p:oleObj spid="_x0000_s60732" name="think-cell Folie" r:id="rId15" imgW="360" imgH="360" progId="">
              <p:embed/>
            </p:oleObj>
          </a:graphicData>
        </a:graphic>
      </p:graphicFrame>
    </p:spTree>
    <p:extLst>
      <p:ext uri="{BB962C8B-B14F-4D97-AF65-F5344CB8AC3E}">
        <p14:creationId xmlns:p14="http://schemas.microsoft.com/office/powerpoint/2010/main" xmlns=""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hyperlink" Target="http://www.mmgh.de/" TargetMode="Externa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8.gif"/><Relationship Id="rId12" Type="http://schemas.openxmlformats.org/officeDocument/2006/relationships/image" Target="../media/image12.gi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jpeg"/><Relationship Id="rId10" Type="http://schemas.openxmlformats.org/officeDocument/2006/relationships/image" Target="../media/image10.jpeg"/><Relationship Id="rId4" Type="http://schemas.openxmlformats.org/officeDocument/2006/relationships/oleObject" Target="../embeddings/oleObject4.bin"/><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7.jpeg"/><Relationship Id="rId12"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6.jpeg"/><Relationship Id="rId5" Type="http://schemas.openxmlformats.org/officeDocument/2006/relationships/image" Target="../media/image4.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oleObject" Target="../embeddings/oleObject5.bin"/><Relationship Id="rId9" Type="http://schemas.openxmlformats.org/officeDocument/2006/relationships/image" Target="../media/image14.jpe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notesSlide" Target="../notesSlides/notesSlide5.xml"/><Relationship Id="rId7" Type="http://schemas.openxmlformats.org/officeDocument/2006/relationships/image" Target="../media/image7.jpeg"/><Relationship Id="rId12"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11" Type="http://schemas.openxmlformats.org/officeDocument/2006/relationships/image" Target="../media/image24.gif"/><Relationship Id="rId5" Type="http://schemas.openxmlformats.org/officeDocument/2006/relationships/image" Target="../media/image4.jpeg"/><Relationship Id="rId10" Type="http://schemas.openxmlformats.org/officeDocument/2006/relationships/image" Target="../media/image23.gif"/><Relationship Id="rId4" Type="http://schemas.openxmlformats.org/officeDocument/2006/relationships/oleObject" Target="../embeddings/oleObject6.bin"/><Relationship Id="rId9" Type="http://schemas.openxmlformats.org/officeDocument/2006/relationships/image" Target="../media/image22.jpeg"/><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notesSlide" Target="../notesSlides/notesSlide6.xml"/><Relationship Id="rId7" Type="http://schemas.openxmlformats.org/officeDocument/2006/relationships/image" Target="../media/image7.jpeg"/><Relationship Id="rId12"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11" Type="http://schemas.openxmlformats.org/officeDocument/2006/relationships/image" Target="../media/image31.jpeg"/><Relationship Id="rId5" Type="http://schemas.openxmlformats.org/officeDocument/2006/relationships/image" Target="../media/image4.jpeg"/><Relationship Id="rId10" Type="http://schemas.openxmlformats.org/officeDocument/2006/relationships/image" Target="../media/image30.jpeg"/><Relationship Id="rId4" Type="http://schemas.openxmlformats.org/officeDocument/2006/relationships/oleObject" Target="../embeddings/oleObject7.bin"/><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7.xml"/><Relationship Id="rId7"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oleObject" Target="../embeddings/oleObject8.bin"/><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8.xml"/><Relationship Id="rId7"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image" Target="../media/image40.png"/><Relationship Id="rId4" Type="http://schemas.openxmlformats.org/officeDocument/2006/relationships/oleObject" Target="../embeddings/oleObject9.bin"/><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9.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43.jpeg"/><Relationship Id="rId4" Type="http://schemas.openxmlformats.org/officeDocument/2006/relationships/oleObject" Target="../embeddings/oleObject10.bin"/><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367066375"/>
              </p:ext>
            </p:extLst>
          </p:nvPr>
        </p:nvGraphicFramePr>
        <p:xfrm>
          <a:off x="0" y="0"/>
          <a:ext cx="119062" cy="229306"/>
        </p:xfrm>
        <a:graphic>
          <a:graphicData uri="http://schemas.openxmlformats.org/presentationml/2006/ole">
            <p:oleObj spid="_x0000_s77093"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 </a:t>
            </a:r>
            <a:r>
              <a:rPr lang="de-DE" sz="1200" dirty="0" smtClean="0">
                <a:solidFill>
                  <a:schemeClr val="tx1">
                    <a:lumMod val="65000"/>
                    <a:lumOff val="35000"/>
                  </a:schemeClr>
                </a:solidFill>
                <a:latin typeface="Calibri" pitchFamily="34" charset="0"/>
                <a:hlinkClick r:id="rId5"/>
              </a:rPr>
              <a:t>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R</a:t>
            </a:r>
            <a:r>
              <a:rPr lang="de-DE" sz="5400" b="1" smtClean="0">
                <a:solidFill>
                  <a:srgbClr val="92D050"/>
                </a:solidFill>
                <a:latin typeface="Comic Sans MS" panose="030F0702030302020204" pitchFamily="66" charset="0"/>
              </a:rPr>
              <a:t>I</a:t>
            </a:r>
            <a:r>
              <a:rPr lang="de-DE" sz="5400" b="1" smtClean="0">
                <a:solidFill>
                  <a:srgbClr val="7030A0"/>
                </a:solidFill>
                <a:latin typeface="Comic Sans MS" panose="030F0702030302020204" pitchFamily="66" charset="0"/>
              </a:rPr>
              <a:t>E</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A</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G</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B</a:t>
            </a:r>
            <a:r>
              <a:rPr lang="de-DE" sz="5400" b="1" smtClean="0">
                <a:solidFill>
                  <a:srgbClr val="92D050"/>
                </a:solidFill>
                <a:latin typeface="Comic Sans MS" panose="030F0702030302020204" pitchFamily="66" charset="0"/>
              </a:rPr>
              <a:t>O</a:t>
            </a:r>
            <a:r>
              <a:rPr lang="de-DE" sz="5400" b="1" smtClean="0">
                <a:solidFill>
                  <a:srgbClr val="7030A0"/>
                </a:solidFill>
                <a:latin typeface="Comic Sans MS" panose="030F0702030302020204" pitchFamily="66" charset="0"/>
              </a:rPr>
              <a:t>T</a:t>
            </a:r>
            <a:r>
              <a:rPr lang="de-DE" sz="2800" smtClean="0">
                <a:solidFill>
                  <a:srgbClr val="CC1021"/>
                </a:solidFill>
              </a:rPr>
              <a:t/>
            </a:r>
            <a:br>
              <a:rPr lang="de-DE" sz="2800" smtClean="0">
                <a:solidFill>
                  <a:srgbClr val="CC1021"/>
                </a:solidFill>
              </a:rPr>
            </a:br>
            <a:r>
              <a:rPr lang="de-DE" sz="2400" smtClean="0">
                <a:solidFill>
                  <a:schemeClr val="tx1">
                    <a:lumMod val="50000"/>
                    <a:lumOff val="50000"/>
                  </a:schemeClr>
                </a:solidFill>
                <a:latin typeface="Comic Sans MS" panose="030F0702030302020204" pitchFamily="66" charset="0"/>
              </a:rPr>
              <a:t>der</a:t>
            </a:r>
            <a:r>
              <a:rPr lang="de-DE" sz="2400">
                <a:solidFill>
                  <a:schemeClr val="tx1">
                    <a:lumMod val="50000"/>
                    <a:lumOff val="50000"/>
                  </a:schemeClr>
                </a:solidFill>
                <a:latin typeface="Comic Sans MS" panose="030F0702030302020204" pitchFamily="66" charset="0"/>
              </a:rPr>
              <a:t> </a:t>
            </a:r>
            <a:r>
              <a:rPr lang="de-DE" sz="2400" smtClean="0">
                <a:solidFill>
                  <a:schemeClr val="tx1">
                    <a:lumMod val="50000"/>
                    <a:lumOff val="50000"/>
                  </a:schemeClr>
                </a:solidFill>
                <a:latin typeface="Comic Sans MS" panose="030F0702030302020204" pitchFamily="66" charset="0"/>
              </a:rPr>
              <a:t>Maria </a:t>
            </a:r>
            <a:r>
              <a:rPr lang="de-DE" sz="240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3287216" y="3119105"/>
            <a:ext cx="942566"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 2016</a:t>
            </a:r>
            <a:endParaRPr lang="de-DE" sz="600" dirty="0">
              <a:solidFill>
                <a:schemeClr val="bg1"/>
              </a:solidFill>
              <a:latin typeface="Comic Sans MS" panose="030F0702030302020204" pitchFamily="66" charset="0"/>
            </a:endParaRPr>
          </a:p>
        </p:txBody>
      </p:sp>
      <p:sp>
        <p:nvSpPr>
          <p:cNvPr id="116" name="Textfeld 115"/>
          <p:cNvSpPr txBox="1"/>
          <p:nvPr/>
        </p:nvSpPr>
        <p:spPr>
          <a:xfrm>
            <a:off x="1884514" y="8052889"/>
            <a:ext cx="3088987"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Sommer 2016</a:t>
            </a:r>
            <a:endParaRPr lang="de-DE" sz="3600" dirty="0">
              <a:solidFill>
                <a:schemeClr val="tx1">
                  <a:lumMod val="65000"/>
                  <a:lumOff val="35000"/>
                </a:schemeClr>
              </a:solidFill>
              <a:latin typeface="Comic Sans MS" panose="030F0702030302020204" pitchFamily="66" charset="0"/>
            </a:endParaRPr>
          </a:p>
        </p:txBody>
      </p:sp>
      <p:grpSp>
        <p:nvGrpSpPr>
          <p:cNvPr id="26" name="Gruppieren 25"/>
          <p:cNvGrpSpPr/>
          <p:nvPr/>
        </p:nvGrpSpPr>
        <p:grpSpPr>
          <a:xfrm>
            <a:off x="1892885" y="4790085"/>
            <a:ext cx="3108147" cy="3108147"/>
            <a:chOff x="337939" y="6785987"/>
            <a:chExt cx="1573344" cy="1573344"/>
          </a:xfrm>
        </p:grpSpPr>
        <p:sp>
          <p:nvSpPr>
            <p:cNvPr id="27" name="Ellipse 26"/>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8"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992353046"/>
              </p:ext>
            </p:extLst>
          </p:nvPr>
        </p:nvGraphicFramePr>
        <p:xfrm>
          <a:off x="0" y="0"/>
          <a:ext cx="119062" cy="229306"/>
        </p:xfrm>
        <a:graphic>
          <a:graphicData uri="http://schemas.openxmlformats.org/presentationml/2006/ole">
            <p:oleObj spid="_x0000_s88307"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Kontaktdaten Betreuungskräfte</a:t>
            </a:r>
            <a:endParaRPr lang="de-DE" sz="1300" b="1">
              <a:solidFill>
                <a:schemeClr val="tx1">
                  <a:lumMod val="75000"/>
                  <a:lumOff val="25000"/>
                </a:schemeClr>
              </a:solidFill>
              <a:latin typeface="Comic Sans MS" panose="030F0702030302020204" pitchFamily="66" charset="0"/>
            </a:endParaRPr>
          </a:p>
        </p:txBody>
      </p:sp>
      <p:sp>
        <p:nvSpPr>
          <p:cNvPr id="30" name="Rechteck 29"/>
          <p:cNvSpPr/>
          <p:nvPr/>
        </p:nvSpPr>
        <p:spPr>
          <a:xfrm>
            <a:off x="3581400" y="8139330"/>
            <a:ext cx="901700" cy="1066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xmlns="" val="2659919946"/>
              </p:ext>
            </p:extLst>
          </p:nvPr>
        </p:nvGraphicFramePr>
        <p:xfrm>
          <a:off x="306252" y="2085919"/>
          <a:ext cx="6265999" cy="2814320"/>
        </p:xfrm>
        <a:graphic>
          <a:graphicData uri="http://schemas.openxmlformats.org/drawingml/2006/table">
            <a:tbl>
              <a:tblPr firstRow="1" bandRow="1">
                <a:tableStyleId>{5FD0F851-EC5A-4D38-B0AD-8093EC10F338}</a:tableStyleId>
              </a:tblPr>
              <a:tblGrid>
                <a:gridCol w="1574108"/>
                <a:gridCol w="1890730"/>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70840">
                <a:tc>
                  <a:txBody>
                    <a:bodyPr/>
                    <a:lstStyle/>
                    <a:p>
                      <a:r>
                        <a:rPr lang="de-DE" sz="1400" dirty="0" smtClean="0">
                          <a:solidFill>
                            <a:schemeClr val="tx1">
                              <a:lumMod val="75000"/>
                              <a:lumOff val="25000"/>
                            </a:schemeClr>
                          </a:solidFill>
                          <a:latin typeface="Calibri" panose="020F0502020204030204" pitchFamily="34" charset="0"/>
                          <a:cs typeface="Arial" charset="0"/>
                        </a:rPr>
                        <a:t>Miriam</a:t>
                      </a:r>
                      <a:r>
                        <a:rPr lang="de-DE" sz="1400" baseline="0" dirty="0" smtClean="0">
                          <a:solidFill>
                            <a:schemeClr val="tx1">
                              <a:lumMod val="75000"/>
                              <a:lumOff val="25000"/>
                            </a:schemeClr>
                          </a:solidFill>
                          <a:latin typeface="Calibri" panose="020F0502020204030204" pitchFamily="34" charset="0"/>
                          <a:cs typeface="Arial" charset="0"/>
                        </a:rPr>
                        <a:t> Marek</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a:t>
                      </a:r>
                      <a:r>
                        <a:rPr lang="de-DE" altLang="de-DE" sz="1400" dirty="0" smtClean="0">
                          <a:solidFill>
                            <a:schemeClr val="tx1">
                              <a:lumMod val="75000"/>
                              <a:lumOff val="25000"/>
                            </a:schemeClr>
                          </a:solidFill>
                          <a:latin typeface="Calibri" panose="020F0502020204030204" pitchFamily="34" charset="0"/>
                          <a:cs typeface="Arial" charset="0"/>
                        </a:rPr>
                        <a:t>909 763 97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miriam.marek@mmgh.de</a:t>
                      </a:r>
                      <a:endParaRPr lang="de-DE" sz="1400" kern="1200" dirty="0" smtClean="0">
                        <a:solidFill>
                          <a:schemeClr val="tx1">
                            <a:lumMod val="75000"/>
                            <a:lumOff val="25000"/>
                          </a:schemeClr>
                        </a:solidFill>
                        <a:latin typeface="Calibri" panose="020F0502020204030204" pitchFamily="34" charset="0"/>
                        <a:ea typeface="+mn-ea"/>
                        <a:cs typeface="+mn-cs"/>
                      </a:endParaRPr>
                    </a:p>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70840">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Gerd</a:t>
                      </a:r>
                      <a:r>
                        <a:rPr lang="de-DE" altLang="de-DE" sz="1400" baseline="0" dirty="0" smtClean="0">
                          <a:solidFill>
                            <a:schemeClr val="tx1">
                              <a:lumMod val="75000"/>
                              <a:lumOff val="25000"/>
                            </a:schemeClr>
                          </a:solidFill>
                          <a:latin typeface="Calibri" panose="020F0502020204030204" pitchFamily="34" charset="0"/>
                          <a:cs typeface="Arial" charset="0"/>
                        </a:rPr>
                        <a:t> Fischer-</a:t>
                      </a:r>
                      <a:r>
                        <a:rPr lang="de-DE" altLang="de-DE" sz="1400" baseline="0" dirty="0" err="1" smtClean="0">
                          <a:solidFill>
                            <a:schemeClr val="tx1">
                              <a:lumMod val="75000"/>
                              <a:lumOff val="25000"/>
                            </a:schemeClr>
                          </a:solidFill>
                          <a:latin typeface="Calibri" panose="020F0502020204030204" pitchFamily="34" charset="0"/>
                          <a:cs typeface="Arial" charset="0"/>
                        </a:rPr>
                        <a:t>Baudys</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cs typeface="Arial" charset="0"/>
                        </a:rPr>
                        <a:t>Keine</a:t>
                      </a:r>
                      <a:r>
                        <a:rPr lang="de-DE" sz="1400" baseline="0" dirty="0" smtClean="0">
                          <a:solidFill>
                            <a:schemeClr val="tx1">
                              <a:lumMod val="75000"/>
                              <a:lumOff val="25000"/>
                            </a:schemeClr>
                          </a:solidFill>
                          <a:latin typeface="Calibri" panose="020F0502020204030204" pitchFamily="34" charset="0"/>
                          <a:cs typeface="Arial" charset="0"/>
                        </a:rPr>
                        <a:t> Mobilfunknummer</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gerd.fischer@mmgh.de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Lena</a:t>
                      </a:r>
                      <a:r>
                        <a:rPr lang="de-DE" altLang="de-DE" sz="1400" baseline="0" dirty="0" smtClean="0">
                          <a:solidFill>
                            <a:schemeClr val="tx1">
                              <a:lumMod val="75000"/>
                              <a:lumOff val="25000"/>
                            </a:schemeClr>
                          </a:solidFill>
                          <a:latin typeface="Calibri" panose="020F0502020204030204" pitchFamily="34" charset="0"/>
                          <a:cs typeface="Arial" charset="0"/>
                        </a:rPr>
                        <a:t> Stiehle</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r>
                        <a:rPr lang="de-DE" sz="1400" smtClean="0">
                          <a:solidFill>
                            <a:schemeClr val="tx1">
                              <a:lumMod val="75000"/>
                              <a:lumOff val="25000"/>
                            </a:schemeClr>
                          </a:solidFill>
                          <a:latin typeface="Calibri" panose="020F0502020204030204" pitchFamily="34" charset="0"/>
                        </a:rPr>
                        <a:t>0176 / 909 799 58</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lena.stiehle@mmgh.de</a:t>
                      </a:r>
                    </a:p>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Jochen Deppert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0177 / 313 313 1</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err="1" smtClean="0">
                          <a:solidFill>
                            <a:schemeClr val="tx1">
                              <a:lumMod val="75000"/>
                              <a:lumOff val="25000"/>
                            </a:schemeClr>
                          </a:solidFill>
                          <a:latin typeface="Calibri" panose="020F0502020204030204" pitchFamily="34" charset="0"/>
                          <a:cs typeface="Arial" charset="0"/>
                        </a:rPr>
                        <a:t>Jochen.deppert</a:t>
                      </a:r>
                      <a:r>
                        <a:rPr lang="de-DE" altLang="de-DE" sz="1400" dirty="0" smtClean="0">
                          <a:solidFill>
                            <a:schemeClr val="tx1">
                              <a:lumMod val="75000"/>
                              <a:lumOff val="25000"/>
                            </a:schemeClr>
                          </a:solidFill>
                          <a:latin typeface="Calibri" panose="020F0502020204030204" pitchFamily="34" charset="0"/>
                          <a:cs typeface="Arial" charset="0"/>
                        </a:rPr>
                        <a:t>@</a:t>
                      </a:r>
                      <a:br>
                        <a:rPr lang="de-DE" altLang="de-DE" sz="1400" dirty="0" smtClean="0">
                          <a:solidFill>
                            <a:schemeClr val="tx1">
                              <a:lumMod val="75000"/>
                              <a:lumOff val="25000"/>
                            </a:schemeClr>
                          </a:solidFill>
                          <a:latin typeface="Calibri" panose="020F0502020204030204" pitchFamily="34" charset="0"/>
                          <a:cs typeface="Arial" charset="0"/>
                        </a:rPr>
                      </a:br>
                      <a:r>
                        <a:rPr lang="de-DE" altLang="de-DE" sz="1400" dirty="0" smtClean="0">
                          <a:solidFill>
                            <a:schemeClr val="tx1">
                              <a:lumMod val="75000"/>
                              <a:lumOff val="25000"/>
                            </a:schemeClr>
                          </a:solidFill>
                          <a:latin typeface="Calibri" panose="020F0502020204030204" pitchFamily="34" charset="0"/>
                          <a:cs typeface="Arial" charset="0"/>
                        </a:rPr>
                        <a:t>Gesundheitsbande.de</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rgbClr val="C1FAB8"/>
                    </a:solidFill>
                  </a:tcPr>
                </a:tc>
              </a:tr>
            </a:tbl>
          </a:graphicData>
        </a:graphic>
      </p:graphicFrame>
      <p:sp>
        <p:nvSpPr>
          <p:cNvPr id="31" name="Rechteck 30"/>
          <p:cNvSpPr/>
          <p:nvPr/>
        </p:nvSpPr>
        <p:spPr>
          <a:xfrm>
            <a:off x="211324" y="6254572"/>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Caterer </a:t>
            </a:r>
            <a:r>
              <a:rPr lang="de-DE" sz="130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xmlns="" val="2882609683"/>
              </p:ext>
            </p:extLst>
          </p:nvPr>
        </p:nvGraphicFramePr>
        <p:xfrm>
          <a:off x="306252" y="6600881"/>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smtClean="0">
                          <a:solidFill>
                            <a:schemeClr val="tx1">
                              <a:lumMod val="75000"/>
                              <a:lumOff val="25000"/>
                            </a:schemeClr>
                          </a:solidFill>
                          <a:latin typeface="Calibri" panose="020F0502020204030204" pitchFamily="34" charset="0"/>
                        </a:rPr>
                        <a:t>Yves-Patrick Wörner</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smtClean="0">
                          <a:solidFill>
                            <a:schemeClr val="tx1">
                              <a:lumMod val="75000"/>
                              <a:lumOff val="25000"/>
                            </a:schemeClr>
                          </a:solidFill>
                          <a:latin typeface="Calibri" panose="020F0502020204030204" pitchFamily="34" charset="0"/>
                        </a:rPr>
                        <a:t>0711 / 937 878</a:t>
                      </a:r>
                      <a:r>
                        <a:rPr lang="de-DE" sz="1400" baseline="0" smtClean="0">
                          <a:solidFill>
                            <a:schemeClr val="tx1">
                              <a:lumMod val="75000"/>
                              <a:lumOff val="25000"/>
                            </a:schemeClr>
                          </a:solidFill>
                          <a:latin typeface="Calibri" panose="020F0502020204030204" pitchFamily="34" charset="0"/>
                        </a:rPr>
                        <a:t> </a:t>
                      </a:r>
                      <a:r>
                        <a:rPr lang="de-DE" sz="1400" smtClean="0">
                          <a:solidFill>
                            <a:schemeClr val="tx1">
                              <a:lumMod val="75000"/>
                              <a:lumOff val="25000"/>
                            </a:schemeClr>
                          </a:solidFill>
                          <a:latin typeface="Calibri" panose="020F0502020204030204" pitchFamily="34" charset="0"/>
                        </a:rPr>
                        <a:t>28</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en-US" sz="1400" smtClean="0">
                          <a:solidFill>
                            <a:schemeClr val="tx1">
                              <a:lumMod val="75000"/>
                              <a:lumOff val="25000"/>
                            </a:schemeClr>
                          </a:solidFill>
                          <a:latin typeface="Calibri" panose="020F0502020204030204" pitchFamily="34" charset="0"/>
                        </a:rPr>
                        <a:t>yves-patrick.woerner@johanniter.de</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xmlns="" val="1344455311"/>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0151 / 194 184 42</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
        <p:nvSpPr>
          <p:cNvPr id="2" name="Textfeld 1"/>
          <p:cNvSpPr txBox="1"/>
          <p:nvPr/>
        </p:nvSpPr>
        <p:spPr>
          <a:xfrm>
            <a:off x="2882201" y="1172010"/>
            <a:ext cx="1734249" cy="182807"/>
          </a:xfrm>
          <a:prstGeom prst="rect">
            <a:avLst/>
          </a:prstGeom>
          <a:noFill/>
        </p:spPr>
        <p:txBody>
          <a:bodyPr wrap="square" lIns="0" tIns="0" rIns="0" bIns="0" rtlCol="0">
            <a:spAutoFit/>
          </a:bodyPr>
          <a:lstStyle/>
          <a:p>
            <a:pPr algn="ctr">
              <a:lnSpc>
                <a:spcPct val="108000"/>
              </a:lnSpc>
              <a:spcAft>
                <a:spcPts val="1008"/>
              </a:spcAft>
            </a:pPr>
            <a:r>
              <a:rPr lang="de-DE" sz="1100" b="1" smtClean="0">
                <a:solidFill>
                  <a:schemeClr val="bg1"/>
                </a:solidFill>
                <a:latin typeface="Comic Sans MS" panose="030F0702030302020204" pitchFamily="66" charset="0"/>
              </a:rPr>
              <a:t>Sommer </a:t>
            </a:r>
            <a:r>
              <a:rPr lang="de-DE" sz="1100" b="1" dirty="0" smtClean="0">
                <a:solidFill>
                  <a:schemeClr val="bg1"/>
                </a:solidFill>
                <a:latin typeface="Comic Sans MS" panose="030F0702030302020204" pitchFamily="66" charset="0"/>
              </a:rPr>
              <a:t>2016</a:t>
            </a:r>
            <a:endParaRPr lang="de-DE" sz="11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0622373"/>
              </p:ext>
            </p:extLst>
          </p:nvPr>
        </p:nvGraphicFramePr>
        <p:xfrm>
          <a:off x="0" y="0"/>
          <a:ext cx="119062" cy="229306"/>
        </p:xfrm>
        <a:graphic>
          <a:graphicData uri="http://schemas.openxmlformats.org/presentationml/2006/ole">
            <p:oleObj spid="_x0000_s81149" name="think-cell Folie" r:id="rId4" imgW="0" imgH="0" progId="">
              <p:embed/>
            </p:oleObj>
          </a:graphicData>
        </a:graphic>
      </p:graphicFrame>
      <p:sp>
        <p:nvSpPr>
          <p:cNvPr id="2" name="Rechteck 1"/>
          <p:cNvSpPr/>
          <p:nvPr/>
        </p:nvSpPr>
        <p:spPr>
          <a:xfrm>
            <a:off x="211324" y="1549941"/>
            <a:ext cx="6444963" cy="8307402"/>
          </a:xfrm>
          <a:prstGeom prst="rect">
            <a:avLst/>
          </a:prstGeom>
        </p:spPr>
        <p:txBody>
          <a:bodyPr wrap="square">
            <a:spAutoFit/>
          </a:bodyPr>
          <a:lstStyle/>
          <a:p>
            <a:r>
              <a:rPr lang="de-DE" sz="1400" b="1" dirty="0">
                <a:solidFill>
                  <a:schemeClr val="tx1">
                    <a:lumMod val="75000"/>
                    <a:lumOff val="25000"/>
                  </a:schemeClr>
                </a:solidFill>
                <a:latin typeface="Comic Sans MS" panose="030F0702030302020204" pitchFamily="66" charset="0"/>
              </a:rPr>
              <a:t>Liebe Eltern und liebe Kinder,</a:t>
            </a:r>
          </a:p>
          <a:p>
            <a:r>
              <a:rPr lang="de-DE" sz="1400" b="1" dirty="0">
                <a:solidFill>
                  <a:schemeClr val="tx1">
                    <a:lumMod val="75000"/>
                    <a:lumOff val="25000"/>
                  </a:schemeClr>
                </a:solidFill>
                <a:latin typeface="Comic Sans MS" panose="030F0702030302020204" pitchFamily="66" charset="0"/>
              </a:rPr>
              <a:t> </a:t>
            </a:r>
          </a:p>
          <a:p>
            <a:r>
              <a:rPr lang="de-DE" sz="1400" dirty="0">
                <a:solidFill>
                  <a:schemeClr val="tx1">
                    <a:lumMod val="75000"/>
                    <a:lumOff val="25000"/>
                  </a:schemeClr>
                </a:solidFill>
                <a:latin typeface="Comic Sans MS" panose="030F0702030302020204" pitchFamily="66" charset="0"/>
              </a:rPr>
              <a:t>hier 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Sommerferien . </a:t>
            </a:r>
            <a:br>
              <a:rPr lang="de-DE" sz="1400" dirty="0" smtClean="0">
                <a:solidFill>
                  <a:schemeClr val="tx1">
                    <a:lumMod val="75000"/>
                    <a:lumOff val="25000"/>
                  </a:schemeClr>
                </a:solidFill>
                <a:latin typeface="Comic Sans MS" panose="030F0702030302020204" pitchFamily="66" charset="0"/>
              </a:rPr>
            </a:br>
            <a:r>
              <a:rPr lang="de-DE" sz="1400" dirty="0" smtClean="0">
                <a:solidFill>
                  <a:schemeClr val="tx1">
                    <a:lumMod val="75000"/>
                    <a:lumOff val="25000"/>
                  </a:schemeClr>
                </a:solidFill>
                <a:latin typeface="Comic Sans MS" panose="030F0702030302020204" pitchFamily="66" charset="0"/>
              </a:rPr>
              <a:t>Wir </a:t>
            </a:r>
            <a:r>
              <a:rPr lang="de-DE" sz="1400" dirty="0">
                <a:solidFill>
                  <a:schemeClr val="tx1">
                    <a:lumMod val="75000"/>
                    <a:lumOff val="25000"/>
                  </a:schemeClr>
                </a:solidFill>
                <a:latin typeface="Comic Sans MS" panose="030F0702030302020204" pitchFamily="66" charset="0"/>
              </a:rPr>
              <a:t>wollen Ihnen und </a:t>
            </a:r>
            <a:r>
              <a:rPr lang="de-DE" sz="1400" dirty="0" smtClean="0">
                <a:solidFill>
                  <a:schemeClr val="tx1">
                    <a:lumMod val="75000"/>
                    <a:lumOff val="25000"/>
                  </a:schemeClr>
                </a:solidFill>
                <a:latin typeface="Comic Sans MS" panose="030F0702030302020204" pitchFamily="66" charset="0"/>
              </a:rPr>
              <a:t>euch </a:t>
            </a:r>
            <a:r>
              <a:rPr lang="de-DE" sz="1400" dirty="0">
                <a:solidFill>
                  <a:schemeClr val="tx1">
                    <a:lumMod val="75000"/>
                    <a:lumOff val="25000"/>
                  </a:schemeClr>
                </a:solidFill>
                <a:latin typeface="Comic Sans MS" panose="030F0702030302020204" pitchFamily="66" charset="0"/>
              </a:rPr>
              <a:t>zunächst aber 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aufhängen könnt,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So könnt Ihr das jeweilige Angebot bewerten.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3951"/>
            <a:ext cx="1752600" cy="404111"/>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b="1" dirty="0" smtClean="0">
                <a:solidFill>
                  <a:schemeClr val="bg1"/>
                </a:solidFill>
                <a:latin typeface="Comic Sans MS" panose="030F0702030302020204" pitchFamily="66" charset="0"/>
              </a:rPr>
              <a:t>Sommer</a:t>
            </a:r>
            <a:r>
              <a:rPr lang="de-DE" sz="2000" b="1" dirty="0" smtClean="0">
                <a:solidFill>
                  <a:schemeClr val="bg1"/>
                </a:solidFill>
                <a:latin typeface="Comic Sans MS" panose="030F0702030302020204" pitchFamily="66" charset="0"/>
              </a:rPr>
              <a:t> </a:t>
            </a:r>
            <a:r>
              <a:rPr lang="de-DE" sz="1100" b="1" dirty="0">
                <a:solidFill>
                  <a:schemeClr val="bg1"/>
                </a:solidFill>
                <a:latin typeface="Comic Sans MS" panose="030F0702030302020204" pitchFamily="66" charset="0"/>
              </a:rPr>
              <a:t>2016</a:t>
            </a: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146939" y="9594626"/>
            <a:ext cx="188286" cy="442000"/>
          </a:xfrm>
        </p:spPr>
        <p:txBody>
          <a:bodyPr/>
          <a:lstStyle/>
          <a:p>
            <a:pPr algn="r"/>
            <a:fld id="{B8BD4307-8E25-4063-B042-91C9BB9E4C20}" type="slidenum">
              <a:rPr lang="de-DE" sz="1400" smtClean="0">
                <a:solidFill>
                  <a:prstClr val="black"/>
                </a:solidFill>
              </a:rPr>
              <a:pPr algn="r"/>
              <a:t>2</a:t>
            </a:fld>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66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992390966"/>
              </p:ext>
            </p:extLst>
          </p:nvPr>
        </p:nvGraphicFramePr>
        <p:xfrm>
          <a:off x="0" y="0"/>
          <a:ext cx="119062" cy="229306"/>
        </p:xfrm>
        <a:graphic>
          <a:graphicData uri="http://schemas.openxmlformats.org/presentationml/2006/ole">
            <p:oleObj spid="_x0000_s83193"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63932" y="9594626"/>
            <a:ext cx="188286" cy="442000"/>
          </a:xfrm>
        </p:spPr>
        <p:txBody>
          <a:bodyPr/>
          <a:lstStyle/>
          <a:p>
            <a:pPr algn="r"/>
            <a:fld id="{B8BD4307-8E25-4063-B042-91C9BB9E4C20}" type="slidenum">
              <a:rPr lang="de-DE" sz="1400" smtClean="0">
                <a:solidFill>
                  <a:prstClr val="black"/>
                </a:solidFill>
              </a:rPr>
              <a:pPr algn="r"/>
              <a:t>3</a:t>
            </a:fld>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Unsere geplanten Ferienthemen für das Schuljahr </a:t>
            </a:r>
            <a:r>
              <a:rPr lang="de-DE" sz="1300" b="1" smtClean="0">
                <a:solidFill>
                  <a:schemeClr val="tx1">
                    <a:lumMod val="75000"/>
                    <a:lumOff val="25000"/>
                  </a:schemeClr>
                </a:solidFill>
                <a:latin typeface="Comic Sans MS" panose="030F0702030302020204" pitchFamily="66" charset="0"/>
              </a:rPr>
              <a:t>2015/16</a:t>
            </a:r>
          </a:p>
          <a:p>
            <a:pPr>
              <a:spcAft>
                <a:spcPts val="300"/>
              </a:spcAft>
            </a:pPr>
            <a:r>
              <a:rPr lang="de-DE" sz="1300" smtClean="0">
                <a:solidFill>
                  <a:schemeClr val="tx1">
                    <a:lumMod val="75000"/>
                    <a:lumOff val="25000"/>
                  </a:schemeClr>
                </a:solidFill>
                <a:latin typeface="Calibri" panose="020F0502020204030204" pitchFamily="34" charset="0"/>
              </a:rPr>
              <a:t>(Änderungen </a:t>
            </a:r>
            <a:r>
              <a:rPr lang="de-DE" sz="130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129266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Weihnachtsferien </a:t>
            </a:r>
            <a:r>
              <a:rPr lang="de-DE" sz="1200" b="1">
                <a:solidFill>
                  <a:schemeClr val="tx1">
                    <a:lumMod val="75000"/>
                    <a:lumOff val="25000"/>
                  </a:schemeClr>
                </a:solidFill>
                <a:latin typeface="Calibri" panose="020F0502020204030204" pitchFamily="34" charset="0"/>
              </a:rPr>
              <a:t>– </a:t>
            </a:r>
            <a:r>
              <a:rPr lang="de-DE" sz="1200" b="1" smtClean="0">
                <a:solidFill>
                  <a:schemeClr val="tx1">
                    <a:lumMod val="75000"/>
                    <a:lumOff val="25000"/>
                  </a:schemeClr>
                </a:solidFill>
                <a:latin typeface="Calibri" panose="020F0502020204030204" pitchFamily="34" charset="0"/>
              </a:rPr>
              <a:t/>
            </a:r>
            <a:br>
              <a:rPr lang="de-DE" sz="1200" b="1" smtClean="0">
                <a:solidFill>
                  <a:schemeClr val="tx1">
                    <a:lumMod val="75000"/>
                    <a:lumOff val="25000"/>
                  </a:schemeClr>
                </a:solidFill>
                <a:latin typeface="Calibri" panose="020F0502020204030204" pitchFamily="34" charset="0"/>
              </a:rPr>
            </a:br>
            <a:r>
              <a:rPr lang="de-DE" sz="1200" b="1" smtClean="0">
                <a:solidFill>
                  <a:schemeClr val="tx1">
                    <a:lumMod val="75000"/>
                    <a:lumOff val="25000"/>
                  </a:schemeClr>
                </a:solidFill>
                <a:latin typeface="Calibri" panose="020F0502020204030204" pitchFamily="34" charset="0"/>
              </a:rPr>
              <a:t>Rund </a:t>
            </a:r>
            <a:r>
              <a:rPr lang="de-DE" sz="1200" b="1">
                <a:solidFill>
                  <a:schemeClr val="tx1">
                    <a:lumMod val="75000"/>
                    <a:lumOff val="25000"/>
                  </a:schemeClr>
                </a:solidFill>
                <a:latin typeface="Calibri" panose="020F0502020204030204" pitchFamily="34" charset="0"/>
              </a:rPr>
              <a:t>um das Thema Märchen</a:t>
            </a:r>
            <a:endParaRPr lang="de-DE" sz="1200">
              <a:solidFill>
                <a:schemeClr val="tx1">
                  <a:lumMod val="75000"/>
                  <a:lumOff val="25000"/>
                </a:schemeClr>
              </a:solidFill>
              <a:latin typeface="Calibri" panose="020F0502020204030204" pitchFamily="34" charset="0"/>
            </a:endParaRPr>
          </a:p>
          <a:p>
            <a:pPr marL="266700" indent="-266700">
              <a:buClr>
                <a:srgbClr val="00206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Eine Märchenerzählerin erzählt: </a:t>
            </a:r>
            <a:r>
              <a:rPr lang="de-DE" sz="1200" smtClean="0">
                <a:solidFill>
                  <a:schemeClr val="tx1">
                    <a:lumMod val="75000"/>
                    <a:lumOff val="25000"/>
                  </a:schemeClr>
                </a:solidFill>
                <a:latin typeface="Calibri" panose="020F0502020204030204" pitchFamily="34" charset="0"/>
              </a:rPr>
              <a:t/>
            </a:r>
            <a:br>
              <a:rPr lang="de-DE" sz="1200" smtClean="0">
                <a:solidFill>
                  <a:schemeClr val="tx1">
                    <a:lumMod val="75000"/>
                    <a:lumOff val="25000"/>
                  </a:schemeClr>
                </a:solidFill>
                <a:latin typeface="Calibri" panose="020F0502020204030204" pitchFamily="34" charset="0"/>
              </a:rPr>
            </a:br>
            <a:r>
              <a:rPr lang="de-DE" sz="1200" smtClean="0">
                <a:solidFill>
                  <a:schemeClr val="tx1">
                    <a:lumMod val="75000"/>
                    <a:lumOff val="25000"/>
                  </a:schemeClr>
                </a:solidFill>
                <a:latin typeface="Calibri" panose="020F0502020204030204" pitchFamily="34" charset="0"/>
              </a:rPr>
              <a:t>Ulrike </a:t>
            </a:r>
            <a:r>
              <a:rPr lang="de-DE" sz="1200">
                <a:solidFill>
                  <a:schemeClr val="tx1">
                    <a:lumMod val="75000"/>
                    <a:lumOff val="25000"/>
                  </a:schemeClr>
                </a:solidFill>
                <a:latin typeface="Calibri" panose="020F0502020204030204" pitchFamily="34" charset="0"/>
              </a:rPr>
              <a:t>Krawczyk besucht uns </a:t>
            </a:r>
          </a:p>
          <a:p>
            <a:pPr marL="266700" indent="-266700">
              <a:buClr>
                <a:srgbClr val="00206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schreiben eigene Märchen</a:t>
            </a:r>
          </a:p>
          <a:p>
            <a:pPr marL="266700" indent="-266700">
              <a:buClr>
                <a:srgbClr val="002060"/>
              </a:buClr>
              <a:buFont typeface="Arial" panose="020B0604020202020204" pitchFamily="34" charset="0"/>
              <a:buChar char="•"/>
            </a:pPr>
            <a:r>
              <a:rPr lang="de-DE" sz="1200" smtClean="0">
                <a:solidFill>
                  <a:schemeClr val="tx1">
                    <a:lumMod val="75000"/>
                    <a:lumOff val="25000"/>
                  </a:schemeClr>
                </a:solidFill>
                <a:latin typeface="Calibri" panose="020F0502020204030204" pitchFamily="34" charset="0"/>
              </a:rPr>
              <a:t>Besuch </a:t>
            </a:r>
            <a:r>
              <a:rPr lang="de-DE" sz="1200">
                <a:solidFill>
                  <a:schemeClr val="tx1">
                    <a:lumMod val="75000"/>
                    <a:lumOff val="25000"/>
                  </a:schemeClr>
                </a:solidFill>
                <a:latin typeface="Calibri" panose="020F0502020204030204" pitchFamily="34" charset="0"/>
              </a:rPr>
              <a:t>eines </a:t>
            </a:r>
            <a:r>
              <a:rPr lang="de-DE" sz="1200" smtClean="0">
                <a:solidFill>
                  <a:schemeClr val="tx1">
                    <a:lumMod val="75000"/>
                    <a:lumOff val="25000"/>
                  </a:schemeClr>
                </a:solidFill>
                <a:latin typeface="Calibri" panose="020F0502020204030204" pitchFamily="34" charset="0"/>
              </a:rPr>
              <a:t>Weihnachts-</a:t>
            </a:r>
            <a:br>
              <a:rPr lang="de-DE" sz="1200" smtClean="0">
                <a:solidFill>
                  <a:schemeClr val="tx1">
                    <a:lumMod val="75000"/>
                    <a:lumOff val="25000"/>
                  </a:schemeClr>
                </a:solidFill>
                <a:latin typeface="Calibri" panose="020F0502020204030204" pitchFamily="34" charset="0"/>
              </a:rPr>
            </a:br>
            <a:r>
              <a:rPr lang="de-DE" sz="1200" smtClean="0">
                <a:solidFill>
                  <a:schemeClr val="tx1">
                    <a:lumMod val="75000"/>
                    <a:lumOff val="25000"/>
                  </a:schemeClr>
                </a:solidFill>
                <a:latin typeface="Calibri" panose="020F0502020204030204" pitchFamily="34" charset="0"/>
              </a:rPr>
              <a:t>märchens in Stuttgart</a:t>
            </a:r>
          </a:p>
        </p:txBody>
      </p:sp>
      <p:sp>
        <p:nvSpPr>
          <p:cNvPr id="23" name="Rechteck 22"/>
          <p:cNvSpPr/>
          <p:nvPr/>
        </p:nvSpPr>
        <p:spPr>
          <a:xfrm>
            <a:off x="1419362" y="4262284"/>
            <a:ext cx="4537396" cy="923330"/>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Faschingsferien </a:t>
            </a:r>
            <a:r>
              <a:rPr lang="de-DE" sz="1200" b="1">
                <a:solidFill>
                  <a:schemeClr val="tx1">
                    <a:lumMod val="75000"/>
                    <a:lumOff val="25000"/>
                  </a:schemeClr>
                </a:solidFill>
                <a:latin typeface="Calibri" panose="020F0502020204030204" pitchFamily="34" charset="0"/>
              </a:rPr>
              <a:t>– Fasching und Märchenillustration</a:t>
            </a:r>
            <a:endParaRPr lang="de-DE" sz="1200">
              <a:solidFill>
                <a:schemeClr val="tx1">
                  <a:lumMod val="75000"/>
                  <a:lumOff val="25000"/>
                </a:schemeClr>
              </a:solidFill>
              <a:latin typeface="Calibri" panose="020F0502020204030204" pitchFamily="34" charset="0"/>
            </a:endParaRP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feiern Fasching</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illustrieren unsere Märchen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 Buchillustrator und eine Buchillustratorin helfen </a:t>
            </a:r>
            <a:r>
              <a:rPr lang="de-DE" sz="1200" smtClean="0">
                <a:solidFill>
                  <a:schemeClr val="tx1">
                    <a:lumMod val="75000"/>
                    <a:lumOff val="25000"/>
                  </a:schemeClr>
                </a:solidFill>
                <a:latin typeface="Calibri" panose="020F0502020204030204" pitchFamily="34" charset="0"/>
              </a:rPr>
              <a:t>beim </a:t>
            </a:r>
            <a:r>
              <a:rPr lang="de-DE" sz="1200">
                <a:solidFill>
                  <a:schemeClr val="tx1">
                    <a:lumMod val="75000"/>
                    <a:lumOff val="25000"/>
                  </a:schemeClr>
                </a:solidFill>
                <a:latin typeface="Calibri" panose="020F0502020204030204" pitchFamily="34" charset="0"/>
              </a:rPr>
              <a:t>Illustrieren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a:t>
            </a:r>
            <a:r>
              <a:rPr lang="de-DE" sz="1200" smtClean="0">
                <a:solidFill>
                  <a:schemeClr val="tx1">
                    <a:lumMod val="75000"/>
                    <a:lumOff val="25000"/>
                  </a:schemeClr>
                </a:solidFill>
                <a:latin typeface="Calibri" panose="020F0502020204030204" pitchFamily="34" charset="0"/>
              </a:rPr>
              <a:t>tonen </a:t>
            </a:r>
            <a:r>
              <a:rPr lang="de-DE" sz="1200">
                <a:solidFill>
                  <a:schemeClr val="tx1">
                    <a:lumMod val="75000"/>
                    <a:lumOff val="25000"/>
                  </a:schemeClr>
                </a:solidFill>
                <a:latin typeface="Calibri" panose="020F0502020204030204" pitchFamily="34" charset="0"/>
              </a:rPr>
              <a:t>Märchenfiguren für den </a:t>
            </a:r>
            <a:r>
              <a:rPr lang="de-DE" sz="1200" smtClean="0">
                <a:solidFill>
                  <a:schemeClr val="tx1">
                    <a:lumMod val="75000"/>
                    <a:lumOff val="25000"/>
                  </a:schemeClr>
                </a:solidFill>
                <a:latin typeface="Calibri" panose="020F0502020204030204" pitchFamily="34" charset="0"/>
              </a:rPr>
              <a:t>Schulgarten</a:t>
            </a:r>
            <a:endParaRPr lang="de-DE" sz="120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951018" cy="129266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Pfingstferien </a:t>
            </a:r>
            <a:r>
              <a:rPr lang="de-DE" sz="1200" b="1">
                <a:solidFill>
                  <a:schemeClr val="tx1">
                    <a:lumMod val="75000"/>
                    <a:lumOff val="25000"/>
                  </a:schemeClr>
                </a:solidFill>
                <a:latin typeface="Calibri" panose="020F0502020204030204" pitchFamily="34" charset="0"/>
              </a:rPr>
              <a:t>– Rund um das Thema Bienen</a:t>
            </a:r>
            <a:endParaRPr lang="de-DE" sz="1200">
              <a:solidFill>
                <a:schemeClr val="tx1">
                  <a:lumMod val="75000"/>
                  <a:lumOff val="25000"/>
                </a:schemeClr>
              </a:solidFill>
              <a:latin typeface="Calibri" panose="020F0502020204030204" pitchFamily="34" charset="0"/>
            </a:endParaRP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schleudern Honig und füllen unseren eigenen Honig ab</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üben ein Bienenmusical ein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Honigrezepte – einfach lecker</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Wissenswertes über Bienen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Die Musikerin </a:t>
            </a:r>
            <a:r>
              <a:rPr lang="de-DE" sz="1200" smtClean="0">
                <a:solidFill>
                  <a:schemeClr val="tx1">
                    <a:lumMod val="75000"/>
                    <a:lumOff val="25000"/>
                  </a:schemeClr>
                </a:solidFill>
                <a:latin typeface="Calibri" panose="020F0502020204030204" pitchFamily="34" charset="0"/>
              </a:rPr>
              <a:t>hilft </a:t>
            </a:r>
            <a:r>
              <a:rPr lang="de-DE" sz="1200">
                <a:solidFill>
                  <a:schemeClr val="tx1">
                    <a:lumMod val="75000"/>
                    <a:lumOff val="25000"/>
                  </a:schemeClr>
                </a:solidFill>
                <a:latin typeface="Calibri" panose="020F0502020204030204" pitchFamily="34" charset="0"/>
              </a:rPr>
              <a:t>uns beim Einstudieren des Musicals</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Aufführung für Eltern und </a:t>
            </a:r>
            <a:r>
              <a:rPr lang="de-DE" sz="1200" smtClean="0">
                <a:solidFill>
                  <a:schemeClr val="tx1">
                    <a:lumMod val="75000"/>
                    <a:lumOff val="25000"/>
                  </a:schemeClr>
                </a:solidFill>
                <a:latin typeface="Calibri" panose="020F0502020204030204" pitchFamily="34" charset="0"/>
              </a:rPr>
              <a:t>Gäste</a:t>
            </a:r>
            <a:endParaRPr lang="de-DE" sz="120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26671" cy="1000274"/>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Sommerferien </a:t>
            </a:r>
            <a:r>
              <a:rPr lang="de-DE" sz="1300" b="1">
                <a:solidFill>
                  <a:schemeClr val="tx1">
                    <a:lumMod val="75000"/>
                    <a:lumOff val="25000"/>
                  </a:schemeClr>
                </a:solidFill>
                <a:latin typeface="Calibri" panose="020F0502020204030204" pitchFamily="34" charset="0"/>
              </a:rPr>
              <a:t>– Die Indianer sind los</a:t>
            </a:r>
            <a:endParaRPr lang="de-DE" sz="1300">
              <a:solidFill>
                <a:schemeClr val="tx1">
                  <a:lumMod val="75000"/>
                  <a:lumOff val="25000"/>
                </a:schemeClr>
              </a:solidFill>
              <a:latin typeface="Calibri" panose="020F0502020204030204" pitchFamily="34" charset="0"/>
            </a:endParaRP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bauen Tipis der besonderen Art  </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Indianer brauchen Pferde</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kochen auf Indianerart</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sehen </a:t>
            </a:r>
            <a:r>
              <a:rPr lang="de-DE" sz="1300" smtClean="0">
                <a:solidFill>
                  <a:schemeClr val="tx1">
                    <a:lumMod val="75000"/>
                    <a:lumOff val="25000"/>
                  </a:schemeClr>
                </a:solidFill>
                <a:latin typeface="Calibri" panose="020F0502020204030204" pitchFamily="34" charset="0"/>
              </a:rPr>
              <a:t>Winnetou-Filme</a:t>
            </a:r>
            <a:endParaRPr lang="de-DE" sz="130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941703" cy="923330"/>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Osterferien </a:t>
            </a:r>
            <a:r>
              <a:rPr lang="de-DE" sz="1200" b="1">
                <a:solidFill>
                  <a:schemeClr val="tx1">
                    <a:lumMod val="75000"/>
                    <a:lumOff val="25000"/>
                  </a:schemeClr>
                </a:solidFill>
                <a:latin typeface="Calibri" panose="020F0502020204030204" pitchFamily="34" charset="0"/>
              </a:rPr>
              <a:t>- Rund ums Huhn</a:t>
            </a:r>
            <a:endParaRPr lang="de-DE" sz="1200">
              <a:solidFill>
                <a:schemeClr val="tx1">
                  <a:lumMod val="75000"/>
                  <a:lumOff val="25000"/>
                </a:schemeClr>
              </a:solidFill>
              <a:latin typeface="Calibri" panose="020F0502020204030204" pitchFamily="34" charset="0"/>
            </a:endParaRP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Unsere Hühner ziehen ins Hühnerhaus ein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Hühner aus Ton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Kochen mit Eiern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Geflügelzüchtervereins Hausen</a:t>
            </a:r>
          </a:p>
        </p:txBody>
      </p:sp>
      <p:sp>
        <p:nvSpPr>
          <p:cNvPr id="50" name="Rechteck 49"/>
          <p:cNvSpPr/>
          <p:nvPr/>
        </p:nvSpPr>
        <p:spPr>
          <a:xfrm>
            <a:off x="1081160" y="2199349"/>
            <a:ext cx="2676353" cy="1292662"/>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a:solidFill>
                  <a:schemeClr val="tx1">
                    <a:lumMod val="75000"/>
                    <a:lumOff val="25000"/>
                  </a:schemeClr>
                </a:solidFill>
                <a:latin typeface="Calibri" panose="020F0502020204030204" pitchFamily="34" charset="0"/>
              </a:rPr>
              <a:t>Herbstferien – Alles, was fliegt!</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Drachenbau</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Papierflieger bauen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Flieger aus Depron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Flugmodelle aus Ton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Rund um die </a:t>
            </a:r>
            <a:r>
              <a:rPr lang="de-DE" sz="1200" smtClean="0">
                <a:solidFill>
                  <a:schemeClr val="tx1">
                    <a:lumMod val="75000"/>
                    <a:lumOff val="25000"/>
                  </a:schemeClr>
                </a:solidFill>
                <a:latin typeface="Calibri" panose="020F0502020204030204" pitchFamily="34" charset="0"/>
              </a:rPr>
              <a:t>Fliegerei/Da Vinci</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Flughafens Stuttgart</a:t>
            </a: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Weihnachten</a:t>
            </a:r>
            <a:endParaRPr lang="de-DE" sz="600">
              <a:solidFill>
                <a:schemeClr val="bg1"/>
              </a:solidFill>
              <a:latin typeface="Comic Sans MS" panose="030F0702030302020204" pitchFamily="66" charset="0"/>
            </a:endParaRPr>
          </a:p>
        </p:txBody>
      </p:sp>
      <p:grpSp>
        <p:nvGrpSpPr>
          <p:cNvPr id="58" name="Gruppieren 57"/>
          <p:cNvGrpSpPr/>
          <p:nvPr/>
        </p:nvGrpSpPr>
        <p:grpSpPr>
          <a:xfrm>
            <a:off x="104394" y="6646857"/>
            <a:ext cx="900000" cy="900000"/>
            <a:chOff x="4908419" y="4330700"/>
            <a:chExt cx="1573344" cy="1573344"/>
          </a:xfrm>
        </p:grpSpPr>
        <p:sp>
          <p:nvSpPr>
            <p:cNvPr id="59" name="Ellipse 58"/>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0"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1" name="Gruppieren 60"/>
          <p:cNvGrpSpPr/>
          <p:nvPr/>
        </p:nvGrpSpPr>
        <p:grpSpPr>
          <a:xfrm>
            <a:off x="2571583" y="8109809"/>
            <a:ext cx="900000" cy="900000"/>
            <a:chOff x="337939" y="6785987"/>
            <a:chExt cx="1573344" cy="1573344"/>
          </a:xfrm>
        </p:grpSpPr>
        <p:sp>
          <p:nvSpPr>
            <p:cNvPr id="62" name="Ellipse 61"/>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3"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4" name="Gruppieren 63"/>
          <p:cNvGrpSpPr/>
          <p:nvPr/>
        </p:nvGrpSpPr>
        <p:grpSpPr>
          <a:xfrm>
            <a:off x="2229869" y="5403543"/>
            <a:ext cx="900000" cy="900000"/>
            <a:chOff x="2623179" y="4330700"/>
            <a:chExt cx="1573344" cy="1573344"/>
          </a:xfrm>
        </p:grpSpPr>
        <p:sp>
          <p:nvSpPr>
            <p:cNvPr id="65" name="Ellipse 64"/>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4186" b="11987"/>
            <a:stretch/>
          </p:blipFill>
          <p:spPr bwMode="auto">
            <a:xfrm>
              <a:off x="2915251" y="4601034"/>
              <a:ext cx="972547" cy="101435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Gruppieren 68"/>
          <p:cNvGrpSpPr/>
          <p:nvPr/>
        </p:nvGrpSpPr>
        <p:grpSpPr>
          <a:xfrm>
            <a:off x="3429707" y="2477568"/>
            <a:ext cx="900000" cy="900000"/>
            <a:chOff x="4908419" y="6785987"/>
            <a:chExt cx="1573344" cy="1573344"/>
          </a:xfrm>
        </p:grpSpPr>
        <p:sp>
          <p:nvSpPr>
            <p:cNvPr id="70" name="Ellipse 6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1"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9158" t="6849" r="8303" b="5410"/>
            <a:stretch/>
          </p:blipFill>
          <p:spPr bwMode="auto">
            <a:xfrm>
              <a:off x="5215873" y="7087887"/>
              <a:ext cx="958436" cy="101372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2" name="Gruppieren 71"/>
          <p:cNvGrpSpPr/>
          <p:nvPr/>
        </p:nvGrpSpPr>
        <p:grpSpPr>
          <a:xfrm>
            <a:off x="384329" y="4184772"/>
            <a:ext cx="900000" cy="900000"/>
            <a:chOff x="337939" y="4330700"/>
            <a:chExt cx="1573344" cy="1573344"/>
          </a:xfrm>
        </p:grpSpPr>
        <p:sp>
          <p:nvSpPr>
            <p:cNvPr id="73" name="Ellipse 72"/>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120" y="4515840"/>
              <a:ext cx="928732" cy="12547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5" name="Gruppieren 74"/>
          <p:cNvGrpSpPr/>
          <p:nvPr/>
        </p:nvGrpSpPr>
        <p:grpSpPr>
          <a:xfrm>
            <a:off x="85382" y="2118376"/>
            <a:ext cx="900000" cy="900000"/>
            <a:chOff x="2623179" y="6785987"/>
            <a:chExt cx="1573344" cy="1573344"/>
          </a:xfrm>
        </p:grpSpPr>
        <p:sp>
          <p:nvSpPr>
            <p:cNvPr id="76" name="Ellipse 75"/>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7"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4594" r="1" b="11561"/>
            <a:stretch/>
          </p:blipFill>
          <p:spPr bwMode="auto">
            <a:xfrm>
              <a:off x="2797756" y="7152932"/>
              <a:ext cx="1224189" cy="8213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8" name="Textfeld 77"/>
          <p:cNvSpPr txBox="1"/>
          <p:nvPr/>
        </p:nvSpPr>
        <p:spPr>
          <a:xfrm>
            <a:off x="985382" y="4512589"/>
            <a:ext cx="957943" cy="313163"/>
          </a:xfrm>
          <a:prstGeom prst="rect">
            <a:avLst/>
          </a:prstGeom>
          <a:noFill/>
        </p:spPr>
        <p:txBody>
          <a:bodyPr wrap="square" lIns="0" tIns="0" rIns="0" bIns="0" rtlCol="0">
            <a:spAutoFit/>
          </a:bodyPr>
          <a:lstStyle/>
          <a:p>
            <a:pPr>
              <a:lnSpc>
                <a:spcPct val="108000"/>
              </a:lnSpc>
              <a:spcAft>
                <a:spcPts val="1008"/>
              </a:spcAft>
            </a:pPr>
            <a:r>
              <a:rPr lang="de-DE" sz="2000" smtClean="0">
                <a:sym typeface="Wingdings"/>
              </a:rPr>
              <a:t></a:t>
            </a:r>
            <a:endParaRPr lang="de-DE" sz="2000" dirty="0" err="1" smtClean="0"/>
          </a:p>
        </p:txBody>
      </p:sp>
      <p:pic>
        <p:nvPicPr>
          <p:cNvPr id="49" name="Picture 23" descr="https://www.mannheim.de/sites/default/files/media_center_image/69294/kusu_cmyk.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03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798001078"/>
              </p:ext>
            </p:extLst>
          </p:nvPr>
        </p:nvGraphicFramePr>
        <p:xfrm>
          <a:off x="0" y="0"/>
          <a:ext cx="119062" cy="229306"/>
        </p:xfrm>
        <a:graphic>
          <a:graphicData uri="http://schemas.openxmlformats.org/presentationml/2006/ole">
            <p:oleObj spid="_x0000_s84248"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Sommerferien 2016. Woche 1:</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3349825906"/>
              </p:ext>
            </p:extLst>
          </p:nvPr>
        </p:nvGraphicFramePr>
        <p:xfrm>
          <a:off x="741446" y="1897083"/>
          <a:ext cx="6140617" cy="8245603"/>
        </p:xfrm>
        <a:graphic>
          <a:graphicData uri="http://schemas.openxmlformats.org/drawingml/2006/table">
            <a:tbl>
              <a:tblPr firstRow="1" bandRow="1">
                <a:tableStyleId>{5FD0F851-EC5A-4D38-B0AD-8093EC10F338}</a:tableStyleId>
              </a:tblPr>
              <a:tblGrid>
                <a:gridCol w="2098007"/>
                <a:gridCol w="4042610"/>
              </a:tblGrid>
              <a:tr h="990496">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Indianer Info-Programm</a:t>
                      </a:r>
                    </a:p>
                    <a:p>
                      <a:pPr algn="r"/>
                      <a:r>
                        <a:rPr lang="de-DE" sz="1100" b="0" dirty="0" smtClean="0">
                          <a:solidFill>
                            <a:schemeClr val="bg1"/>
                          </a:solidFill>
                          <a:latin typeface="Calibri" panose="020F0502020204030204" pitchFamily="34" charset="0"/>
                        </a:rPr>
                        <a:t>Betreuung: Hayri Kurt, Lena</a:t>
                      </a:r>
                      <a:r>
                        <a:rPr lang="de-DE" sz="1100" b="0" baseline="0" dirty="0" smtClean="0">
                          <a:solidFill>
                            <a:schemeClr val="bg1"/>
                          </a:solidFill>
                          <a:latin typeface="Calibri" panose="020F0502020204030204" pitchFamily="34" charset="0"/>
                        </a:rPr>
                        <a:t> Stiehle, Anna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Simone Weiß, Gerd Fischer-</a:t>
                      </a:r>
                      <a:r>
                        <a:rPr lang="de-DE" sz="1100" b="0" baseline="0" dirty="0" err="1" smtClean="0">
                          <a:solidFill>
                            <a:schemeClr val="bg1"/>
                          </a:solidFill>
                          <a:latin typeface="Calibri" panose="020F0502020204030204" pitchFamily="34" charset="0"/>
                        </a:rPr>
                        <a:t>Baudys</a:t>
                      </a:r>
                      <a:r>
                        <a:rPr lang="de-DE" sz="1100" b="0" dirty="0" smtClean="0">
                          <a:solidFill>
                            <a:schemeClr val="bg1"/>
                          </a:solidFill>
                          <a:latin typeface="Calibri" panose="020F0502020204030204" pitchFamily="34" charset="0"/>
                        </a:rPr>
                        <a:t> </a:t>
                      </a:r>
                    </a:p>
                    <a:p>
                      <a:pPr algn="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verschiedene Orte</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kern="1200" dirty="0" smtClean="0">
                          <a:solidFill>
                            <a:schemeClr val="tx1"/>
                          </a:solidFill>
                          <a:effectLst/>
                          <a:latin typeface="Calibri" panose="020F0502020204030204" pitchFamily="34" charset="0"/>
                          <a:ea typeface="+mn-ea"/>
                          <a:cs typeface="+mn-cs"/>
                        </a:rPr>
                        <a:t>Zum Thema Indianer gibt es allerlei Spannendes zu erfahren: Wie haben Indianer gelebt? Was für Bräuche hatten sie? Gibt es heute noch Indianer? Wie waren sie gekleidet? Zum Beginn der Sommerferien werden wir einige Fragen klären,</a:t>
                      </a:r>
                      <a:r>
                        <a:rPr lang="de-DE" sz="1100" b="0" kern="1200" baseline="0" dirty="0" smtClean="0">
                          <a:solidFill>
                            <a:schemeClr val="tx1"/>
                          </a:solidFill>
                          <a:effectLst/>
                          <a:latin typeface="Calibri" panose="020F0502020204030204" pitchFamily="34" charset="0"/>
                          <a:ea typeface="+mn-ea"/>
                          <a:cs typeface="+mn-cs"/>
                        </a:rPr>
                        <a:t> Geheimnisse lüften </a:t>
                      </a:r>
                      <a:r>
                        <a:rPr lang="de-DE" sz="1100" b="0" kern="1200" dirty="0" smtClean="0">
                          <a:solidFill>
                            <a:schemeClr val="tx1"/>
                          </a:solidFill>
                          <a:effectLst/>
                          <a:latin typeface="Calibri" panose="020F0502020204030204" pitchFamily="34" charset="0"/>
                          <a:ea typeface="+mn-ea"/>
                          <a:cs typeface="+mn-cs"/>
                        </a:rPr>
                        <a:t>und hoffentlich das ein oder andere Kind zum Staunen bringen.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5900">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Zeitung</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Hayri</a:t>
                      </a:r>
                      <a:r>
                        <a:rPr lang="de-DE" sz="1100" b="0" baseline="0" dirty="0" smtClean="0">
                          <a:solidFill>
                            <a:schemeClr val="bg1"/>
                          </a:solidFill>
                          <a:latin typeface="Calibri" panose="020F0502020204030204" pitchFamily="34" charset="0"/>
                        </a:rPr>
                        <a:t> Kurt</a:t>
                      </a:r>
                      <a:r>
                        <a:rPr lang="de-DE" sz="1100" b="0" dirty="0" smtClean="0">
                          <a:solidFill>
                            <a:schemeClr val="bg1"/>
                          </a:solidFill>
                          <a:latin typeface="Calibri" panose="020F0502020204030204" pitchFamily="34" charset="0"/>
                        </a:rPr>
                        <a:t>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Computer Raum</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In diesem Angebt werden die Kinder gezielt Aufgaben eines Reporters übernehmen und die Kinder und Fachkräfte interviewen. Hayri Kurt</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wird</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begleitend dabei sein und später dann eine Ferienzeitung mit den Kindern </a:t>
                      </a:r>
                      <a:r>
                        <a:rPr lang="de-DE" sz="1100" kern="1200" dirty="0" err="1" smtClean="0">
                          <a:solidFill>
                            <a:schemeClr val="tx1"/>
                          </a:solidFill>
                          <a:effectLst/>
                          <a:latin typeface="Calibri" panose="020F0502020204030204" pitchFamily="34" charset="0"/>
                          <a:ea typeface="+mn-ea"/>
                          <a:cs typeface="+mn-cs"/>
                        </a:rPr>
                        <a:t>errstellen</a:t>
                      </a:r>
                      <a:r>
                        <a:rPr lang="de-DE" sz="1100" kern="1200" dirty="0" smtClean="0">
                          <a:solidFill>
                            <a:schemeClr val="tx1"/>
                          </a:solidFill>
                          <a:effectLst/>
                          <a:latin typeface="Calibri" panose="020F0502020204030204" pitchFamily="34" charset="0"/>
                          <a:ea typeface="+mn-ea"/>
                          <a:cs typeface="+mn-cs"/>
                        </a:rPr>
                        <a:t> und duplizieren.</a:t>
                      </a:r>
                      <a:r>
                        <a:rPr lang="de-DE" sz="1100" kern="1200" baseline="0" dirty="0" smtClean="0">
                          <a:solidFill>
                            <a:schemeClr val="tx1"/>
                          </a:solidFill>
                          <a:effectLst/>
                          <a:latin typeface="Calibri" panose="020F0502020204030204" pitchFamily="34" charset="0"/>
                          <a:ea typeface="+mn-ea"/>
                          <a:cs typeface="+mn-cs"/>
                        </a:rPr>
                        <a:t> Dadurch können die Kinder</a:t>
                      </a:r>
                      <a:r>
                        <a:rPr lang="de-DE" sz="1100" kern="1200" dirty="0" smtClean="0">
                          <a:solidFill>
                            <a:schemeClr val="tx1"/>
                          </a:solidFill>
                          <a:effectLst/>
                          <a:latin typeface="Calibri" panose="020F0502020204030204" pitchFamily="34" charset="0"/>
                          <a:ea typeface="+mn-ea"/>
                          <a:cs typeface="+mn-cs"/>
                        </a:rPr>
                        <a:t>, die nicht in der Ferienbetreuung sind, das Programm,</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den Alltag und das Feeling nachlesen.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50391">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Mode</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t>
                      </a:r>
                      <a:r>
                        <a:rPr lang="de-DE" sz="1100" b="0" dirty="0" err="1" smtClean="0">
                          <a:solidFill>
                            <a:schemeClr val="bg1"/>
                          </a:solidFill>
                          <a:latin typeface="Calibri" panose="020F0502020204030204" pitchFamily="34" charset="0"/>
                        </a:rPr>
                        <a:t>Emelina</a:t>
                      </a:r>
                      <a:r>
                        <a:rPr lang="de-DE" sz="1100" b="0" dirty="0" smtClean="0">
                          <a:solidFill>
                            <a:schemeClr val="bg1"/>
                          </a:solidFill>
                          <a:latin typeface="Calibri" panose="020F0502020204030204" pitchFamily="34" charset="0"/>
                        </a:rPr>
                        <a:t> Michels</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Verschiedene Orte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err="1" smtClean="0">
                          <a:solidFill>
                            <a:schemeClr val="tx1"/>
                          </a:solidFill>
                          <a:effectLst/>
                          <a:latin typeface="Calibri" panose="020F0502020204030204" pitchFamily="34" charset="0"/>
                          <a:ea typeface="+mn-ea"/>
                          <a:cs typeface="+mn-cs"/>
                        </a:rPr>
                        <a:t>Emelina</a:t>
                      </a:r>
                      <a:r>
                        <a:rPr lang="de-DE" sz="1100" kern="1200" dirty="0" smtClean="0">
                          <a:solidFill>
                            <a:schemeClr val="tx1"/>
                          </a:solidFill>
                          <a:effectLst/>
                          <a:latin typeface="Calibri" panose="020F0502020204030204" pitchFamily="34" charset="0"/>
                          <a:ea typeface="+mn-ea"/>
                          <a:cs typeface="+mn-cs"/>
                        </a:rPr>
                        <a:t> Michels studiert Mode-Design und wird mit den Kindern eine Indianer-Weste nähen und sie anschließend bedrucken. In einer kleinen Modeschau können</a:t>
                      </a:r>
                      <a:r>
                        <a:rPr lang="de-DE" sz="1100" kern="1200" baseline="0" dirty="0" smtClean="0">
                          <a:solidFill>
                            <a:schemeClr val="tx1"/>
                          </a:solidFill>
                          <a:effectLst/>
                          <a:latin typeface="Calibri" panose="020F0502020204030204" pitchFamily="34" charset="0"/>
                          <a:ea typeface="+mn-ea"/>
                          <a:cs typeface="+mn-cs"/>
                        </a:rPr>
                        <a:t> die großen und kleinen Modedesigner dann ihre Stücke präsentieren.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Pfeil und Bogen</a:t>
                      </a:r>
                      <a:endParaRPr lang="de-DE" sz="1100" b="1"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Betreuung: Hayri</a:t>
                      </a:r>
                      <a:r>
                        <a:rPr lang="de-DE" sz="1100" b="0" baseline="0" dirty="0" smtClean="0">
                          <a:solidFill>
                            <a:schemeClr val="bg1"/>
                          </a:solidFill>
                          <a:latin typeface="Calibri" panose="020F0502020204030204" pitchFamily="34" charset="0"/>
                        </a:rPr>
                        <a:t> Kurt</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Grüner Raum / draußen</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kern="1200" dirty="0" smtClean="0">
                          <a:solidFill>
                            <a:schemeClr val="tx1"/>
                          </a:solidFill>
                          <a:effectLst/>
                          <a:latin typeface="Calibri" panose="020F0502020204030204" pitchFamily="34" charset="0"/>
                          <a:ea typeface="+mn-ea"/>
                          <a:cs typeface="+mn-cs"/>
                        </a:rPr>
                        <a:t>Perfekt passend zum Thema Indianer ist der Bau von Pfeil und Bogen. Dabei können die Kinder in eine Zeit zurückkehren, in der aus alltäglichen Dingen Werkzeuge bzw. in diesem Fall Jagdwaffen gebaut wurden.  Bei der großen Indianerfeier am</a:t>
                      </a:r>
                      <a:r>
                        <a:rPr lang="de-DE" sz="1100" kern="1200" baseline="0" dirty="0" smtClean="0">
                          <a:solidFill>
                            <a:schemeClr val="tx1"/>
                          </a:solidFill>
                          <a:effectLst/>
                          <a:latin typeface="Calibri" panose="020F0502020204030204" pitchFamily="34" charset="0"/>
                          <a:ea typeface="+mn-ea"/>
                          <a:cs typeface="+mn-cs"/>
                        </a:rPr>
                        <a:t> 05.08. können die Kinder versuchen eine Zielscheibe zu treffen.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0992">
                <a:tc>
                  <a:txBody>
                    <a:bodyPr/>
                    <a:lstStyle/>
                    <a:p>
                      <a:pPr marL="0" indent="0" algn="r">
                        <a:buClr>
                          <a:srgbClr val="FF3399"/>
                        </a:buClr>
                        <a:buFont typeface="Wingdings 3" panose="05040102010807070707" pitchFamily="18" charset="2"/>
                        <a:buNone/>
                      </a:pPr>
                      <a:r>
                        <a:rPr lang="de-DE" sz="1100" b="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kern="1200" dirty="0" smtClean="0">
                          <a:solidFill>
                            <a:schemeClr val="bg1"/>
                          </a:solidFill>
                          <a:latin typeface="Calibri" panose="020F0502020204030204" pitchFamily="34" charset="0"/>
                          <a:ea typeface="+mn-ea"/>
                          <a:cs typeface="+mn-cs"/>
                        </a:rPr>
                        <a:t>Sockenpferd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 Stiehle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Roter Raum / draußen</a:t>
                      </a: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Abgenutzt und ungeliebt liegen einzelne oder kaputte Socken oft in Schränken. Dabei kann man noch so viel Spaß mit ihnen haben! Passend zum Thema Indianer werden aus diesen Socken</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bunte</a:t>
                      </a:r>
                      <a:r>
                        <a:rPr lang="de-DE" sz="1100" kern="1200" baseline="0" dirty="0" smtClean="0">
                          <a:solidFill>
                            <a:schemeClr val="tx1"/>
                          </a:solidFill>
                          <a:effectLst/>
                          <a:latin typeface="Calibri" panose="020F0502020204030204" pitchFamily="34" charset="0"/>
                          <a:ea typeface="+mn-ea"/>
                          <a:cs typeface="+mn-cs"/>
                        </a:rPr>
                        <a:t> und </a:t>
                      </a:r>
                      <a:r>
                        <a:rPr lang="de-DE" sz="1100" kern="1200" dirty="0" smtClean="0">
                          <a:solidFill>
                            <a:schemeClr val="tx1"/>
                          </a:solidFill>
                          <a:effectLst/>
                          <a:latin typeface="Calibri" panose="020F0502020204030204" pitchFamily="34" charset="0"/>
                          <a:ea typeface="+mn-ea"/>
                          <a:cs typeface="+mn-cs"/>
                        </a:rPr>
                        <a:t>lustige Sockenpferde. Beim Indianerfest reiten die Pferde</a:t>
                      </a:r>
                      <a:r>
                        <a:rPr lang="de-DE" sz="1100" kern="1200" baseline="0" dirty="0" smtClean="0">
                          <a:solidFill>
                            <a:schemeClr val="tx1"/>
                          </a:solidFill>
                          <a:effectLst/>
                          <a:latin typeface="Calibri" panose="020F0502020204030204" pitchFamily="34" charset="0"/>
                          <a:ea typeface="+mn-ea"/>
                          <a:cs typeface="+mn-cs"/>
                        </a:rPr>
                        <a:t> durch einen Parcours um die Wette.</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Masken</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Anna</a:t>
                      </a:r>
                      <a:r>
                        <a:rPr lang="de-DE" sz="1100" b="0" baseline="0" dirty="0" smtClean="0">
                          <a:solidFill>
                            <a:schemeClr val="bg1"/>
                          </a:solidFill>
                          <a:latin typeface="Calibri" panose="020F0502020204030204" pitchFamily="34" charset="0"/>
                        </a:rPr>
                        <a:t>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Simone Weiß</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Gelber Raum / draußen</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solidFill>
                          <a:latin typeface="Calibri" panose="020F0502020204030204" pitchFamily="34" charset="0"/>
                        </a:rPr>
                        <a:t>Eine</a:t>
                      </a:r>
                      <a:r>
                        <a:rPr lang="de-DE" sz="1100" b="0" baseline="0" dirty="0" smtClean="0">
                          <a:solidFill>
                            <a:schemeClr val="tx1"/>
                          </a:solidFill>
                          <a:latin typeface="Calibri" panose="020F0502020204030204" pitchFamily="34" charset="0"/>
                        </a:rPr>
                        <a:t> professionelle Indianer-Bemalung will geübt sein! Lernmaterial findet sich bei Frau </a:t>
                      </a:r>
                      <a:r>
                        <a:rPr lang="de-DE" sz="1100" b="0" baseline="0" dirty="0" err="1" smtClean="0">
                          <a:solidFill>
                            <a:schemeClr val="tx1"/>
                          </a:solidFill>
                          <a:latin typeface="Calibri" panose="020F0502020204030204" pitchFamily="34" charset="0"/>
                        </a:rPr>
                        <a:t>Ornth</a:t>
                      </a:r>
                      <a:r>
                        <a:rPr lang="de-DE" sz="1100" b="0" baseline="0" dirty="0" smtClean="0">
                          <a:solidFill>
                            <a:schemeClr val="tx1"/>
                          </a:solidFill>
                          <a:latin typeface="Calibri" panose="020F0502020204030204" pitchFamily="34" charset="0"/>
                        </a:rPr>
                        <a:t> und Frau Weiß, die mit Tipps und Tricks bei der Erstellung und Bemalung der Masken unterstützen.</a:t>
                      </a:r>
                      <a:endParaRPr lang="de-DE" sz="1100" b="0" dirty="0" smtClean="0">
                        <a:solidFill>
                          <a:schemeClr val="tx1"/>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Instrumentenbau</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Gerd</a:t>
                      </a:r>
                      <a:r>
                        <a:rPr lang="de-DE" sz="1100" b="0" baseline="0" dirty="0" smtClean="0">
                          <a:solidFill>
                            <a:schemeClr val="bg1"/>
                          </a:solidFill>
                          <a:latin typeface="Calibri" panose="020F0502020204030204" pitchFamily="34" charset="0"/>
                        </a:rPr>
                        <a:t> Fischer-</a:t>
                      </a:r>
                      <a:r>
                        <a:rPr lang="de-DE" sz="1100" b="0" baseline="0" dirty="0" err="1" smtClean="0">
                          <a:solidFill>
                            <a:schemeClr val="bg1"/>
                          </a:solidFill>
                          <a:latin typeface="Calibri" panose="020F0502020204030204" pitchFamily="34" charset="0"/>
                        </a:rPr>
                        <a:t>Baudys</a:t>
                      </a:r>
                      <a:r>
                        <a:rPr lang="de-DE" sz="1100" b="0" baseline="0" dirty="0" smtClean="0">
                          <a:solidFill>
                            <a:schemeClr val="bg1"/>
                          </a:solidFill>
                          <a:latin typeface="Calibri" panose="020F0502020204030204" pitchFamily="34" charset="0"/>
                        </a:rPr>
                        <a:t>, Patrick Schmidt</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err="1" smtClean="0">
                          <a:solidFill>
                            <a:schemeClr val="bg1"/>
                          </a:solidFill>
                          <a:latin typeface="Calibri" panose="020F0502020204030204" pitchFamily="34" charset="0"/>
                        </a:rPr>
                        <a:t>Ort:Werkraum</a:t>
                      </a:r>
                      <a:r>
                        <a:rPr lang="de-DE" sz="1100" b="0" dirty="0" smtClean="0">
                          <a:solidFill>
                            <a:schemeClr val="bg1"/>
                          </a:solidFill>
                          <a:latin typeface="Calibri" panose="020F0502020204030204" pitchFamily="34" charset="0"/>
                        </a:rPr>
                        <a:t> /</a:t>
                      </a:r>
                      <a:r>
                        <a:rPr lang="de-DE" sz="1100" b="0" baseline="0" dirty="0" smtClean="0">
                          <a:solidFill>
                            <a:schemeClr val="bg1"/>
                          </a:solidFill>
                          <a:latin typeface="Calibri" panose="020F0502020204030204" pitchFamily="34" charset="0"/>
                        </a:rPr>
                        <a:t> draußen</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Solange</a:t>
                      </a:r>
                      <a:r>
                        <a:rPr lang="de-DE" sz="1100" b="0" kern="1200" baseline="0" dirty="0" smtClean="0">
                          <a:solidFill>
                            <a:schemeClr val="tx1"/>
                          </a:solidFill>
                          <a:effectLst/>
                          <a:latin typeface="Calibri" panose="020F0502020204030204" pitchFamily="34" charset="0"/>
                          <a:ea typeface="+mn-ea"/>
                          <a:cs typeface="+mn-cs"/>
                        </a:rPr>
                        <a:t> es Menschen gibt, wurde musiziert. Flöten aus Knochen oder später aus Ton wurden bei den ältesten menschlichen Knochen gefunden. Wir werden versuchen einige dieser antiken Instrumente nachzubauen und darauf spielen zu lernen.</a:t>
                      </a:r>
                      <a:endParaRPr lang="de-DE" sz="1100" b="0" kern="120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Ausflug: GPS-Tour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Betreuung: </a:t>
                      </a:r>
                      <a:r>
                        <a:rPr lang="de-DE" sz="1100" b="0" dirty="0" smtClean="0">
                          <a:solidFill>
                            <a:schemeClr val="bg1"/>
                          </a:solidFill>
                          <a:latin typeface="Calibri" panose="020F0502020204030204" pitchFamily="34" charset="0"/>
                        </a:rPr>
                        <a:t>Hayri Kurt, Lena Stiehle, Anna</a:t>
                      </a:r>
                      <a:r>
                        <a:rPr lang="de-DE" sz="1100" b="0" baseline="0" dirty="0" smtClean="0">
                          <a:solidFill>
                            <a:schemeClr val="bg1"/>
                          </a:solidFill>
                          <a:latin typeface="Calibri" panose="020F0502020204030204" pitchFamily="34" charset="0"/>
                        </a:rPr>
                        <a:t>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Simone Weiß, Gert Fischer-</a:t>
                      </a:r>
                      <a:r>
                        <a:rPr lang="de-DE" sz="1100" b="0" baseline="0" dirty="0" err="1" smtClean="0">
                          <a:solidFill>
                            <a:schemeClr val="bg1"/>
                          </a:solidFill>
                          <a:latin typeface="Calibri" panose="020F0502020204030204" pitchFamily="34" charset="0"/>
                        </a:rPr>
                        <a:t>Baudys</a:t>
                      </a:r>
                      <a:r>
                        <a:rPr lang="de-DE" sz="1100" b="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solidFill>
                          <a:latin typeface="Calibri" panose="020F0502020204030204" pitchFamily="34" charset="0"/>
                        </a:rPr>
                        <a:t>Am Dienstag,</a:t>
                      </a:r>
                      <a:r>
                        <a:rPr lang="de-DE" sz="1100" b="0" baseline="0" dirty="0" smtClean="0">
                          <a:solidFill>
                            <a:schemeClr val="tx1"/>
                          </a:solidFill>
                          <a:latin typeface="Calibri" panose="020F0502020204030204" pitchFamily="34" charset="0"/>
                        </a:rPr>
                        <a:t> den 02.08. begeben wir uns auf eine Tour mit noch unbekanntem Ziel. Mit Hilfe von Landkarten und GPS Geräten werden wir uns auf den Weg machen und womöglich einen Schatz finden?! Lasst euch überraschen! </a:t>
                      </a:r>
                      <a:endParaRPr lang="de-DE" sz="1100" b="0" dirty="0" smtClean="0">
                        <a:solidFill>
                          <a:schemeClr val="tx1"/>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4</a:t>
            </a:fld>
            <a:endParaRPr lang="de-DE" sz="1400" dirty="0">
              <a:solidFill>
                <a:prstClr val="black"/>
              </a:solidFill>
            </a:endParaRPr>
          </a:p>
        </p:txBody>
      </p:sp>
      <p:sp>
        <p:nvSpPr>
          <p:cNvPr id="33" name="Ellipse 32"/>
          <p:cNvSpPr/>
          <p:nvPr/>
        </p:nvSpPr>
        <p:spPr>
          <a:xfrm>
            <a:off x="74412" y="4018907"/>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63639" y="190392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9" y="297261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5" name="Ellipse 44"/>
          <p:cNvSpPr/>
          <p:nvPr/>
        </p:nvSpPr>
        <p:spPr>
          <a:xfrm>
            <a:off x="74411" y="708644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4" name="Ellipse 43"/>
          <p:cNvSpPr/>
          <p:nvPr/>
        </p:nvSpPr>
        <p:spPr>
          <a:xfrm>
            <a:off x="54517" y="809213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Ellipse 29"/>
          <p:cNvSpPr/>
          <p:nvPr/>
        </p:nvSpPr>
        <p:spPr>
          <a:xfrm>
            <a:off x="47140" y="505345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63639" y="606087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2927351" y="1176962"/>
            <a:ext cx="1689099" cy="169277"/>
          </a:xfrm>
          <a:prstGeom prst="rect">
            <a:avLst/>
          </a:prstGeom>
          <a:noFill/>
        </p:spPr>
        <p:txBody>
          <a:bodyPr wrap="square" lIns="0" tIns="0" rIns="0" bIns="0" rtlCol="0">
            <a:spAutoFit/>
          </a:bodyPr>
          <a:lstStyle/>
          <a:p>
            <a:pPr algn="ctr"/>
            <a:r>
              <a:rPr lang="de-DE" sz="1100" b="1" dirty="0" smtClean="0">
                <a:solidFill>
                  <a:schemeClr val="bg1"/>
                </a:solidFill>
                <a:latin typeface="Comic Sans MS" panose="030F0702030302020204" pitchFamily="66" charset="0"/>
              </a:rPr>
              <a:t>Sommer </a:t>
            </a:r>
            <a:r>
              <a:rPr lang="de-DE" sz="1100" b="1" dirty="0">
                <a:solidFill>
                  <a:schemeClr val="bg1"/>
                </a:solidFill>
                <a:latin typeface="Comic Sans MS" panose="030F0702030302020204" pitchFamily="66" charset="0"/>
              </a:rPr>
              <a:t>2016</a:t>
            </a:r>
            <a:endParaRPr lang="de-DE" sz="1100" dirty="0">
              <a:solidFill>
                <a:schemeClr val="bg1"/>
              </a:solidFill>
              <a:latin typeface="Comic Sans MS" panose="030F0702030302020204" pitchFamily="66" charset="0"/>
            </a:endParaRPr>
          </a:p>
        </p:txBody>
      </p:sp>
      <p:sp>
        <p:nvSpPr>
          <p:cNvPr id="28" name="Ellipse 27"/>
          <p:cNvSpPr/>
          <p:nvPr/>
        </p:nvSpPr>
        <p:spPr>
          <a:xfrm>
            <a:off x="74410" y="9094902"/>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47233" y="1993502"/>
            <a:ext cx="381000" cy="762000"/>
          </a:xfrm>
          <a:prstGeom prst="rect">
            <a:avLst/>
          </a:prstGeom>
        </p:spPr>
      </p:pic>
      <p:pic>
        <p:nvPicPr>
          <p:cNvPr id="6" name="Grafik 5"/>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95902" y="3185192"/>
            <a:ext cx="682729" cy="522087"/>
          </a:xfrm>
          <a:prstGeom prst="rect">
            <a:avLst/>
          </a:prstGeom>
        </p:spPr>
      </p:pic>
      <p:pic>
        <p:nvPicPr>
          <p:cNvPr id="7" name="Grafik 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41082" y="4198789"/>
            <a:ext cx="637549" cy="637549"/>
          </a:xfrm>
          <a:prstGeom prst="rect">
            <a:avLst/>
          </a:prstGeom>
        </p:spPr>
      </p:pic>
      <p:pic>
        <p:nvPicPr>
          <p:cNvPr id="8" name="Grafik 7"/>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228908" y="5273653"/>
            <a:ext cx="616715" cy="616715"/>
          </a:xfrm>
          <a:prstGeom prst="rect">
            <a:avLst/>
          </a:prstGeom>
        </p:spPr>
      </p:pic>
      <p:pic>
        <p:nvPicPr>
          <p:cNvPr id="9" name="Grafik 8"/>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51886" y="6252062"/>
            <a:ext cx="626745" cy="626745"/>
          </a:xfrm>
          <a:prstGeom prst="rect">
            <a:avLst/>
          </a:prstGeom>
        </p:spPr>
      </p:pic>
      <p:pic>
        <p:nvPicPr>
          <p:cNvPr id="11" name="Grafik 10"/>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33482" y="7291815"/>
            <a:ext cx="626745" cy="626745"/>
          </a:xfrm>
          <a:prstGeom prst="rect">
            <a:avLst/>
          </a:prstGeom>
        </p:spPr>
      </p:pic>
      <p:pic>
        <p:nvPicPr>
          <p:cNvPr id="12" name="Grafik 11"/>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271200" y="8303075"/>
            <a:ext cx="545717" cy="545717"/>
          </a:xfrm>
          <a:prstGeom prst="rect">
            <a:avLst/>
          </a:prstGeom>
        </p:spPr>
      </p:pic>
      <p:pic>
        <p:nvPicPr>
          <p:cNvPr id="13" name="Grafik 12"/>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251886" y="9269508"/>
            <a:ext cx="616969" cy="616969"/>
          </a:xfrm>
          <a:prstGeom prst="rect">
            <a:avLst/>
          </a:prstGeom>
        </p:spPr>
      </p:pic>
    </p:spTree>
    <p:extLst>
      <p:ext uri="{BB962C8B-B14F-4D97-AF65-F5344CB8AC3E}">
        <p14:creationId xmlns:p14="http://schemas.microsoft.com/office/powerpoint/2010/main" xmlns="" val="241084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nvPr>
        </p:nvGraphicFramePr>
        <p:xfrm>
          <a:off x="0" y="0"/>
          <a:ext cx="119062" cy="229306"/>
        </p:xfrm>
        <a:graphic>
          <a:graphicData uri="http://schemas.openxmlformats.org/presentationml/2006/ole">
            <p:oleObj spid="_x0000_s89190"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Sommerferien 2016. Woche 2:</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2065172050"/>
              </p:ext>
            </p:extLst>
          </p:nvPr>
        </p:nvGraphicFramePr>
        <p:xfrm>
          <a:off x="741446" y="1897083"/>
          <a:ext cx="5830803" cy="7833161"/>
        </p:xfrm>
        <a:graphic>
          <a:graphicData uri="http://schemas.openxmlformats.org/drawingml/2006/table">
            <a:tbl>
              <a:tblPr firstRow="1" bandRow="1">
                <a:tableStyleId>{5FD0F851-EC5A-4D38-B0AD-8093EC10F338}</a:tableStyleId>
              </a:tblPr>
              <a:tblGrid>
                <a:gridCol w="2110038"/>
                <a:gridCol w="3720765"/>
              </a:tblGrid>
              <a:tr h="1078129">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Schulbauernhof</a:t>
                      </a:r>
                    </a:p>
                    <a:p>
                      <a:pPr algn="r"/>
                      <a:r>
                        <a:rPr lang="de-DE" sz="1100" b="0" dirty="0" smtClean="0">
                          <a:solidFill>
                            <a:schemeClr val="bg1"/>
                          </a:solidFill>
                          <a:latin typeface="Calibri" panose="020F0502020204030204" pitchFamily="34" charset="0"/>
                        </a:rPr>
                        <a:t>Betreuung: Gert</a:t>
                      </a:r>
                      <a:r>
                        <a:rPr lang="de-DE" sz="1100" b="0" baseline="0" dirty="0" smtClean="0">
                          <a:solidFill>
                            <a:schemeClr val="bg1"/>
                          </a:solidFill>
                          <a:latin typeface="Calibri" panose="020F0502020204030204" pitchFamily="34" charset="0"/>
                        </a:rPr>
                        <a:t> Fischer-</a:t>
                      </a:r>
                      <a:r>
                        <a:rPr lang="de-DE" sz="1100" b="0" baseline="0" dirty="0" err="1" smtClean="0">
                          <a:solidFill>
                            <a:schemeClr val="bg1"/>
                          </a:solidFill>
                          <a:latin typeface="Calibri" panose="020F0502020204030204" pitchFamily="34" charset="0"/>
                        </a:rPr>
                        <a:t>Baudys</a:t>
                      </a:r>
                      <a:r>
                        <a:rPr lang="de-DE" sz="1100" b="0" baseline="0" dirty="0" smtClean="0">
                          <a:solidFill>
                            <a:schemeClr val="bg1"/>
                          </a:solidFill>
                          <a:latin typeface="Calibri" panose="020F0502020204030204" pitchFamily="34" charset="0"/>
                        </a:rPr>
                        <a:t>, Simone Weiß </a:t>
                      </a:r>
                      <a:r>
                        <a:rPr lang="de-DE" sz="1100" b="0" dirty="0" smtClean="0">
                          <a:solidFill>
                            <a:schemeClr val="bg1"/>
                          </a:solidFill>
                          <a:latin typeface="Calibri" panose="020F0502020204030204" pitchFamily="34" charset="0"/>
                        </a:rPr>
                        <a:t> </a:t>
                      </a:r>
                    </a:p>
                    <a:p>
                      <a:pPr algn="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SBH Zukunftsfelder</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indent="0">
                        <a:buClr>
                          <a:srgbClr val="FF3399"/>
                        </a:buClr>
                        <a:buFont typeface="Wingdings 3" panose="05040102010807070707" pitchFamily="18" charset="2"/>
                        <a:buNone/>
                      </a:pPr>
                      <a:r>
                        <a:rPr lang="de-DE" sz="1100" b="0" dirty="0" smtClean="0">
                          <a:solidFill>
                            <a:schemeClr val="tx1">
                              <a:lumMod val="75000"/>
                              <a:lumOff val="25000"/>
                            </a:schemeClr>
                          </a:solidFill>
                          <a:latin typeface="Calibri" panose="020F0502020204030204" pitchFamily="34" charset="0"/>
                        </a:rPr>
                        <a:t>Die Kinder haben</a:t>
                      </a:r>
                      <a:r>
                        <a:rPr lang="de-DE" sz="1100" b="0" baseline="0" dirty="0" smtClean="0">
                          <a:solidFill>
                            <a:schemeClr val="tx1">
                              <a:lumMod val="75000"/>
                              <a:lumOff val="25000"/>
                            </a:schemeClr>
                          </a:solidFill>
                          <a:latin typeface="Calibri" panose="020F0502020204030204" pitchFamily="34" charset="0"/>
                        </a:rPr>
                        <a:t> die Möglichkeit in zwei Gruppen zwei Tage lang auf dem Schulbauernhof zu verbringen. Beim misten, melken und Tiere streicheln können die Kinder das Leben und die Freiheit der Indianer fühlen.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1006">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Traumfänger</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Anna</a:t>
                      </a:r>
                      <a:r>
                        <a:rPr lang="de-DE" sz="1100" b="0" baseline="0" dirty="0" smtClean="0">
                          <a:solidFill>
                            <a:schemeClr val="bg1"/>
                          </a:solidFill>
                          <a:latin typeface="Calibri" panose="020F0502020204030204" pitchFamily="34" charset="0"/>
                        </a:rPr>
                        <a:t> </a:t>
                      </a:r>
                      <a:r>
                        <a:rPr lang="de-DE" sz="1100" b="0" baseline="0" dirty="0" err="1" smtClean="0">
                          <a:solidFill>
                            <a:schemeClr val="bg1"/>
                          </a:solidFill>
                          <a:latin typeface="Calibri" panose="020F0502020204030204" pitchFamily="34" charset="0"/>
                        </a:rPr>
                        <a:t>Ornth</a:t>
                      </a:r>
                      <a:r>
                        <a:rPr lang="de-DE" sz="1100" b="0" dirty="0" smtClean="0">
                          <a:solidFill>
                            <a:schemeClr val="bg1"/>
                          </a:solidFill>
                          <a:latin typeface="Calibri" panose="020F0502020204030204" pitchFamily="34" charset="0"/>
                        </a:rPr>
                        <a:t>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roter Raum</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endParaRPr lang="de-DE" sz="1100" b="0" baseline="0" dirty="0" smtClean="0">
                        <a:solidFill>
                          <a:schemeClr val="bg1"/>
                        </a:solidFill>
                        <a:latin typeface="Calibri" panose="020F0502020204030204" pitchFamily="34" charset="0"/>
                      </a:endParaRPr>
                    </a:p>
                    <a:p>
                      <a:pPr algn="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baseline="0" dirty="0" smtClean="0">
                          <a:solidFill>
                            <a:schemeClr val="tx1">
                              <a:lumMod val="75000"/>
                              <a:lumOff val="25000"/>
                            </a:schemeClr>
                          </a:solidFill>
                          <a:latin typeface="Calibri" panose="020F0502020204030204" pitchFamily="34" charset="0"/>
                          <a:ea typeface="+mn-ea"/>
                          <a:cs typeface="+mn-cs"/>
                        </a:rPr>
                        <a:t>Riten und Mythen haben in der indianischen Kultur einen besonderen Stellenwert. Mit einem Traumfänger werden böse Träume gefiltert und erreichen nicht den Menschen. Ob es funktioniert können die Kinder nach dem Basteln selbst herausfinden.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7846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Tonen</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 Stiehle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Werkraum</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Die Kinder dürfen sich aus Ton und bunter Glasur einen tollen Indianerschmuck designen. Jeder darf auf seine Weiße kreativ sein und seiner Vorstellungskraft freien Lauf lassen.</a:t>
                      </a: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Stirnbänder</a:t>
                      </a:r>
                      <a:endParaRPr lang="de-DE" sz="1100" b="1"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Betreuung: </a:t>
                      </a:r>
                      <a:r>
                        <a:rPr lang="de-DE" sz="1100" b="0" baseline="0" dirty="0" smtClean="0">
                          <a:solidFill>
                            <a:schemeClr val="bg1"/>
                          </a:solidFill>
                          <a:latin typeface="Calibri" panose="020F0502020204030204" pitchFamily="34" charset="0"/>
                        </a:rPr>
                        <a:t>Anna </a:t>
                      </a:r>
                      <a:r>
                        <a:rPr lang="de-DE" sz="1100" b="0" baseline="0" dirty="0" err="1" smtClean="0">
                          <a:solidFill>
                            <a:schemeClr val="bg1"/>
                          </a:solidFill>
                          <a:latin typeface="Calibri" panose="020F0502020204030204" pitchFamily="34" charset="0"/>
                        </a:rPr>
                        <a:t>Ornth</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p>
                    <a:p>
                      <a:pPr algn="r"/>
                      <a:r>
                        <a:rPr lang="de-DE" sz="1100" b="0" dirty="0" smtClean="0">
                          <a:solidFill>
                            <a:schemeClr val="bg1"/>
                          </a:solidFill>
                          <a:latin typeface="Calibri" panose="020F0502020204030204" pitchFamily="34" charset="0"/>
                        </a:rPr>
                        <a:t>Werkraum</a:t>
                      </a:r>
                      <a:r>
                        <a:rPr lang="de-DE" sz="1100" b="0" baseline="0" dirty="0" smtClean="0">
                          <a:solidFill>
                            <a:schemeClr val="bg1"/>
                          </a:solidFill>
                          <a:latin typeface="Calibri" panose="020F0502020204030204" pitchFamily="34" charset="0"/>
                        </a:rPr>
                        <a:t> / draußen</a:t>
                      </a:r>
                    </a:p>
                    <a:p>
                      <a:pPr algn="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lumMod val="75000"/>
                              <a:lumOff val="25000"/>
                            </a:schemeClr>
                          </a:solidFill>
                          <a:latin typeface="Calibri" panose="020F0502020204030204" pitchFamily="34" charset="0"/>
                          <a:ea typeface="+mn-ea"/>
                          <a:cs typeface="+mn-cs"/>
                        </a:rPr>
                        <a:t>Wirklichen Indianern bei uns zu begegnen ist unwahrscheinlich, aber ihre Traditionen erleben ist möglich. Deshalb basteln wir bunte Stirnbänder. Eure Kreativität und Fantasie ist grenzenlos.</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0992">
                <a:tc>
                  <a:txBody>
                    <a:bodyPr/>
                    <a:lstStyle/>
                    <a:p>
                      <a:pPr marL="0" indent="0" algn="r">
                        <a:buClr>
                          <a:srgbClr val="FF3399"/>
                        </a:buClr>
                        <a:buFont typeface="Wingdings 3" panose="05040102010807070707" pitchFamily="18" charset="2"/>
                        <a:buNone/>
                      </a:pPr>
                      <a:r>
                        <a:rPr lang="de-DE" sz="1100" b="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kern="1200" dirty="0" err="1" smtClean="0">
                          <a:solidFill>
                            <a:schemeClr val="bg1"/>
                          </a:solidFill>
                          <a:latin typeface="Calibri" panose="020F0502020204030204" pitchFamily="34" charset="0"/>
                          <a:ea typeface="+mn-ea"/>
                          <a:cs typeface="+mn-cs"/>
                        </a:rPr>
                        <a:t>Leseclub</a:t>
                      </a:r>
                      <a:r>
                        <a:rPr lang="de-DE" sz="1100" b="0" kern="1200" dirty="0" smtClean="0">
                          <a:solidFill>
                            <a:schemeClr val="bg1"/>
                          </a:solidFill>
                          <a:latin typeface="Calibri" panose="020F0502020204030204" pitchFamily="34" charset="0"/>
                          <a:ea typeface="+mn-ea"/>
                          <a:cs typeface="+mn-cs"/>
                        </a:rPr>
                        <a:t>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 Stiehle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gelber</a:t>
                      </a:r>
                      <a:r>
                        <a:rPr lang="de-DE" sz="1100" b="0" baseline="0" dirty="0" smtClean="0">
                          <a:solidFill>
                            <a:schemeClr val="bg1"/>
                          </a:solidFill>
                          <a:latin typeface="Calibri" panose="020F0502020204030204" pitchFamily="34" charset="0"/>
                        </a:rPr>
                        <a:t> Raum </a:t>
                      </a:r>
                      <a:endParaRPr lang="de-DE" sz="1100" b="0" dirty="0" smtClean="0">
                        <a:solidFill>
                          <a:schemeClr val="bg1"/>
                        </a:solidFill>
                        <a:latin typeface="Calibri" panose="020F0502020204030204" pitchFamily="34" charset="0"/>
                      </a:endParaRP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Zeit um zur Ruhe zu kommen und bei bunten Geschichten über Indianer zu lernen, findet sich im Angebot „</a:t>
                      </a:r>
                      <a:r>
                        <a:rPr lang="de-DE" sz="1100" kern="1200" dirty="0" err="1" smtClean="0">
                          <a:solidFill>
                            <a:schemeClr val="tx1"/>
                          </a:solidFill>
                          <a:effectLst/>
                          <a:latin typeface="Calibri" panose="020F0502020204030204" pitchFamily="34" charset="0"/>
                          <a:ea typeface="+mn-ea"/>
                          <a:cs typeface="+mn-cs"/>
                        </a:rPr>
                        <a:t>Leseclub</a:t>
                      </a:r>
                      <a:r>
                        <a:rPr lang="de-DE" sz="1100" kern="1200" dirty="0" smtClean="0">
                          <a:solidFill>
                            <a:schemeClr val="tx1"/>
                          </a:solidFill>
                          <a:effectLst/>
                          <a:latin typeface="Calibri" panose="020F0502020204030204" pitchFamily="34" charset="0"/>
                          <a:ea typeface="+mn-ea"/>
                          <a:cs typeface="+mn-cs"/>
                        </a:rPr>
                        <a:t>“. Die Kinder dürfen es sich bequem machen und sich durch eine Kiste von Büchern schmökern.</a:t>
                      </a:r>
                    </a:p>
                    <a:p>
                      <a:endParaRPr lang="de-DE" sz="1100" b="0" kern="1200" baseline="0" dirty="0" smtClean="0">
                        <a:solidFill>
                          <a:schemeClr val="tx1">
                            <a:lumMod val="75000"/>
                            <a:lumOff val="25000"/>
                          </a:schemeClr>
                        </a:solidFill>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Tipi</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t>
                      </a:r>
                      <a:r>
                        <a:rPr lang="de-DE" sz="1100" b="0" dirty="0" err="1" smtClean="0">
                          <a:solidFill>
                            <a:schemeClr val="bg1"/>
                          </a:solidFill>
                          <a:latin typeface="Calibri" panose="020F0502020204030204" pitchFamily="34" charset="0"/>
                        </a:rPr>
                        <a:t>Essert</a:t>
                      </a:r>
                      <a:r>
                        <a:rPr lang="de-DE" sz="1100" b="0" dirty="0" smtClean="0">
                          <a:solidFill>
                            <a:schemeClr val="bg1"/>
                          </a:solidFill>
                          <a:latin typeface="Calibri" panose="020F0502020204030204" pitchFamily="34" charset="0"/>
                        </a:rPr>
                        <a:t>-Lehn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draußen</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Mit Helga</a:t>
                      </a:r>
                      <a:r>
                        <a:rPr lang="de-DE" sz="1100" kern="1200" baseline="0" dirty="0" smtClean="0">
                          <a:solidFill>
                            <a:schemeClr val="tx1"/>
                          </a:solidFill>
                          <a:effectLst/>
                          <a:latin typeface="Calibri" panose="020F0502020204030204" pitchFamily="34" charset="0"/>
                          <a:ea typeface="+mn-ea"/>
                          <a:cs typeface="+mn-cs"/>
                        </a:rPr>
                        <a:t> </a:t>
                      </a:r>
                      <a:r>
                        <a:rPr lang="de-DE" sz="1100" kern="1200" dirty="0" err="1" smtClean="0">
                          <a:solidFill>
                            <a:schemeClr val="tx1"/>
                          </a:solidFill>
                          <a:effectLst/>
                          <a:latin typeface="Calibri" panose="020F0502020204030204" pitchFamily="34" charset="0"/>
                          <a:ea typeface="+mn-ea"/>
                          <a:cs typeface="+mn-cs"/>
                        </a:rPr>
                        <a:t>Essert</a:t>
                      </a:r>
                      <a:r>
                        <a:rPr lang="de-DE" sz="1100" kern="1200" dirty="0" smtClean="0">
                          <a:solidFill>
                            <a:schemeClr val="tx1"/>
                          </a:solidFill>
                          <a:effectLst/>
                          <a:latin typeface="Calibri" panose="020F0502020204030204" pitchFamily="34" charset="0"/>
                          <a:ea typeface="+mn-ea"/>
                          <a:cs typeface="+mn-cs"/>
                        </a:rPr>
                        <a:t>-Lehn kommt eine Künstlerin an die Maria-Montessori-Schule, die mit de</a:t>
                      </a:r>
                      <a:r>
                        <a:rPr lang="de-DE" sz="1100" kern="1200" baseline="0" dirty="0" smtClean="0">
                          <a:solidFill>
                            <a:schemeClr val="tx1"/>
                          </a:solidFill>
                          <a:effectLst/>
                          <a:latin typeface="Calibri" panose="020F0502020204030204" pitchFamily="34" charset="0"/>
                          <a:ea typeface="+mn-ea"/>
                          <a:cs typeface="+mn-cs"/>
                        </a:rPr>
                        <a:t>n </a:t>
                      </a:r>
                      <a:r>
                        <a:rPr lang="de-DE" sz="1100" kern="1200" dirty="0" smtClean="0">
                          <a:solidFill>
                            <a:schemeClr val="tx1"/>
                          </a:solidFill>
                          <a:effectLst/>
                          <a:latin typeface="Calibri" panose="020F0502020204030204" pitchFamily="34" charset="0"/>
                          <a:ea typeface="+mn-ea"/>
                          <a:cs typeface="+mn-cs"/>
                        </a:rPr>
                        <a:t>Kindern ein Tipi aus Stöcken, Ästen und ähnlichen</a:t>
                      </a:r>
                      <a:r>
                        <a:rPr lang="de-DE" sz="1100" kern="1200" baseline="0" dirty="0" smtClean="0">
                          <a:solidFill>
                            <a:schemeClr val="tx1"/>
                          </a:solidFill>
                          <a:effectLst/>
                          <a:latin typeface="Calibri" panose="020F0502020204030204" pitchFamily="34" charset="0"/>
                          <a:ea typeface="+mn-ea"/>
                          <a:cs typeface="+mn-cs"/>
                        </a:rPr>
                        <a:t> Naturmaterialien</a:t>
                      </a:r>
                      <a:r>
                        <a:rPr lang="de-DE" sz="1100" kern="1200" dirty="0" smtClean="0">
                          <a:solidFill>
                            <a:schemeClr val="tx1"/>
                          </a:solidFill>
                          <a:effectLst/>
                          <a:latin typeface="Calibri" panose="020F0502020204030204" pitchFamily="34" charset="0"/>
                          <a:ea typeface="+mn-ea"/>
                          <a:cs typeface="+mn-cs"/>
                        </a:rPr>
                        <a:t> entwerfen, bauen und künstlerisch gestalten wird.</a:t>
                      </a: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Ausflug: Wald gestalten</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Gerd Fischer-</a:t>
                      </a:r>
                      <a:r>
                        <a:rPr lang="de-DE" sz="1100" b="0" dirty="0" err="1" smtClean="0">
                          <a:solidFill>
                            <a:schemeClr val="bg1"/>
                          </a:solidFill>
                          <a:latin typeface="Calibri" panose="020F0502020204030204" pitchFamily="34" charset="0"/>
                        </a:rPr>
                        <a:t>Baudys</a:t>
                      </a:r>
                      <a:r>
                        <a:rPr lang="de-DE" sz="1100" b="0" dirty="0" smtClean="0">
                          <a:solidFill>
                            <a:schemeClr val="bg1"/>
                          </a:solidFill>
                          <a:latin typeface="Calibri" panose="020F0502020204030204" pitchFamily="34" charset="0"/>
                        </a:rPr>
                        <a:t>,</a:t>
                      </a:r>
                      <a:r>
                        <a:rPr lang="de-DE" sz="1100" b="0" baseline="0" dirty="0" smtClean="0">
                          <a:solidFill>
                            <a:schemeClr val="bg1"/>
                          </a:solidFill>
                          <a:latin typeface="Calibri" panose="020F0502020204030204" pitchFamily="34" charset="0"/>
                        </a:rPr>
                        <a:t> Simone Weiß. Lena Stiehle, Anna </a:t>
                      </a:r>
                      <a:r>
                        <a:rPr lang="de-DE" sz="1100" b="0" baseline="0" dirty="0" err="1" smtClean="0">
                          <a:solidFill>
                            <a:schemeClr val="bg1"/>
                          </a:solidFill>
                          <a:latin typeface="Calibri" panose="020F0502020204030204" pitchFamily="34" charset="0"/>
                        </a:rPr>
                        <a:t>Ornth</a:t>
                      </a:r>
                      <a:r>
                        <a:rPr lang="de-DE" sz="1100" b="0" dirty="0" smtClean="0">
                          <a:solidFill>
                            <a:schemeClr val="bg1"/>
                          </a:solidFill>
                          <a:latin typeface="Calibri" panose="020F0502020204030204" pitchFamily="34" charset="0"/>
                        </a:rPr>
                        <a:t>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Silberwald </a:t>
                      </a:r>
                      <a:r>
                        <a:rPr lang="de-DE" sz="1100" b="0" dirty="0" err="1" smtClean="0">
                          <a:solidFill>
                            <a:schemeClr val="bg1"/>
                          </a:solidFill>
                          <a:latin typeface="Calibri" panose="020F0502020204030204" pitchFamily="34" charset="0"/>
                        </a:rPr>
                        <a:t>Sillenbuch</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In einem Waldstück bei Degerloch gibt es so einiges zu entdecken. Gemeinsam mit Pädagogen der </a:t>
                      </a:r>
                      <a:r>
                        <a:rPr lang="de-DE" sz="1100" kern="1200" dirty="0" err="1" smtClean="0">
                          <a:solidFill>
                            <a:schemeClr val="tx1"/>
                          </a:solidFill>
                          <a:effectLst/>
                          <a:latin typeface="Calibri" panose="020F0502020204030204" pitchFamily="34" charset="0"/>
                          <a:ea typeface="+mn-ea"/>
                          <a:cs typeface="+mn-cs"/>
                        </a:rPr>
                        <a:t>stjg</a:t>
                      </a:r>
                      <a:r>
                        <a:rPr lang="de-DE" sz="1100" kern="1200" dirty="0" smtClean="0">
                          <a:solidFill>
                            <a:schemeClr val="tx1"/>
                          </a:solidFill>
                          <a:effectLst/>
                          <a:latin typeface="Calibri" panose="020F0502020204030204" pitchFamily="34" charset="0"/>
                          <a:ea typeface="+mn-ea"/>
                          <a:cs typeface="+mn-cs"/>
                        </a:rPr>
                        <a:t> können die Kinder den Wald entdecken und sich mit kleinen Kniffs und Tricks mit Land-Art künstlerisch austoben. Teamarbeit und Kreativität ist gefragt.</a:t>
                      </a: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5</a:t>
            </a:fld>
            <a:endParaRPr lang="de-DE" sz="1400" dirty="0">
              <a:solidFill>
                <a:prstClr val="black"/>
              </a:solidFill>
            </a:endParaRPr>
          </a:p>
        </p:txBody>
      </p:sp>
      <p:sp>
        <p:nvSpPr>
          <p:cNvPr id="33" name="Ellipse 32"/>
          <p:cNvSpPr/>
          <p:nvPr/>
        </p:nvSpPr>
        <p:spPr>
          <a:xfrm>
            <a:off x="63638" y="405171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95404" y="190354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8" y="296222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5" name="Ellipse 44"/>
          <p:cNvSpPr/>
          <p:nvPr/>
        </p:nvSpPr>
        <p:spPr>
          <a:xfrm>
            <a:off x="70057" y="736189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4" name="Ellipse 43"/>
          <p:cNvSpPr/>
          <p:nvPr/>
        </p:nvSpPr>
        <p:spPr>
          <a:xfrm>
            <a:off x="52711" y="8445500"/>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Ellipse 29"/>
          <p:cNvSpPr/>
          <p:nvPr/>
        </p:nvSpPr>
        <p:spPr>
          <a:xfrm>
            <a:off x="63638" y="514831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63639" y="627129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2927351" y="1176962"/>
            <a:ext cx="1689099" cy="169277"/>
          </a:xfrm>
          <a:prstGeom prst="rect">
            <a:avLst/>
          </a:prstGeom>
          <a:noFill/>
        </p:spPr>
        <p:txBody>
          <a:bodyPr wrap="square" lIns="0" tIns="0" rIns="0" bIns="0" rtlCol="0">
            <a:spAutoFit/>
          </a:bodyPr>
          <a:lstStyle/>
          <a:p>
            <a:pPr algn="ctr"/>
            <a:r>
              <a:rPr lang="de-DE" sz="1100" b="1" dirty="0" smtClean="0">
                <a:solidFill>
                  <a:schemeClr val="bg1"/>
                </a:solidFill>
                <a:latin typeface="Comic Sans MS" panose="030F0702030302020204" pitchFamily="66" charset="0"/>
              </a:rPr>
              <a:t>Sommer </a:t>
            </a:r>
            <a:r>
              <a:rPr lang="de-DE" sz="1100" b="1" dirty="0">
                <a:solidFill>
                  <a:schemeClr val="bg1"/>
                </a:solidFill>
                <a:latin typeface="Comic Sans MS" panose="030F0702030302020204" pitchFamily="66" charset="0"/>
              </a:rPr>
              <a:t>2016</a:t>
            </a:r>
            <a:endParaRPr lang="de-DE" sz="1100" dirty="0">
              <a:solidFill>
                <a:schemeClr val="bg1"/>
              </a:solidFill>
              <a:latin typeface="Comic Sans MS" panose="030F0702030302020204" pitchFamily="66" charset="0"/>
            </a:endParaRPr>
          </a:p>
        </p:txBody>
      </p:sp>
      <p:pic>
        <p:nvPicPr>
          <p:cNvPr id="5" name="Grafik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51255" y="2070509"/>
            <a:ext cx="654730" cy="654730"/>
          </a:xfrm>
          <a:prstGeom prst="rect">
            <a:avLst/>
          </a:prstGeom>
        </p:spPr>
      </p:pic>
      <p:pic>
        <p:nvPicPr>
          <p:cNvPr id="6" name="Grafik 5"/>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72544" y="3047709"/>
            <a:ext cx="352725" cy="809052"/>
          </a:xfrm>
          <a:prstGeom prst="rect">
            <a:avLst/>
          </a:prstGeom>
        </p:spPr>
      </p:pic>
      <p:pic>
        <p:nvPicPr>
          <p:cNvPr id="7" name="Grafik 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335225" y="5335912"/>
            <a:ext cx="547361" cy="602359"/>
          </a:xfrm>
          <a:prstGeom prst="rect">
            <a:avLst/>
          </a:prstGeom>
        </p:spPr>
      </p:pic>
      <p:pic>
        <p:nvPicPr>
          <p:cNvPr id="8" name="Grafik 7"/>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144738" y="6360371"/>
            <a:ext cx="817070" cy="821584"/>
          </a:xfrm>
          <a:prstGeom prst="rect">
            <a:avLst/>
          </a:prstGeom>
        </p:spPr>
      </p:pic>
      <p:pic>
        <p:nvPicPr>
          <p:cNvPr id="9" name="Grafik 8"/>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13956" y="7616227"/>
            <a:ext cx="668630" cy="501473"/>
          </a:xfrm>
          <a:prstGeom prst="rect">
            <a:avLst/>
          </a:prstGeom>
        </p:spPr>
      </p:pic>
      <p:pic>
        <p:nvPicPr>
          <p:cNvPr id="11" name="Grafik 10"/>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11324" y="8612089"/>
            <a:ext cx="638031" cy="617979"/>
          </a:xfrm>
          <a:prstGeom prst="rect">
            <a:avLst/>
          </a:prstGeom>
        </p:spPr>
      </p:pic>
      <p:pic>
        <p:nvPicPr>
          <p:cNvPr id="34" name="Picture 21" descr="C:\Users\Martina Privat\Desktop\1 Montessori - Müller-Zastrau\Montessori Stand 28.08.15\1 Montessori - Müller-Zastrau\Urkunde und Anmeldung Multikulti\MultiKulti Symbole\keramik.gif"/>
          <p:cNvPicPr>
            <a:picLocks noChangeAspect="1" noChangeArrowheads="1"/>
          </p:cNvPicPr>
          <p:nvPr/>
        </p:nvPicPr>
        <p:blipFill rotWithShape="1">
          <a:blip r:embed="rId14"/>
          <a:srcRect t="31870"/>
          <a:stretch/>
        </p:blipFill>
        <p:spPr bwMode="auto">
          <a:xfrm>
            <a:off x="223878" y="4224608"/>
            <a:ext cx="682107" cy="593358"/>
          </a:xfrm>
          <a:prstGeom prst="rect">
            <a:avLst/>
          </a:prstGeom>
          <a:noFill/>
        </p:spPr>
      </p:pic>
    </p:spTree>
    <p:extLst>
      <p:ext uri="{BB962C8B-B14F-4D97-AF65-F5344CB8AC3E}">
        <p14:creationId xmlns:p14="http://schemas.microsoft.com/office/powerpoint/2010/main" xmlns="" val="577464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nvPr>
        </p:nvGraphicFramePr>
        <p:xfrm>
          <a:off x="0" y="0"/>
          <a:ext cx="119062" cy="229306"/>
        </p:xfrm>
        <a:graphic>
          <a:graphicData uri="http://schemas.openxmlformats.org/presentationml/2006/ole">
            <p:oleObj spid="_x0000_s90213"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Sommerferien 2016. Woche 6:</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1597110952"/>
              </p:ext>
            </p:extLst>
          </p:nvPr>
        </p:nvGraphicFramePr>
        <p:xfrm>
          <a:off x="741446" y="1897083"/>
          <a:ext cx="5830803" cy="6587392"/>
        </p:xfrm>
        <a:graphic>
          <a:graphicData uri="http://schemas.openxmlformats.org/drawingml/2006/table">
            <a:tbl>
              <a:tblPr firstRow="1" bandRow="1">
                <a:tableStyleId>{5FD0F851-EC5A-4D38-B0AD-8093EC10F338}</a:tableStyleId>
              </a:tblPr>
              <a:tblGrid>
                <a:gridCol w="2110038"/>
                <a:gridCol w="3720765"/>
              </a:tblGrid>
              <a:tr h="1078129">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Mosaik</a:t>
                      </a:r>
                    </a:p>
                    <a:p>
                      <a:pPr algn="r"/>
                      <a:r>
                        <a:rPr lang="de-DE" sz="1100" b="0" dirty="0" smtClean="0">
                          <a:solidFill>
                            <a:schemeClr val="bg1"/>
                          </a:solidFill>
                          <a:latin typeface="Calibri" panose="020F0502020204030204" pitchFamily="34" charset="0"/>
                        </a:rPr>
                        <a:t>Betreuung:</a:t>
                      </a:r>
                    </a:p>
                    <a:p>
                      <a:pPr algn="r"/>
                      <a:r>
                        <a:rPr lang="de-DE" sz="1100" b="0" dirty="0" smtClean="0">
                          <a:solidFill>
                            <a:schemeClr val="bg1"/>
                          </a:solidFill>
                          <a:latin typeface="Calibri" panose="020F0502020204030204" pitchFamily="34" charset="0"/>
                        </a:rPr>
                        <a:t> Frauke </a:t>
                      </a:r>
                      <a:r>
                        <a:rPr lang="de-DE" sz="1100" b="0" baseline="0" dirty="0" smtClean="0">
                          <a:solidFill>
                            <a:schemeClr val="bg1"/>
                          </a:solidFill>
                          <a:latin typeface="Calibri" panose="020F0502020204030204" pitchFamily="34" charset="0"/>
                        </a:rPr>
                        <a:t>Löffler, Anna </a:t>
                      </a:r>
                      <a:r>
                        <a:rPr lang="de-DE" sz="1100" b="0" baseline="0" dirty="0" err="1" smtClean="0">
                          <a:solidFill>
                            <a:schemeClr val="bg1"/>
                          </a:solidFill>
                          <a:latin typeface="Calibri" panose="020F0502020204030204" pitchFamily="34" charset="0"/>
                        </a:rPr>
                        <a:t>Ornth</a:t>
                      </a:r>
                      <a:r>
                        <a:rPr lang="de-DE" sz="1100" b="0" dirty="0" smtClean="0">
                          <a:solidFill>
                            <a:schemeClr val="bg1"/>
                          </a:solidFill>
                          <a:latin typeface="Calibri" panose="020F0502020204030204" pitchFamily="34" charset="0"/>
                        </a:rPr>
                        <a:t> </a:t>
                      </a:r>
                    </a:p>
                    <a:p>
                      <a:pPr algn="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verschiedene Orte</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indent="0">
                        <a:buClr>
                          <a:srgbClr val="FF3399"/>
                        </a:buClr>
                        <a:buFont typeface="Wingdings 3" panose="05040102010807070707" pitchFamily="18" charset="2"/>
                        <a:buNone/>
                      </a:pPr>
                      <a:r>
                        <a:rPr lang="de-DE" sz="1100" b="0" dirty="0" smtClean="0">
                          <a:solidFill>
                            <a:schemeClr val="tx1">
                              <a:lumMod val="75000"/>
                              <a:lumOff val="25000"/>
                            </a:schemeClr>
                          </a:solidFill>
                          <a:latin typeface="Calibri" panose="020F0502020204030204" pitchFamily="34" charset="0"/>
                        </a:rPr>
                        <a:t>Mit Frauke Löffler kommt uns in dieser Woche eine Mosaik-Künstlerin besuchen, die nicht nur den Schulhof verschönern, sondern auch den Kindern ihre Kunst nahe bringen wird.</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1006">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Seifenkiste</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Hayri</a:t>
                      </a:r>
                      <a:r>
                        <a:rPr lang="de-DE" sz="1100" b="0" baseline="0" dirty="0" smtClean="0">
                          <a:solidFill>
                            <a:schemeClr val="bg1"/>
                          </a:solidFill>
                          <a:latin typeface="Calibri" panose="020F0502020204030204" pitchFamily="34" charset="0"/>
                        </a:rPr>
                        <a:t> Kurt, Gert Fischer-</a:t>
                      </a:r>
                      <a:r>
                        <a:rPr lang="de-DE" sz="1100" b="0" baseline="0" dirty="0" err="1" smtClean="0">
                          <a:solidFill>
                            <a:schemeClr val="bg1"/>
                          </a:solidFill>
                          <a:latin typeface="Calibri" panose="020F0502020204030204" pitchFamily="34" charset="0"/>
                        </a:rPr>
                        <a:t>Baudys</a:t>
                      </a:r>
                      <a:r>
                        <a:rPr lang="de-DE" sz="1100" b="0" dirty="0" smtClean="0">
                          <a:solidFill>
                            <a:schemeClr val="bg1"/>
                          </a:solidFill>
                          <a:latin typeface="Calibri" panose="020F0502020204030204" pitchFamily="34" charset="0"/>
                        </a:rPr>
                        <a:t>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Computer Raum</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baseline="0" dirty="0" smtClean="0">
                          <a:solidFill>
                            <a:schemeClr val="tx1">
                              <a:lumMod val="75000"/>
                              <a:lumOff val="25000"/>
                            </a:schemeClr>
                          </a:solidFill>
                          <a:latin typeface="Calibri" panose="020F0502020204030204" pitchFamily="34" charset="0"/>
                          <a:ea typeface="+mn-ea"/>
                          <a:cs typeface="+mn-cs"/>
                        </a:rPr>
                        <a:t>Man nehme Holz, einen alten Kinderwagen, handwerkliches Geschick und formt eine Seifenkiste, die in einem kleinen Rennen ausprobiert werden kann. Das verspricht großen Spaß! Zudem werden hier keine gewöhnlichen Seifenkisten gebaut sondern solartechnische Elemente mit einbezogen. Seid gespannt!</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7846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Trickfilm</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Patrick Schmidt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Computer Raum</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Wir erstellen mit</a:t>
                      </a:r>
                      <a:r>
                        <a:rPr lang="de-DE" sz="1100" b="0" baseline="0" dirty="0" smtClean="0">
                          <a:solidFill>
                            <a:schemeClr val="tx1">
                              <a:lumMod val="75000"/>
                              <a:lumOff val="25000"/>
                            </a:schemeClr>
                          </a:solidFill>
                          <a:latin typeface="Calibri" panose="020F0502020204030204" pitchFamily="34" charset="0"/>
                        </a:rPr>
                        <a:t> dem Computer lustige Animationen bzw. kleine Trickfilme. Dabei werden die Kinder nebenbei auf spielerische Weise an Grundkonzepte der Computerprogrammierung heran geführt.</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Fotostory</a:t>
                      </a:r>
                      <a:endParaRPr lang="de-DE" sz="1100" b="1"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Betreuung: Lena</a:t>
                      </a:r>
                      <a:r>
                        <a:rPr lang="de-DE" sz="1100" b="0" baseline="0" dirty="0" smtClean="0">
                          <a:solidFill>
                            <a:schemeClr val="bg1"/>
                          </a:solidFill>
                          <a:latin typeface="Calibri" panose="020F0502020204030204" pitchFamily="34" charset="0"/>
                        </a:rPr>
                        <a:t> Stiehle</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p>
                    <a:p>
                      <a:pPr algn="r"/>
                      <a:r>
                        <a:rPr lang="de-DE" sz="1100" b="0" baseline="0" dirty="0" smtClean="0">
                          <a:solidFill>
                            <a:schemeClr val="bg1"/>
                          </a:solidFill>
                          <a:latin typeface="Calibri" panose="020F0502020204030204" pitchFamily="34" charset="0"/>
                        </a:rPr>
                        <a:t>Roter Raum / draußen</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Eine Gruppe von Kindern darf sich eine kleine Geschichte ausdenken. Dabei können bspw. Themen aus ihrem Alltag eine Rolle spielen. Am Nachmittag wird diese Geschichte anschließend </a:t>
                      </a:r>
                      <a:r>
                        <a:rPr lang="de-DE" sz="1100" kern="1200" dirty="0" err="1" smtClean="0">
                          <a:solidFill>
                            <a:schemeClr val="tx1"/>
                          </a:solidFill>
                          <a:effectLst/>
                          <a:latin typeface="Calibri" panose="020F0502020204030204" pitchFamily="34" charset="0"/>
                          <a:ea typeface="+mn-ea"/>
                          <a:cs typeface="+mn-cs"/>
                        </a:rPr>
                        <a:t>szenerisch</a:t>
                      </a:r>
                      <a:r>
                        <a:rPr lang="de-DE" sz="1100" kern="1200" dirty="0" smtClean="0">
                          <a:solidFill>
                            <a:schemeClr val="tx1"/>
                          </a:solidFill>
                          <a:effectLst/>
                          <a:latin typeface="Calibri" panose="020F0502020204030204" pitchFamily="34" charset="0"/>
                          <a:ea typeface="+mn-ea"/>
                          <a:cs typeface="+mn-cs"/>
                        </a:rPr>
                        <a:t> festgehalten. Anschließend</a:t>
                      </a:r>
                      <a:r>
                        <a:rPr lang="de-DE" sz="1100" kern="1200" baseline="0" dirty="0" smtClean="0">
                          <a:solidFill>
                            <a:schemeClr val="tx1"/>
                          </a:solidFill>
                          <a:effectLst/>
                          <a:latin typeface="Calibri" panose="020F0502020204030204" pitchFamily="34" charset="0"/>
                          <a:ea typeface="+mn-ea"/>
                          <a:cs typeface="+mn-cs"/>
                        </a:rPr>
                        <a:t> werden </a:t>
                      </a:r>
                      <a:r>
                        <a:rPr lang="de-DE" sz="1100" kern="1200" dirty="0" smtClean="0">
                          <a:solidFill>
                            <a:schemeClr val="tx1"/>
                          </a:solidFill>
                          <a:effectLst/>
                          <a:latin typeface="Calibri" panose="020F0502020204030204" pitchFamily="34" charset="0"/>
                          <a:ea typeface="+mn-ea"/>
                          <a:cs typeface="+mn-cs"/>
                        </a:rPr>
                        <a:t>Texte für Sprechblasen geschrieben. Die entstandenen Geschichten kommen dann in unsere Ferienzeitung.</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0992">
                <a:tc>
                  <a:txBody>
                    <a:bodyPr/>
                    <a:lstStyle/>
                    <a:p>
                      <a:pPr marL="0" indent="0" algn="r">
                        <a:buClr>
                          <a:srgbClr val="FF3399"/>
                        </a:buClr>
                        <a:buFont typeface="Wingdings 3" panose="05040102010807070707" pitchFamily="18" charset="2"/>
                        <a:buNone/>
                      </a:pPr>
                      <a:r>
                        <a:rPr lang="de-DE" sz="1100" b="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kern="1200" dirty="0" smtClean="0">
                          <a:solidFill>
                            <a:schemeClr val="bg1"/>
                          </a:solidFill>
                          <a:latin typeface="Calibri" panose="020F0502020204030204" pitchFamily="34" charset="0"/>
                          <a:ea typeface="+mn-ea"/>
                          <a:cs typeface="+mn-cs"/>
                        </a:rPr>
                        <a:t>Sport und Bewegung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t>
                      </a:r>
                    </a:p>
                    <a:p>
                      <a:pPr marL="0" marR="0" indent="0" algn="r"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baseline="0" dirty="0" smtClean="0">
                          <a:solidFill>
                            <a:schemeClr val="bg1"/>
                          </a:solidFill>
                          <a:latin typeface="Calibri" panose="020F0502020204030204" pitchFamily="34" charset="0"/>
                        </a:rPr>
                        <a:t> Simone Weiß</a:t>
                      </a:r>
                      <a:r>
                        <a:rPr lang="de-DE" sz="1100" b="0" dirty="0" smtClean="0">
                          <a:solidFill>
                            <a:schemeClr val="bg1"/>
                          </a:solidFill>
                          <a:latin typeface="Calibri" panose="020F0502020204030204" pitchFamily="34" charset="0"/>
                        </a:rPr>
                        <a:t>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 Turnhalle</a:t>
                      </a: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baseline="0" dirty="0" smtClean="0">
                          <a:solidFill>
                            <a:schemeClr val="tx1">
                              <a:lumMod val="75000"/>
                              <a:lumOff val="25000"/>
                            </a:schemeClr>
                          </a:solidFill>
                          <a:latin typeface="Calibri" panose="020F0502020204030204" pitchFamily="34" charset="0"/>
                          <a:ea typeface="+mn-ea"/>
                          <a:cs typeface="+mn-cs"/>
                        </a:rPr>
                        <a:t>Sport und Bewegung ist als Ausgleich für die Kinder sehr wichtig, deshalb werden wir verschiedene sportliche Aktivitäten mit den Kindern machen. Bei Fußball, </a:t>
                      </a:r>
                      <a:r>
                        <a:rPr lang="de-DE" sz="1100" b="0" kern="1200" baseline="0" dirty="0" err="1" smtClean="0">
                          <a:solidFill>
                            <a:schemeClr val="tx1">
                              <a:lumMod val="75000"/>
                              <a:lumOff val="25000"/>
                            </a:schemeClr>
                          </a:solidFill>
                          <a:latin typeface="Calibri" panose="020F0502020204030204" pitchFamily="34" charset="0"/>
                          <a:ea typeface="+mn-ea"/>
                          <a:cs typeface="+mn-cs"/>
                        </a:rPr>
                        <a:t>Bankball</a:t>
                      </a:r>
                      <a:r>
                        <a:rPr lang="de-DE" sz="1100" b="0" kern="1200" baseline="0" dirty="0" smtClean="0">
                          <a:solidFill>
                            <a:schemeClr val="tx1">
                              <a:lumMod val="75000"/>
                              <a:lumOff val="25000"/>
                            </a:schemeClr>
                          </a:solidFill>
                          <a:latin typeface="Calibri" panose="020F0502020204030204" pitchFamily="34" charset="0"/>
                          <a:ea typeface="+mn-ea"/>
                          <a:cs typeface="+mn-cs"/>
                        </a:rPr>
                        <a:t>, Völkerball, Feuer, Wasser, Sturm… ist für jeden etwas dabei!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err="1" smtClean="0">
                          <a:solidFill>
                            <a:schemeClr val="bg1"/>
                          </a:solidFill>
                          <a:latin typeface="Calibri" panose="020F0502020204030204" pitchFamily="34" charset="0"/>
                        </a:rPr>
                        <a:t>Ausfug</a:t>
                      </a:r>
                      <a:r>
                        <a:rPr lang="de-DE" sz="1100" b="1" baseline="0" dirty="0" smtClean="0">
                          <a:solidFill>
                            <a:schemeClr val="bg1"/>
                          </a:solidFill>
                          <a:latin typeface="Calibri" panose="020F0502020204030204" pitchFamily="34" charset="0"/>
                        </a:rPr>
                        <a:t>: Wasserspiele </a:t>
                      </a:r>
                      <a:r>
                        <a:rPr lang="de-DE" sz="1100" b="1" baseline="0" dirty="0" err="1" smtClean="0">
                          <a:solidFill>
                            <a:schemeClr val="bg1"/>
                          </a:solidFill>
                          <a:latin typeface="Calibri" panose="020F0502020204030204" pitchFamily="34" charset="0"/>
                        </a:rPr>
                        <a:t>Killesberg</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Simone</a:t>
                      </a:r>
                      <a:r>
                        <a:rPr lang="de-DE" sz="1100" b="0" baseline="0" dirty="0" smtClean="0">
                          <a:solidFill>
                            <a:schemeClr val="bg1"/>
                          </a:solidFill>
                          <a:latin typeface="Calibri" panose="020F0502020204030204" pitchFamily="34" charset="0"/>
                        </a:rPr>
                        <a:t> Weiß, Lena Stiehle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Der </a:t>
                      </a:r>
                      <a:r>
                        <a:rPr lang="de-DE" sz="1100" kern="1200" dirty="0" err="1" smtClean="0">
                          <a:solidFill>
                            <a:schemeClr val="tx1"/>
                          </a:solidFill>
                          <a:effectLst/>
                          <a:latin typeface="Calibri" panose="020F0502020204030204" pitchFamily="34" charset="0"/>
                          <a:ea typeface="+mn-ea"/>
                          <a:cs typeface="+mn-cs"/>
                        </a:rPr>
                        <a:t>Killesberg</a:t>
                      </a:r>
                      <a:r>
                        <a:rPr lang="de-DE" sz="1100" kern="1200" dirty="0" smtClean="0">
                          <a:solidFill>
                            <a:schemeClr val="tx1"/>
                          </a:solidFill>
                          <a:effectLst/>
                          <a:latin typeface="Calibri" panose="020F0502020204030204" pitchFamily="34" charset="0"/>
                          <a:ea typeface="+mn-ea"/>
                          <a:cs typeface="+mn-cs"/>
                        </a:rPr>
                        <a:t> beinhaltet neben einem wunderschönen Park und der Weißenhofsiedlung auch einen tollen Platz mit Wasserspielen, zu dem wir die Kinder gerne mitnehmen möchten. Dort ist genug Platz für Spiel</a:t>
                      </a:r>
                      <a:r>
                        <a:rPr lang="de-DE" sz="1100" kern="1200" baseline="0" dirty="0" smtClean="0">
                          <a:solidFill>
                            <a:schemeClr val="tx1"/>
                          </a:solidFill>
                          <a:effectLst/>
                          <a:latin typeface="Calibri" panose="020F0502020204030204" pitchFamily="34" charset="0"/>
                          <a:ea typeface="+mn-ea"/>
                          <a:cs typeface="+mn-cs"/>
                        </a:rPr>
                        <a:t> und</a:t>
                      </a:r>
                      <a:r>
                        <a:rPr lang="de-DE" sz="1100" kern="1200" dirty="0" smtClean="0">
                          <a:solidFill>
                            <a:schemeClr val="tx1"/>
                          </a:solidFill>
                          <a:effectLst/>
                          <a:latin typeface="Calibri" panose="020F0502020204030204" pitchFamily="34" charset="0"/>
                          <a:ea typeface="+mn-ea"/>
                          <a:cs typeface="+mn-cs"/>
                        </a:rPr>
                        <a:t> Spaß</a:t>
                      </a:r>
                      <a:r>
                        <a:rPr lang="de-DE" sz="1100" kern="1200" baseline="0" dirty="0" smtClean="0">
                          <a:solidFill>
                            <a:schemeClr val="tx1"/>
                          </a:solidFill>
                          <a:effectLst/>
                          <a:latin typeface="Calibri" panose="020F0502020204030204" pitchFamily="34" charset="0"/>
                          <a:ea typeface="+mn-ea"/>
                          <a:cs typeface="+mn-cs"/>
                        </a:rPr>
                        <a:t> sowie für </a:t>
                      </a:r>
                      <a:r>
                        <a:rPr lang="de-DE" sz="1100" kern="1200" dirty="0" smtClean="0">
                          <a:solidFill>
                            <a:schemeClr val="tx1"/>
                          </a:solidFill>
                          <a:effectLst/>
                          <a:latin typeface="Calibri" panose="020F0502020204030204" pitchFamily="34" charset="0"/>
                          <a:ea typeface="+mn-ea"/>
                          <a:cs typeface="+mn-cs"/>
                        </a:rPr>
                        <a:t>erholsames Flanieren</a:t>
                      </a:r>
                      <a:r>
                        <a:rPr lang="de-DE" sz="1100" kern="1200" baseline="0" dirty="0" smtClean="0">
                          <a:solidFill>
                            <a:schemeClr val="tx1"/>
                          </a:solidFill>
                          <a:effectLst/>
                          <a:latin typeface="Calibri" panose="020F0502020204030204" pitchFamily="34" charset="0"/>
                          <a:ea typeface="+mn-ea"/>
                          <a:cs typeface="+mn-cs"/>
                        </a:rPr>
                        <a:t> und Picknicken.</a:t>
                      </a:r>
                      <a:endParaRPr lang="de-DE" sz="1100" kern="120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6</a:t>
            </a:fld>
            <a:endParaRPr lang="de-DE" sz="1400" dirty="0">
              <a:solidFill>
                <a:prstClr val="black"/>
              </a:solidFill>
            </a:endParaRPr>
          </a:p>
        </p:txBody>
      </p:sp>
      <p:sp>
        <p:nvSpPr>
          <p:cNvPr id="33" name="Ellipse 32"/>
          <p:cNvSpPr/>
          <p:nvPr/>
        </p:nvSpPr>
        <p:spPr>
          <a:xfrm>
            <a:off x="70057" y="407733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63639" y="190332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9" y="298673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5" name="Ellipse 44"/>
          <p:cNvSpPr/>
          <p:nvPr/>
        </p:nvSpPr>
        <p:spPr>
          <a:xfrm>
            <a:off x="70057" y="736189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Ellipse 29"/>
          <p:cNvSpPr/>
          <p:nvPr/>
        </p:nvSpPr>
        <p:spPr>
          <a:xfrm>
            <a:off x="63639" y="518441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63639" y="627129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2927351" y="1176962"/>
            <a:ext cx="1689099" cy="169277"/>
          </a:xfrm>
          <a:prstGeom prst="rect">
            <a:avLst/>
          </a:prstGeom>
          <a:noFill/>
        </p:spPr>
        <p:txBody>
          <a:bodyPr wrap="square" lIns="0" tIns="0" rIns="0" bIns="0" rtlCol="0">
            <a:spAutoFit/>
          </a:bodyPr>
          <a:lstStyle/>
          <a:p>
            <a:pPr algn="ctr"/>
            <a:r>
              <a:rPr lang="de-DE" sz="1100" b="1" dirty="0" smtClean="0">
                <a:solidFill>
                  <a:schemeClr val="bg1"/>
                </a:solidFill>
                <a:latin typeface="Comic Sans MS" panose="030F0702030302020204" pitchFamily="66" charset="0"/>
              </a:rPr>
              <a:t>Sommer </a:t>
            </a:r>
            <a:r>
              <a:rPr lang="de-DE" sz="1100" b="1" dirty="0">
                <a:solidFill>
                  <a:schemeClr val="bg1"/>
                </a:solidFill>
                <a:latin typeface="Comic Sans MS" panose="030F0702030302020204" pitchFamily="66" charset="0"/>
              </a:rPr>
              <a:t>2016</a:t>
            </a:r>
            <a:endParaRPr lang="de-DE" sz="1100" dirty="0">
              <a:solidFill>
                <a:schemeClr val="bg1"/>
              </a:solidFill>
              <a:latin typeface="Comic Sans MS" panose="030F0702030302020204" pitchFamily="66" charset="0"/>
            </a:endParaRPr>
          </a:p>
        </p:txBody>
      </p:sp>
      <p:pic>
        <p:nvPicPr>
          <p:cNvPr id="5" name="Grafik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13766" y="3158836"/>
            <a:ext cx="666181" cy="634458"/>
          </a:xfrm>
          <a:prstGeom prst="rect">
            <a:avLst/>
          </a:prstGeom>
        </p:spPr>
      </p:pic>
      <p:pic>
        <p:nvPicPr>
          <p:cNvPr id="6" name="Grafik 5"/>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82016" y="4303762"/>
            <a:ext cx="542511" cy="565115"/>
          </a:xfrm>
          <a:prstGeom prst="rect">
            <a:avLst/>
          </a:prstGeom>
        </p:spPr>
      </p:pic>
      <p:pic>
        <p:nvPicPr>
          <p:cNvPr id="7" name="Grafik 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32267" y="5390913"/>
            <a:ext cx="629175" cy="629175"/>
          </a:xfrm>
          <a:prstGeom prst="rect">
            <a:avLst/>
          </a:prstGeom>
        </p:spPr>
      </p:pic>
      <p:pic>
        <p:nvPicPr>
          <p:cNvPr id="8" name="Grafik 7"/>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328030" y="7607543"/>
            <a:ext cx="539797" cy="539797"/>
          </a:xfrm>
          <a:prstGeom prst="rect">
            <a:avLst/>
          </a:prstGeom>
        </p:spPr>
      </p:pic>
      <p:pic>
        <p:nvPicPr>
          <p:cNvPr id="31" name="Picture 23" descr="G:\Weitere Aufträge\1 Montessori - Müller-Zastrau\3 Fertige Projekte\Projektübersicht und Anmeldung Multikulti\MultiKulti-Symbole Übersicht\bewegung, spiel und spaß.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41082" y="6424873"/>
            <a:ext cx="569957" cy="68365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Grafik 10"/>
          <p:cNvPicPr>
            <a:picLocks noChangeAspect="1"/>
          </p:cNvPicPr>
          <p:nvPr/>
        </p:nvPicPr>
        <p:blipFill>
          <a:blip r:embed="rId13"/>
          <a:stretch>
            <a:fillRect/>
          </a:stretch>
        </p:blipFill>
        <p:spPr>
          <a:xfrm>
            <a:off x="247926" y="2029240"/>
            <a:ext cx="619901" cy="714609"/>
          </a:xfrm>
          <a:prstGeom prst="rect">
            <a:avLst/>
          </a:prstGeom>
        </p:spPr>
      </p:pic>
    </p:spTree>
    <p:extLst>
      <p:ext uri="{BB962C8B-B14F-4D97-AF65-F5344CB8AC3E}">
        <p14:creationId xmlns:p14="http://schemas.microsoft.com/office/powerpoint/2010/main" xmlns="" val="2759556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658499576"/>
              </p:ext>
            </p:extLst>
          </p:nvPr>
        </p:nvGraphicFramePr>
        <p:xfrm>
          <a:off x="0" y="0"/>
          <a:ext cx="119062" cy="229306"/>
        </p:xfrm>
        <a:graphic>
          <a:graphicData uri="http://schemas.openxmlformats.org/presentationml/2006/ole">
            <p:oleObj spid="_x0000_s87288"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7</a:t>
            </a:fld>
            <a:endParaRPr lang="de-DE" sz="1400" dirty="0">
              <a:solidFill>
                <a:prstClr val="black"/>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1/2</a:t>
            </a:r>
          </a:p>
          <a:p>
            <a:pPr>
              <a:spcAft>
                <a:spcPts val="300"/>
              </a:spcAft>
            </a:pPr>
            <a:r>
              <a:rPr lang="de-DE" sz="1300">
                <a:solidFill>
                  <a:schemeClr val="tx1">
                    <a:lumMod val="75000"/>
                    <a:lumOff val="25000"/>
                  </a:schemeClr>
                </a:solidFill>
                <a:latin typeface="Calibri" panose="020F0502020204030204" pitchFamily="34" charset="0"/>
              </a:rPr>
              <a:t>Und nun zum konkreten Tagesablauf mit den entsprechenden Symbolen.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Im </a:t>
            </a:r>
            <a:r>
              <a:rPr lang="de-DE" sz="1300">
                <a:solidFill>
                  <a:schemeClr val="tx1">
                    <a:lumMod val="75000"/>
                    <a:lumOff val="25000"/>
                  </a:schemeClr>
                </a:solidFill>
                <a:latin typeface="Calibri" panose="020F0502020204030204" pitchFamily="34" charset="0"/>
              </a:rPr>
              <a:t>Plan selbst finden Sie dann nur noch das Symbol, keine weiteren Erklärungen mehr.</a:t>
            </a:r>
          </a:p>
          <a:p>
            <a:pPr>
              <a:spcAft>
                <a:spcPts val="300"/>
              </a:spcAft>
            </a:pPr>
            <a:r>
              <a:rPr lang="de-DE" sz="1300" smtClean="0">
                <a:solidFill>
                  <a:schemeClr val="tx1">
                    <a:lumMod val="75000"/>
                    <a:lumOff val="25000"/>
                  </a:schemeClr>
                </a:solidFill>
                <a:latin typeface="Calibri" panose="020F0502020204030204" pitchFamily="34" charset="0"/>
              </a:rPr>
              <a:t> </a:t>
            </a: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14608" y="2439483"/>
            <a:ext cx="5551291" cy="7309693"/>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Offener </a:t>
            </a:r>
            <a:r>
              <a:rPr lang="de-DE" sz="1300" b="1" dirty="0">
                <a:solidFill>
                  <a:schemeClr val="tx1">
                    <a:lumMod val="75000"/>
                    <a:lumOff val="25000"/>
                  </a:schemeClr>
                </a:solidFill>
                <a:latin typeface="Calibri" panose="020F0502020204030204" pitchFamily="34" charset="0"/>
              </a:rPr>
              <a:t>Beginn </a:t>
            </a:r>
            <a:r>
              <a:rPr lang="de-DE" sz="1300" b="1" dirty="0" smtClean="0">
                <a:solidFill>
                  <a:schemeClr val="tx1">
                    <a:lumMod val="75000"/>
                    <a:lumOff val="25000"/>
                  </a:schemeClr>
                </a:solidFill>
                <a:latin typeface="Calibri" panose="020F0502020204030204" pitchFamily="34" charset="0"/>
              </a:rPr>
              <a:t>- 8.00 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die Allgemeinheit vor</a:t>
            </a:r>
            <a:r>
              <a:rPr lang="de-DE" sz="1300" dirty="0" smtClean="0">
                <a:solidFill>
                  <a:schemeClr val="tx1">
                    <a:lumMod val="75000"/>
                    <a:lumOff val="25000"/>
                  </a:schemeClr>
                </a:solidFill>
                <a:latin typeface="Calibri" panose="020F0502020204030204" pitchFamily="34" charset="0"/>
              </a:rPr>
              <a:t>.</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Frühstück </a:t>
            </a:r>
            <a:r>
              <a:rPr lang="de-DE" sz="1300" b="1" dirty="0" smtClean="0">
                <a:solidFill>
                  <a:schemeClr val="tx1">
                    <a:lumMod val="75000"/>
                    <a:lumOff val="25000"/>
                  </a:schemeClr>
                </a:solidFill>
                <a:latin typeface="Calibri" panose="020F0502020204030204" pitchFamily="34" charset="0"/>
              </a:rPr>
              <a:t>- </a:t>
            </a:r>
            <a:r>
              <a:rPr lang="de-DE" sz="1300" b="1" dirty="0">
                <a:solidFill>
                  <a:schemeClr val="tx1">
                    <a:lumMod val="75000"/>
                    <a:lumOff val="25000"/>
                  </a:schemeClr>
                </a:solidFill>
                <a:latin typeface="Calibri" panose="020F0502020204030204" pitchFamily="34" charset="0"/>
              </a:rPr>
              <a:t>9.00 Uhr bis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pädagogischen </a:t>
            </a:r>
            <a:r>
              <a:rPr lang="de-DE" sz="1300" dirty="0" smtClean="0">
                <a:solidFill>
                  <a:schemeClr val="tx1">
                    <a:lumMod val="75000"/>
                    <a:lumOff val="25000"/>
                  </a:schemeClr>
                </a:solidFill>
                <a:latin typeface="Calibri" panose="020F0502020204030204" pitchFamily="34" charset="0"/>
              </a:rPr>
              <a:t>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Angebotsformen </a:t>
            </a:r>
            <a:r>
              <a:rPr lang="de-DE" sz="1300" dirty="0">
                <a:solidFill>
                  <a:schemeClr val="tx1">
                    <a:lumMod val="75000"/>
                    <a:lumOff val="25000"/>
                  </a:schemeClr>
                </a:solidFill>
                <a:latin typeface="Calibri" panose="020F0502020204030204" pitchFamily="34" charset="0"/>
              </a:rPr>
              <a:t>geben. </a:t>
            </a:r>
            <a:r>
              <a:rPr lang="de-DE" sz="1300" b="1" dirty="0" smtClean="0">
                <a:solidFill>
                  <a:schemeClr val="tx1">
                    <a:lumMod val="75000"/>
                    <a:lumOff val="25000"/>
                  </a:schemeClr>
                </a:solidFill>
                <a:latin typeface="Calibri" panose="020F0502020204030204" pitchFamily="34" charset="0"/>
              </a:rPr>
              <a:t>Variante 1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die Kinder aus verschiedenen Angeboten wählen können, </a:t>
            </a:r>
            <a:r>
              <a:rPr lang="de-DE" sz="1300" b="1" dirty="0" smtClean="0">
                <a:solidFill>
                  <a:schemeClr val="tx1">
                    <a:lumMod val="75000"/>
                    <a:lumOff val="25000"/>
                  </a:schemeClr>
                </a:solidFill>
                <a:latin typeface="Calibri" panose="020F0502020204030204" pitchFamily="34" charset="0"/>
              </a:rPr>
              <a:t>Variante 2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sich mehrere pädagogische </a:t>
            </a:r>
            <a:r>
              <a:rPr lang="de-DE" sz="1300" dirty="0" smtClean="0">
                <a:solidFill>
                  <a:schemeClr val="tx1">
                    <a:lumMod val="75000"/>
                    <a:lumOff val="25000"/>
                  </a:schemeClr>
                </a:solidFill>
                <a:latin typeface="Calibri" panose="020F0502020204030204" pitchFamily="34" charset="0"/>
              </a:rPr>
              <a:t>Fachkräfte auf </a:t>
            </a:r>
            <a:r>
              <a:rPr lang="de-DE" sz="1300" dirty="0">
                <a:solidFill>
                  <a:schemeClr val="tx1">
                    <a:lumMod val="75000"/>
                    <a:lumOff val="25000"/>
                  </a:schemeClr>
                </a:solidFill>
                <a:latin typeface="Calibri" panose="020F0502020204030204" pitchFamily="34" charset="0"/>
              </a:rPr>
              <a:t>ein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einigen und dies dann mehrfach vorbereitet wird. So können alle Kinder das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durchlaufen. Jedes </a:t>
            </a:r>
            <a:r>
              <a:rPr lang="de-DE" sz="1300" dirty="0">
                <a:solidFill>
                  <a:schemeClr val="tx1">
                    <a:lumMod val="75000"/>
                    <a:lumOff val="25000"/>
                  </a:schemeClr>
                </a:solidFill>
                <a:latin typeface="Calibri" panose="020F0502020204030204" pitchFamily="34" charset="0"/>
              </a:rPr>
              <a:t>Angebot erhält ein entsprechendes Symbol. </a:t>
            </a:r>
            <a:r>
              <a:rPr lang="de-DE" sz="1300" dirty="0" smtClean="0">
                <a:solidFill>
                  <a:schemeClr val="tx1">
                    <a:lumMod val="75000"/>
                    <a:lumOff val="25000"/>
                  </a:schemeClr>
                </a:solidFill>
                <a:latin typeface="Calibri" panose="020F0502020204030204" pitchFamily="34" charset="0"/>
              </a:rPr>
              <a:t>In den Sommerferien bieten wir sowohl die Variante 1 als auch die Variante 2 an.</a:t>
            </a: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Aufräumzeit und Tischdeckzeit </a:t>
            </a:r>
            <a:r>
              <a:rPr lang="de-DE" sz="1300" b="1" dirty="0" smtClean="0">
                <a:solidFill>
                  <a:schemeClr val="tx1">
                    <a:lumMod val="75000"/>
                    <a:lumOff val="25000"/>
                  </a:schemeClr>
                </a:solidFill>
                <a:latin typeface="Calibri" panose="020F0502020204030204" pitchFamily="34" charset="0"/>
              </a:rPr>
              <a:t>- 11.30 </a:t>
            </a:r>
            <a:r>
              <a:rPr lang="de-DE" sz="1300" b="1" dirty="0">
                <a:solidFill>
                  <a:schemeClr val="tx1">
                    <a:lumMod val="75000"/>
                    <a:lumOff val="25000"/>
                  </a:schemeClr>
                </a:solidFill>
                <a:latin typeface="Calibri" panose="020F0502020204030204" pitchFamily="34" charset="0"/>
              </a:rPr>
              <a:t>Uhr bis 12.00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Arbeitsräume werden so </a:t>
            </a:r>
            <a:r>
              <a:rPr lang="de-DE" sz="1300" dirty="0" smtClean="0">
                <a:solidFill>
                  <a:schemeClr val="tx1">
                    <a:lumMod val="75000"/>
                    <a:lumOff val="25000"/>
                  </a:schemeClr>
                </a:solidFill>
                <a:latin typeface="Calibri" panose="020F0502020204030204" pitchFamily="34" charset="0"/>
              </a:rPr>
              <a:t>hinterlassen</a:t>
            </a:r>
            <a:r>
              <a:rPr lang="de-DE" sz="1300" dirty="0">
                <a:solidFill>
                  <a:schemeClr val="tx1">
                    <a:lumMod val="75000"/>
                    <a:lumOff val="25000"/>
                  </a:schemeClr>
                </a:solidFill>
                <a:latin typeface="Calibri" panose="020F0502020204030204" pitchFamily="34" charset="0"/>
              </a:rPr>
              <a:t>, dass am Nachmittag wieder neu gestartet werden kann. Der Tisch für das Mittagessen wird von den Kindern gedeckt</a:t>
            </a:r>
            <a:r>
              <a:rPr lang="de-DE" sz="1400" dirty="0" smtClean="0">
                <a:solidFill>
                  <a:schemeClr val="tx1">
                    <a:lumMod val="75000"/>
                    <a:lumOff val="25000"/>
                  </a:schemeClr>
                </a:solidFill>
                <a:latin typeface="Calibri" panose="020F0502020204030204" pitchFamily="34" charset="0"/>
              </a:rPr>
              <a:t>. </a:t>
            </a:r>
            <a:endParaRPr lang="de-DE" sz="14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18154" y="3451514"/>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118154" y="5731661"/>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63" name="Gruppieren 62"/>
          <p:cNvGrpSpPr/>
          <p:nvPr/>
        </p:nvGrpSpPr>
        <p:grpSpPr>
          <a:xfrm>
            <a:off x="118154" y="2384425"/>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62" name="Gruppieren 61"/>
            <p:cNvGrpSpPr/>
            <p:nvPr/>
          </p:nvGrpSpPr>
          <p:grpSpPr>
            <a:xfrm>
              <a:off x="376135" y="2621256"/>
              <a:ext cx="437138" cy="437138"/>
              <a:chOff x="371372" y="2611730"/>
              <a:chExt cx="437138" cy="437138"/>
            </a:xfrm>
          </p:grpSpPr>
          <p:grpSp>
            <p:nvGrpSpPr>
              <p:cNvPr id="58" name="Gruppieren 57"/>
              <p:cNvGrpSpPr/>
              <p:nvPr/>
            </p:nvGrpSpPr>
            <p:grpSpPr>
              <a:xfrm>
                <a:off x="371372" y="2611730"/>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Freihandform 58"/>
              <p:cNvSpPr/>
              <p:nvPr/>
            </p:nvSpPr>
            <p:spPr>
              <a:xfrm>
                <a:off x="394998" y="2824334"/>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25" name="Ellipse 24"/>
          <p:cNvSpPr/>
          <p:nvPr/>
        </p:nvSpPr>
        <p:spPr>
          <a:xfrm>
            <a:off x="118154" y="85587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80" name="Picture 40" descr="G:\Weitere Aufträge\1 Montessori - Müller-Zastrau\1 Angefangene Projekte\1 Ferienbroschüre\Neue Symbole\finale Symbole\Tischdecken.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55144" y="8690499"/>
            <a:ext cx="639805" cy="65021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feld 6"/>
          <p:cNvSpPr txBox="1"/>
          <p:nvPr/>
        </p:nvSpPr>
        <p:spPr>
          <a:xfrm>
            <a:off x="2910098" y="1180873"/>
            <a:ext cx="1689099" cy="182807"/>
          </a:xfrm>
          <a:prstGeom prst="rect">
            <a:avLst/>
          </a:prstGeom>
          <a:noFill/>
        </p:spPr>
        <p:txBody>
          <a:bodyPr wrap="square" lIns="0" tIns="0" rIns="0" bIns="0" rtlCol="0">
            <a:spAutoFit/>
          </a:bodyPr>
          <a:lstStyle/>
          <a:p>
            <a:pPr algn="ctr">
              <a:lnSpc>
                <a:spcPct val="108000"/>
              </a:lnSpc>
              <a:spcAft>
                <a:spcPts val="1008"/>
              </a:spcAft>
            </a:pPr>
            <a:r>
              <a:rPr lang="de-DE" sz="1100" b="1" dirty="0" smtClean="0">
                <a:solidFill>
                  <a:schemeClr val="bg1"/>
                </a:solidFill>
                <a:latin typeface="Comic Sans MS" panose="030F0702030302020204" pitchFamily="66" charset="0"/>
              </a:rPr>
              <a:t>Sommer 2016</a:t>
            </a:r>
            <a:endParaRPr lang="de-DE" sz="11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712909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613133258"/>
              </p:ext>
            </p:extLst>
          </p:nvPr>
        </p:nvGraphicFramePr>
        <p:xfrm>
          <a:off x="0" y="0"/>
          <a:ext cx="119062" cy="229306"/>
        </p:xfrm>
        <a:graphic>
          <a:graphicData uri="http://schemas.openxmlformats.org/presentationml/2006/ole">
            <p:oleObj spid="_x0000_s85252"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2/2</a:t>
            </a:r>
          </a:p>
          <a:p>
            <a:pPr>
              <a:spcAft>
                <a:spcPts val="300"/>
              </a:spcAft>
            </a:pPr>
            <a:r>
              <a:rPr lang="de-DE" sz="1300" smtClean="0">
                <a:solidFill>
                  <a:schemeClr val="tx1">
                    <a:lumMod val="75000"/>
                    <a:lumOff val="25000"/>
                  </a:schemeClr>
                </a:solidFill>
                <a:latin typeface="Calibri" panose="020F0502020204030204" pitchFamily="34" charset="0"/>
              </a:rPr>
              <a:t>Und </a:t>
            </a:r>
            <a:r>
              <a:rPr lang="de-DE" sz="1300">
                <a:solidFill>
                  <a:schemeClr val="tx1">
                    <a:lumMod val="75000"/>
                    <a:lumOff val="25000"/>
                  </a:schemeClr>
                </a:solidFill>
                <a:latin typeface="Calibri" panose="020F0502020204030204" pitchFamily="34" charset="0"/>
              </a:rPr>
              <a:t>nun zum </a:t>
            </a:r>
            <a:r>
              <a:rPr lang="de-DE" sz="1300" smtClean="0">
                <a:solidFill>
                  <a:schemeClr val="tx1">
                    <a:lumMod val="75000"/>
                    <a:lumOff val="25000"/>
                  </a:schemeClr>
                </a:solidFill>
                <a:latin typeface="Calibri" panose="020F0502020204030204" pitchFamily="34" charset="0"/>
              </a:rPr>
              <a:t>zweiten Teil des Tagesablaufs mit </a:t>
            </a:r>
            <a:r>
              <a:rPr lang="de-DE" sz="1300">
                <a:solidFill>
                  <a:schemeClr val="tx1">
                    <a:lumMod val="75000"/>
                    <a:lumOff val="25000"/>
                  </a:schemeClr>
                </a:solidFill>
                <a:latin typeface="Calibri" panose="020F0502020204030204" pitchFamily="34" charset="0"/>
              </a:rPr>
              <a:t>den entsprechenden Symbolen. </a:t>
            </a:r>
            <a:br>
              <a:rPr lang="de-DE" sz="1300">
                <a:solidFill>
                  <a:schemeClr val="tx1">
                    <a:lumMod val="75000"/>
                    <a:lumOff val="25000"/>
                  </a:schemeClr>
                </a:solidFill>
                <a:latin typeface="Calibri" panose="020F0502020204030204" pitchFamily="34" charset="0"/>
              </a:rPr>
            </a:br>
            <a:r>
              <a:rPr lang="de-DE" sz="130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23742" y="2447292"/>
            <a:ext cx="5441949" cy="7294305"/>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a:t>
            </a:r>
            <a:r>
              <a:rPr lang="de-DE" sz="1300" b="1" dirty="0">
                <a:solidFill>
                  <a:schemeClr val="tx1">
                    <a:lumMod val="75000"/>
                    <a:lumOff val="25000"/>
                  </a:schemeClr>
                </a:solidFill>
                <a:latin typeface="Calibri" panose="020F0502020204030204" pitchFamily="34" charset="0"/>
              </a:rPr>
              <a:t>12.00- 13.00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Johannitern unter der Leitung von Herrn </a:t>
            </a:r>
            <a:r>
              <a:rPr lang="de-DE" sz="1300" dirty="0" smtClean="0">
                <a:solidFill>
                  <a:schemeClr val="tx1">
                    <a:lumMod val="75000"/>
                    <a:lumOff val="25000"/>
                  </a:schemeClr>
                </a:solidFill>
                <a:latin typeface="Calibri" panose="020F0502020204030204" pitchFamily="34" charset="0"/>
              </a:rPr>
              <a:t>Wörner (Kontakt: siehe </a:t>
            </a:r>
            <a:r>
              <a:rPr lang="de-DE" sz="1300" dirty="0" err="1" smtClean="0">
                <a:solidFill>
                  <a:schemeClr val="tx1">
                    <a:lumMod val="75000"/>
                    <a:lumOff val="25000"/>
                  </a:schemeClr>
                </a:solidFill>
                <a:latin typeface="Calibri" panose="020F0502020204030204" pitchFamily="34" charset="0"/>
              </a:rPr>
              <a:t>Broschürenrückseite</a:t>
            </a:r>
            <a:r>
              <a:rPr lang="de-DE" sz="1300" dirty="0" smtClean="0">
                <a:solidFill>
                  <a:schemeClr val="tx1">
                    <a:lumMod val="75000"/>
                    <a:lumOff val="25000"/>
                  </a:schemeClr>
                </a:solidFill>
                <a:latin typeface="Calibri" panose="020F0502020204030204" pitchFamily="34" charset="0"/>
              </a:rPr>
              <a:t>). Wir versuchen gemeinsam </a:t>
            </a:r>
            <a:r>
              <a:rPr lang="de-DE" sz="1300" dirty="0">
                <a:solidFill>
                  <a:schemeClr val="tx1">
                    <a:lumMod val="75000"/>
                    <a:lumOff val="25000"/>
                  </a:schemeClr>
                </a:solidFill>
                <a:latin typeface="Calibri" panose="020F0502020204030204" pitchFamily="34" charset="0"/>
              </a:rPr>
              <a:t>mit Herrn </a:t>
            </a:r>
            <a:r>
              <a:rPr lang="de-DE" sz="1300" dirty="0" smtClean="0">
                <a:solidFill>
                  <a:schemeClr val="tx1">
                    <a:lumMod val="75000"/>
                    <a:lumOff val="25000"/>
                  </a:schemeClr>
                </a:solidFill>
                <a:latin typeface="Calibri" panose="020F0502020204030204" pitchFamily="34" charset="0"/>
              </a:rPr>
              <a:t>Wörner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zu Beanstandungen gibt, bitten wir um eine rasche Rückmeldung an einen pädagogischen Mitarbeiter bzw. eine pädagogische Mitarbeiterin bzw. direkt bei Herrn Wörner. </a:t>
            </a:r>
            <a:r>
              <a:rPr lang="de-DE" sz="1300" dirty="0" smtClean="0">
                <a:solidFill>
                  <a:schemeClr val="tx1">
                    <a:lumMod val="75000"/>
                    <a:lumOff val="25000"/>
                  </a:schemeClr>
                </a:solidFill>
                <a:latin typeface="Calibri" panose="020F0502020204030204" pitchFamily="34" charset="0"/>
              </a:rPr>
              <a:t>Den </a:t>
            </a:r>
            <a:r>
              <a:rPr lang="de-DE" sz="1300" dirty="0">
                <a:solidFill>
                  <a:schemeClr val="tx1">
                    <a:lumMod val="75000"/>
                    <a:lumOff val="25000"/>
                  </a:schemeClr>
                </a:solidFill>
                <a:latin typeface="Calibri" panose="020F0502020204030204" pitchFamily="34" charset="0"/>
              </a:rPr>
              <a:t>Speiseplan entnehmen Sie/entnimmst 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14.00 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2 - 14.00 </a:t>
            </a:r>
            <a:r>
              <a:rPr lang="de-DE" sz="1300" b="1" dirty="0">
                <a:solidFill>
                  <a:schemeClr val="tx1">
                    <a:lumMod val="75000"/>
                    <a:lumOff val="25000"/>
                  </a:schemeClr>
                </a:solidFill>
                <a:latin typeface="Calibri" panose="020F0502020204030204" pitchFamily="34" charset="0"/>
              </a:rPr>
              <a:t>– 15.30</a:t>
            </a:r>
          </a:p>
          <a:p>
            <a:pPr>
              <a:buClr>
                <a:srgbClr val="FF3399"/>
              </a:buClr>
            </a:pPr>
            <a:r>
              <a:rPr lang="de-DE" sz="1300" dirty="0">
                <a:solidFill>
                  <a:schemeClr val="tx1">
                    <a:lumMod val="75000"/>
                    <a:lumOff val="25000"/>
                  </a:schemeClr>
                </a:solidFill>
                <a:latin typeface="Calibri" panose="020F0502020204030204" pitchFamily="34" charset="0"/>
              </a:rPr>
              <a:t>Die Kinder beschäftigen sich wieder mit multikulturellen Angeboten.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Offenes </a:t>
            </a:r>
            <a:r>
              <a:rPr lang="de-DE" sz="1300" b="1" dirty="0" smtClean="0">
                <a:solidFill>
                  <a:schemeClr val="tx1">
                    <a:lumMod val="75000"/>
                    <a:lumOff val="25000"/>
                  </a:schemeClr>
                </a:solidFill>
                <a:latin typeface="Calibri" panose="020F0502020204030204" pitchFamily="34" charset="0"/>
              </a:rPr>
              <a:t>Ende - 15.30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17.00 </a:t>
            </a:r>
            <a:r>
              <a:rPr lang="de-DE" sz="1300" b="1" dirty="0">
                <a:solidFill>
                  <a:schemeClr val="tx1">
                    <a:lumMod val="75000"/>
                    <a:lumOff val="25000"/>
                  </a:schemeClr>
                </a:solidFill>
                <a:latin typeface="Calibri" panose="020F0502020204030204" pitchFamily="34" charset="0"/>
              </a:rPr>
              <a:t>Uhr</a:t>
            </a:r>
          </a:p>
          <a:p>
            <a:pPr>
              <a:buClr>
                <a:srgbClr val="FF3399"/>
              </a:buClr>
            </a:pPr>
            <a:r>
              <a:rPr lang="de-DE" sz="1300" dirty="0">
                <a:solidFill>
                  <a:schemeClr val="tx1">
                    <a:lumMod val="75000"/>
                    <a:lumOff val="25000"/>
                  </a:schemeClr>
                </a:solidFill>
                <a:latin typeface="Calibri" panose="020F0502020204030204" pitchFamily="34" charset="0"/>
              </a:rPr>
              <a:t>Hier ist wieder Zeit zum Schwätzen, Spielen oder einfach nur Abhängen.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Denn </a:t>
            </a:r>
            <a:r>
              <a:rPr lang="de-DE" sz="1300" dirty="0">
                <a:solidFill>
                  <a:schemeClr val="tx1">
                    <a:lumMod val="75000"/>
                    <a:lumOff val="25000"/>
                  </a:schemeClr>
                </a:solidFill>
                <a:latin typeface="Calibri" panose="020F0502020204030204" pitchFamily="34" charset="0"/>
              </a:rPr>
              <a:t>das muss schließlich auch mal sein.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schon ist wieder ein toller Ferientag vorbei!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61938" indent="-261938">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a:t>
            </a:r>
          </a:p>
          <a:p>
            <a:pPr>
              <a:buClr>
                <a:srgbClr val="FF3399"/>
              </a:buClr>
            </a:pPr>
            <a:r>
              <a:rPr lang="de-DE" sz="1300" dirty="0" smtClean="0">
                <a:solidFill>
                  <a:schemeClr val="tx1">
                    <a:lumMod val="75000"/>
                    <a:lumOff val="25000"/>
                  </a:schemeClr>
                </a:solidFill>
                <a:latin typeface="Calibri" panose="020F0502020204030204" pitchFamily="34" charset="0"/>
              </a:rPr>
              <a:t>Bei entsprechendem </a:t>
            </a:r>
            <a:r>
              <a:rPr lang="de-DE" sz="1300" dirty="0">
                <a:solidFill>
                  <a:schemeClr val="tx1">
                    <a:lumMod val="75000"/>
                    <a:lumOff val="25000"/>
                  </a:schemeClr>
                </a:solidFill>
                <a:latin typeface="Calibri" panose="020F0502020204030204" pitchFamily="34" charset="0"/>
              </a:rPr>
              <a:t>Bedarf ist eine </a:t>
            </a:r>
            <a:r>
              <a:rPr lang="de-DE" sz="1300" dirty="0" smtClean="0">
                <a:solidFill>
                  <a:schemeClr val="tx1">
                    <a:lumMod val="75000"/>
                    <a:lumOff val="25000"/>
                  </a:schemeClr>
                </a:solidFill>
                <a:latin typeface="Calibri" panose="020F0502020204030204" pitchFamily="34" charset="0"/>
              </a:rPr>
              <a:t>Frühbetreuung im nächsten Schuljahr </a:t>
            </a:r>
            <a:r>
              <a:rPr lang="de-DE" sz="1300" dirty="0">
                <a:solidFill>
                  <a:schemeClr val="tx1">
                    <a:lumMod val="75000"/>
                    <a:lumOff val="25000"/>
                  </a:schemeClr>
                </a:solidFill>
                <a:latin typeface="Calibri" panose="020F0502020204030204" pitchFamily="34" charset="0"/>
              </a:rPr>
              <a:t>möglich. Bitte melden Sie sich diesbezüglich bei </a:t>
            </a:r>
            <a:r>
              <a:rPr lang="de-DE" sz="1300" dirty="0" smtClean="0">
                <a:solidFill>
                  <a:schemeClr val="tx1">
                    <a:lumMod val="75000"/>
                    <a:lumOff val="25000"/>
                  </a:schemeClr>
                </a:solidFill>
                <a:latin typeface="Calibri" panose="020F0502020204030204" pitchFamily="34" charset="0"/>
              </a:rPr>
              <a:t>Frau Marek.</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11423" y="6308234"/>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9" name="Gruppieren 8"/>
          <p:cNvGrpSpPr/>
          <p:nvPr/>
        </p:nvGrpSpPr>
        <p:grpSpPr>
          <a:xfrm>
            <a:off x="111423" y="737624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8</a:t>
            </a:fld>
            <a:endParaRPr lang="de-DE" sz="1400" dirty="0">
              <a:solidFill>
                <a:prstClr val="black"/>
              </a:solidFill>
            </a:endParaRPr>
          </a:p>
        </p:txBody>
      </p:sp>
      <p:grpSp>
        <p:nvGrpSpPr>
          <p:cNvPr id="3" name="Gruppieren 2"/>
          <p:cNvGrpSpPr/>
          <p:nvPr/>
        </p:nvGrpSpPr>
        <p:grpSpPr>
          <a:xfrm>
            <a:off x="111423" y="2487449"/>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uppieren 5"/>
          <p:cNvGrpSpPr/>
          <p:nvPr/>
        </p:nvGrpSpPr>
        <p:grpSpPr>
          <a:xfrm>
            <a:off x="111423" y="4391395"/>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pieren 11"/>
          <p:cNvGrpSpPr/>
          <p:nvPr/>
        </p:nvGrpSpPr>
        <p:grpSpPr>
          <a:xfrm>
            <a:off x="111423" y="8437078"/>
            <a:ext cx="914400" cy="914400"/>
            <a:chOff x="285145" y="8205668"/>
            <a:chExt cx="628642" cy="628642"/>
          </a:xfrm>
        </p:grpSpPr>
        <p:sp>
          <p:nvSpPr>
            <p:cNvPr id="26" name="Ellipse 25"/>
            <p:cNvSpPr/>
            <p:nvPr/>
          </p:nvSpPr>
          <p:spPr>
            <a:xfrm>
              <a:off x="285145" y="820566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6" name="Picture 44" descr="G:\Weitere Aufträge\1 Montessori - Müller-Zastrau\2 Anstehende Projekte\1 Ferienbroschüre\Neue Symbole\finale Symbole\frühe Vogel.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95345" y="8316721"/>
              <a:ext cx="464273" cy="40653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7"/>
          <p:cNvSpPr txBox="1"/>
          <p:nvPr/>
        </p:nvSpPr>
        <p:spPr>
          <a:xfrm>
            <a:off x="2927351" y="1172134"/>
            <a:ext cx="1689099" cy="182807"/>
          </a:xfrm>
          <a:prstGeom prst="rect">
            <a:avLst/>
          </a:prstGeom>
          <a:noFill/>
        </p:spPr>
        <p:txBody>
          <a:bodyPr wrap="square" lIns="0" tIns="0" rIns="0" bIns="0" rtlCol="0">
            <a:spAutoFit/>
          </a:bodyPr>
          <a:lstStyle/>
          <a:p>
            <a:pPr algn="ctr">
              <a:lnSpc>
                <a:spcPct val="108000"/>
              </a:lnSpc>
              <a:spcAft>
                <a:spcPts val="1008"/>
              </a:spcAft>
            </a:pPr>
            <a:r>
              <a:rPr lang="de-DE" sz="1100" b="1" dirty="0" smtClean="0">
                <a:solidFill>
                  <a:schemeClr val="bg1"/>
                </a:solidFill>
                <a:latin typeface="Comic Sans MS" panose="030F0702030302020204" pitchFamily="66" charset="0"/>
              </a:rPr>
              <a:t>Sommer 2016</a:t>
            </a:r>
            <a:endParaRPr lang="de-DE" sz="11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4163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808428402"/>
              </p:ext>
            </p:extLst>
          </p:nvPr>
        </p:nvGraphicFramePr>
        <p:xfrm>
          <a:off x="0" y="0"/>
          <a:ext cx="119062" cy="229306"/>
        </p:xfrm>
        <a:graphic>
          <a:graphicData uri="http://schemas.openxmlformats.org/presentationml/2006/ole">
            <p:oleObj spid="_x0000_s86276"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xmlns="" val="1908328635"/>
              </p:ext>
            </p:extLst>
          </p:nvPr>
        </p:nvGraphicFramePr>
        <p:xfrm>
          <a:off x="296863" y="2003304"/>
          <a:ext cx="6193433" cy="2088000"/>
        </p:xfrm>
        <a:graphic>
          <a:graphicData uri="http://schemas.openxmlformats.org/drawingml/2006/table">
            <a:tbl>
              <a:tblPr firstRow="1" bandRow="1">
                <a:tableStyleId>{5FD0F851-EC5A-4D38-B0AD-8093EC10F338}</a:tableStyleId>
              </a:tblPr>
              <a:tblGrid>
                <a:gridCol w="6193433"/>
              </a:tblGrid>
              <a:tr h="381391">
                <a:tc>
                  <a:txBody>
                    <a:bodyPr/>
                    <a:lstStyle/>
                    <a:p>
                      <a:pPr algn="l"/>
                      <a:r>
                        <a:rPr lang="de-DE" dirty="0" err="1" smtClean="0">
                          <a:solidFill>
                            <a:schemeClr val="tx1">
                              <a:lumMod val="65000"/>
                              <a:lumOff val="35000"/>
                            </a:schemeClr>
                          </a:solidFill>
                          <a:latin typeface="Calibri" panose="020F0502020204030204" pitchFamily="34" charset="0"/>
                        </a:rPr>
                        <a:t>Emelina</a:t>
                      </a:r>
                      <a:r>
                        <a:rPr lang="de-DE" baseline="0" dirty="0" smtClean="0">
                          <a:solidFill>
                            <a:schemeClr val="tx1">
                              <a:lumMod val="65000"/>
                              <a:lumOff val="35000"/>
                            </a:schemeClr>
                          </a:solidFill>
                          <a:latin typeface="Calibri" panose="020F0502020204030204" pitchFamily="34" charset="0"/>
                        </a:rPr>
                        <a:t> Michels</a:t>
                      </a:r>
                      <a:endParaRPr lang="de-DE" dirty="0">
                        <a:solidFill>
                          <a:schemeClr val="tx1">
                            <a:lumMod val="65000"/>
                            <a:lumOff val="35000"/>
                          </a:schemeClr>
                        </a:solidFill>
                        <a:latin typeface="Calibri" panose="020F0502020204030204" pitchFamily="34" charset="0"/>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706609">
                <a:tc>
                  <a:txBody>
                    <a:bodyPr/>
                    <a:lstStyle/>
                    <a:p>
                      <a:pPr marL="0" indent="0">
                        <a:buFont typeface="Arial" panose="020B0604020202020204" pitchFamily="34" charset="0"/>
                        <a:buNone/>
                      </a:pPr>
                      <a:endParaRPr lang="de-DE" sz="1100" b="0" kern="1200" dirty="0">
                        <a:solidFill>
                          <a:schemeClr val="tx1">
                            <a:lumMod val="75000"/>
                            <a:lumOff val="25000"/>
                          </a:schemeClr>
                        </a:solidFill>
                        <a:effectLst/>
                        <a:latin typeface="Calibri" panose="020F0502020204030204" pitchFamily="34" charset="0"/>
                        <a:ea typeface="+mn-ea"/>
                        <a:cs typeface="+mn-cs"/>
                      </a:endParaRPr>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sp>
        <p:nvSpPr>
          <p:cNvPr id="31" name="Rechteck 30"/>
          <p:cNvSpPr/>
          <p:nvPr/>
        </p:nvSpPr>
        <p:spPr>
          <a:xfrm>
            <a:off x="211324" y="1695081"/>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Kurzvorstellung unserer Experten</a:t>
            </a:r>
            <a:endParaRPr lang="de-DE" sz="1300" b="1" dirty="0">
              <a:solidFill>
                <a:schemeClr val="tx1">
                  <a:lumMod val="75000"/>
                  <a:lumOff val="25000"/>
                </a:schemeClr>
              </a:solidFill>
              <a:latin typeface="Comic Sans MS" panose="030F0702030302020204" pitchFamily="66" charset="0"/>
            </a:endParaRPr>
          </a:p>
        </p:txBody>
      </p:sp>
      <p:sp>
        <p:nvSpPr>
          <p:cNvPr id="3" name="AutoShape 15" descr="pic06533.jpg wird angezeig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9</a:t>
            </a:fld>
            <a:endParaRPr lang="de-DE" sz="1400" dirty="0">
              <a:solidFill>
                <a:prstClr val="black"/>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xmlns="" val="1256768806"/>
              </p:ext>
            </p:extLst>
          </p:nvPr>
        </p:nvGraphicFramePr>
        <p:xfrm>
          <a:off x="296863" y="4401079"/>
          <a:ext cx="6193433" cy="2089395"/>
        </p:xfrm>
        <a:graphic>
          <a:graphicData uri="http://schemas.openxmlformats.org/drawingml/2006/table">
            <a:tbl>
              <a:tblPr firstRow="1" bandRow="1">
                <a:tableStyleId>{5FD0F851-EC5A-4D38-B0AD-8093EC10F338}</a:tableStyleId>
              </a:tblPr>
              <a:tblGrid>
                <a:gridCol w="6193433"/>
              </a:tblGrid>
              <a:tr h="376005">
                <a:tc>
                  <a:txBody>
                    <a:bodyPr/>
                    <a:lstStyle/>
                    <a:p>
                      <a:r>
                        <a:rPr lang="de-DE" sz="1900" b="1" kern="1200" dirty="0" err="1" smtClean="0">
                          <a:solidFill>
                            <a:schemeClr val="tx1">
                              <a:lumMod val="65000"/>
                              <a:lumOff val="35000"/>
                            </a:schemeClr>
                          </a:solidFill>
                          <a:latin typeface="Calibri" panose="020F0502020204030204" pitchFamily="34" charset="0"/>
                          <a:ea typeface="+mn-ea"/>
                          <a:cs typeface="+mn-cs"/>
                        </a:rPr>
                        <a:t>Essert</a:t>
                      </a:r>
                      <a:r>
                        <a:rPr lang="de-DE" sz="1900" b="1" kern="1200" dirty="0" smtClean="0">
                          <a:solidFill>
                            <a:schemeClr val="tx1">
                              <a:lumMod val="65000"/>
                              <a:lumOff val="35000"/>
                            </a:schemeClr>
                          </a:solidFill>
                          <a:latin typeface="Calibri" panose="020F0502020204030204" pitchFamily="34" charset="0"/>
                          <a:ea typeface="+mn-ea"/>
                          <a:cs typeface="+mn-cs"/>
                        </a:rPr>
                        <a:t>-Lehn</a:t>
                      </a:r>
                      <a:endParaRPr lang="de-DE" sz="1900" b="1" kern="1200" dirty="0">
                        <a:solidFill>
                          <a:schemeClr val="tx1">
                            <a:lumMod val="65000"/>
                            <a:lumOff val="35000"/>
                          </a:schemeClr>
                        </a:solidFill>
                        <a:latin typeface="Calibri" panose="020F0502020204030204" pitchFamily="34" charset="0"/>
                        <a:ea typeface="+mn-ea"/>
                        <a:cs typeface="+mn-cs"/>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708395">
                <a:tc>
                  <a:txBody>
                    <a:bodyPr/>
                    <a:lstStyle/>
                    <a:p>
                      <a:endParaRPr lang="de-DE" dirty="0"/>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sp>
        <p:nvSpPr>
          <p:cNvPr id="5" name="Textfeld 4"/>
          <p:cNvSpPr txBox="1"/>
          <p:nvPr/>
        </p:nvSpPr>
        <p:spPr>
          <a:xfrm>
            <a:off x="473223" y="2565347"/>
            <a:ext cx="4121843" cy="1354217"/>
          </a:xfrm>
          <a:prstGeom prst="rect">
            <a:avLst/>
          </a:prstGeom>
          <a:noFill/>
        </p:spPr>
        <p:txBody>
          <a:bodyPr wrap="square" lIns="0" tIns="0" rIns="0" bIns="0" rtlCol="0">
            <a:spAutoFit/>
          </a:bodyPr>
          <a:lstStyle/>
          <a:p>
            <a:r>
              <a:rPr lang="de-DE" sz="1100" dirty="0" err="1" smtClean="0">
                <a:solidFill>
                  <a:schemeClr val="tx1">
                    <a:lumMod val="75000"/>
                    <a:lumOff val="25000"/>
                  </a:schemeClr>
                </a:solidFill>
                <a:latin typeface="Calibri" panose="020F0502020204030204" pitchFamily="34" charset="0"/>
              </a:rPr>
              <a:t>Emelina</a:t>
            </a:r>
            <a:r>
              <a:rPr lang="de-DE" sz="1100" dirty="0" smtClean="0">
                <a:solidFill>
                  <a:schemeClr val="tx1">
                    <a:lumMod val="75000"/>
                    <a:lumOff val="25000"/>
                  </a:schemeClr>
                </a:solidFill>
                <a:latin typeface="Calibri" panose="020F0502020204030204" pitchFamily="34" charset="0"/>
              </a:rPr>
              <a:t> Michels, 24, gebürtige Römerin und </a:t>
            </a:r>
            <a:r>
              <a:rPr lang="de-DE" sz="1100" dirty="0" err="1" smtClean="0">
                <a:solidFill>
                  <a:schemeClr val="tx1">
                    <a:lumMod val="75000"/>
                    <a:lumOff val="25000"/>
                  </a:schemeClr>
                </a:solidFill>
                <a:latin typeface="Calibri" panose="020F0502020204030204" pitchFamily="34" charset="0"/>
              </a:rPr>
              <a:t>adoptiv</a:t>
            </a:r>
            <a:r>
              <a:rPr lang="de-DE" sz="1100" dirty="0" smtClean="0">
                <a:solidFill>
                  <a:schemeClr val="tx1">
                    <a:lumMod val="75000"/>
                    <a:lumOff val="25000"/>
                  </a:schemeClr>
                </a:solidFill>
                <a:latin typeface="Calibri" panose="020F0502020204030204" pitchFamily="34" charset="0"/>
              </a:rPr>
              <a:t>-Schwäbin, studiert Modedesign im 6. Semester an der Burg </a:t>
            </a:r>
            <a:r>
              <a:rPr lang="de-DE" sz="1100" dirty="0" err="1" smtClean="0">
                <a:solidFill>
                  <a:schemeClr val="tx1">
                    <a:lumMod val="75000"/>
                    <a:lumOff val="25000"/>
                  </a:schemeClr>
                </a:solidFill>
                <a:latin typeface="Calibri" panose="020F0502020204030204" pitchFamily="34" charset="0"/>
              </a:rPr>
              <a:t>Giebichenstein</a:t>
            </a:r>
            <a:r>
              <a:rPr lang="de-DE" sz="1100" dirty="0" smtClean="0">
                <a:solidFill>
                  <a:schemeClr val="tx1">
                    <a:lumMod val="75000"/>
                    <a:lumOff val="25000"/>
                  </a:schemeClr>
                </a:solidFill>
                <a:latin typeface="Calibri" panose="020F0502020204030204" pitchFamily="34" charset="0"/>
              </a:rPr>
              <a:t> Kunsthochschule in Halle. Im Studium legt sie ihren Fokus auf Funktions- und Sportbekleidung und absolviert mehrere Praktika: </a:t>
            </a:r>
          </a:p>
          <a:p>
            <a:r>
              <a:rPr lang="de-DE" sz="1100" dirty="0" smtClean="0">
                <a:solidFill>
                  <a:schemeClr val="tx1">
                    <a:lumMod val="75000"/>
                    <a:lumOff val="25000"/>
                  </a:schemeClr>
                </a:solidFill>
                <a:latin typeface="Calibri" panose="020F0502020204030204" pitchFamily="34" charset="0"/>
              </a:rPr>
              <a:t>Zunächst am Stadttheater Konstanz im Kostümbild, in Paris bei einer finnischen Modedesignerin und zuletzt in Herzogenaurach bei der adidas Group in der Abteilung Kids. Im Ferienprogramm wird Sie mit den Kindern Indianer-Westen nähen und bedrucken.</a:t>
            </a:r>
            <a:endParaRPr lang="de-DE" sz="1100" dirty="0">
              <a:solidFill>
                <a:schemeClr val="tx1">
                  <a:lumMod val="75000"/>
                  <a:lumOff val="25000"/>
                </a:schemeClr>
              </a:solidFill>
              <a:latin typeface="Calibri" panose="020F0502020204030204" pitchFamily="34" charset="0"/>
            </a:endParaRPr>
          </a:p>
        </p:txBody>
      </p:sp>
      <p:sp>
        <p:nvSpPr>
          <p:cNvPr id="9" name="Textfeld 8"/>
          <p:cNvSpPr txBox="1"/>
          <p:nvPr/>
        </p:nvSpPr>
        <p:spPr>
          <a:xfrm>
            <a:off x="476644" y="4786782"/>
            <a:ext cx="4158157" cy="1354217"/>
          </a:xfrm>
          <a:prstGeom prst="rect">
            <a:avLst/>
          </a:prstGeom>
          <a:noFill/>
        </p:spPr>
        <p:txBody>
          <a:bodyPr wrap="square" lIns="0" tIns="0" rIns="0" bIns="0" rtlCol="0">
            <a:spAutoFit/>
          </a:bodyPr>
          <a:lstStyle/>
          <a:p>
            <a:r>
              <a:rPr lang="de-DE" sz="1100" dirty="0"/>
              <a:t> </a:t>
            </a:r>
            <a:endParaRPr lang="de-DE" sz="1100" dirty="0">
              <a:latin typeface="Calibri" panose="020F0502020204030204" pitchFamily="34" charset="0"/>
            </a:endParaRPr>
          </a:p>
          <a:p>
            <a:r>
              <a:rPr lang="de-DE" sz="1100" dirty="0">
                <a:latin typeface="Calibri" panose="020F0502020204030204" pitchFamily="34" charset="0"/>
              </a:rPr>
              <a:t>Helga </a:t>
            </a:r>
            <a:r>
              <a:rPr lang="de-DE" sz="1100" dirty="0" err="1">
                <a:latin typeface="Calibri" panose="020F0502020204030204" pitchFamily="34" charset="0"/>
              </a:rPr>
              <a:t>Essert</a:t>
            </a:r>
            <a:r>
              <a:rPr lang="de-DE" sz="1100" dirty="0">
                <a:latin typeface="Calibri" panose="020F0502020204030204" pitchFamily="34" charset="0"/>
              </a:rPr>
              <a:t>-Lehn ist freischaffende Künstlerin, Kunsttherapeutin und Dozentin für Lehrerfortbildungen und Schülerveranstaltungen an der Landesakademie für kulturelle Bildung Schloss </a:t>
            </a:r>
            <a:r>
              <a:rPr lang="de-DE" sz="1100" dirty="0" err="1">
                <a:latin typeface="Calibri" panose="020F0502020204030204" pitchFamily="34" charset="0"/>
              </a:rPr>
              <a:t>Rotenfels</a:t>
            </a:r>
            <a:r>
              <a:rPr lang="de-DE" sz="1100" dirty="0">
                <a:latin typeface="Calibri" panose="020F0502020204030204" pitchFamily="34" charset="0"/>
              </a:rPr>
              <a:t>. Zahlreiche Ausstellungen, Kunst am Bau und im öffentlichen Raum, sowie ihr Schulprojekt „Artist in School“ an Karlsruher Schulen sind </a:t>
            </a:r>
            <a:r>
              <a:rPr lang="de-DE" sz="1100" dirty="0" smtClean="0">
                <a:latin typeface="Calibri" panose="020F0502020204030204" pitchFamily="34" charset="0"/>
              </a:rPr>
              <a:t>Inhalte ihrer </a:t>
            </a:r>
            <a:r>
              <a:rPr lang="de-DE" sz="1100" dirty="0">
                <a:latin typeface="Calibri" panose="020F0502020204030204" pitchFamily="34" charset="0"/>
              </a:rPr>
              <a:t>Arbeit. </a:t>
            </a:r>
            <a:endParaRPr lang="de-DE" sz="1100" dirty="0">
              <a:solidFill>
                <a:schemeClr val="tx1">
                  <a:lumMod val="75000"/>
                  <a:lumOff val="25000"/>
                </a:schemeClr>
              </a:solidFill>
              <a:latin typeface="Calibri" panose="020F0502020204030204" pitchFamily="34" charset="0"/>
            </a:endParaRPr>
          </a:p>
          <a:p>
            <a:endParaRPr lang="de-DE" sz="1100" dirty="0">
              <a:solidFill>
                <a:schemeClr val="tx1">
                  <a:lumMod val="75000"/>
                  <a:lumOff val="25000"/>
                </a:schemeClr>
              </a:solidFill>
              <a:latin typeface="Calibri" panose="020F0502020204030204" pitchFamily="34" charset="0"/>
            </a:endParaRPr>
          </a:p>
        </p:txBody>
      </p:sp>
      <p:pic>
        <p:nvPicPr>
          <p:cNvPr id="27"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feld 10"/>
          <p:cNvSpPr txBox="1"/>
          <p:nvPr/>
        </p:nvSpPr>
        <p:spPr>
          <a:xfrm>
            <a:off x="2882201" y="1154757"/>
            <a:ext cx="1734249" cy="182807"/>
          </a:xfrm>
          <a:prstGeom prst="rect">
            <a:avLst/>
          </a:prstGeom>
          <a:noFill/>
        </p:spPr>
        <p:txBody>
          <a:bodyPr wrap="square" lIns="0" tIns="0" rIns="0" bIns="0" rtlCol="0">
            <a:spAutoFit/>
          </a:bodyPr>
          <a:lstStyle/>
          <a:p>
            <a:pPr algn="ctr">
              <a:lnSpc>
                <a:spcPct val="108000"/>
              </a:lnSpc>
              <a:spcAft>
                <a:spcPts val="1008"/>
              </a:spcAft>
            </a:pPr>
            <a:r>
              <a:rPr lang="de-DE" sz="1100" b="1" dirty="0" smtClean="0">
                <a:solidFill>
                  <a:schemeClr val="bg1"/>
                </a:solidFill>
                <a:latin typeface="Comic Sans MS" panose="030F0702030302020204" pitchFamily="66" charset="0"/>
              </a:rPr>
              <a:t>Sommer 2016</a:t>
            </a:r>
            <a:endParaRPr lang="de-DE" sz="1100" dirty="0">
              <a:solidFill>
                <a:schemeClr val="bg1"/>
              </a:solidFill>
              <a:latin typeface="Comic Sans MS" panose="030F0702030302020204" pitchFamily="66" charset="0"/>
            </a:endParaRPr>
          </a:p>
        </p:txBody>
      </p:sp>
      <p:graphicFrame>
        <p:nvGraphicFramePr>
          <p:cNvPr id="28" name="Tabelle 27"/>
          <p:cNvGraphicFramePr>
            <a:graphicFrameLocks noGrp="1"/>
          </p:cNvGraphicFramePr>
          <p:nvPr>
            <p:extLst>
              <p:ext uri="{D42A27DB-BD31-4B8C-83A1-F6EECF244321}">
                <p14:modId xmlns:p14="http://schemas.microsoft.com/office/powerpoint/2010/main" xmlns="" val="1818191974"/>
              </p:ext>
            </p:extLst>
          </p:nvPr>
        </p:nvGraphicFramePr>
        <p:xfrm>
          <a:off x="296863" y="6806070"/>
          <a:ext cx="6192000" cy="2088000"/>
        </p:xfrm>
        <a:graphic>
          <a:graphicData uri="http://schemas.openxmlformats.org/drawingml/2006/table">
            <a:tbl>
              <a:tblPr bandRow="1">
                <a:solidFill>
                  <a:srgbClr val="CCEFFC"/>
                </a:solidFill>
                <a:tableStyleId>{5FD0F851-EC5A-4D38-B0AD-8093EC10F338}</a:tableStyleId>
              </a:tblPr>
              <a:tblGrid>
                <a:gridCol w="6192000"/>
              </a:tblGrid>
              <a:tr h="386212">
                <a:tc>
                  <a:txBody>
                    <a:bodyPr/>
                    <a:lstStyle/>
                    <a:p>
                      <a:pPr marL="0" algn="l" defTabSz="957591" rtl="0" eaLnBrk="1" latinLnBrk="0" hangingPunct="1"/>
                      <a:r>
                        <a:rPr lang="de-DE" sz="1900" b="1" kern="1200" dirty="0" smtClean="0">
                          <a:solidFill>
                            <a:schemeClr val="tx1">
                              <a:lumMod val="65000"/>
                              <a:lumOff val="35000"/>
                            </a:schemeClr>
                          </a:solidFill>
                          <a:latin typeface="Calibri" panose="020F0502020204030204" pitchFamily="34" charset="0"/>
                          <a:ea typeface="+mn-ea"/>
                          <a:cs typeface="+mn-cs"/>
                        </a:rPr>
                        <a:t>   </a:t>
                      </a:r>
                      <a:r>
                        <a:rPr lang="de-DE" sz="1900" b="1" kern="1200" baseline="0" dirty="0" smtClean="0">
                          <a:solidFill>
                            <a:schemeClr val="tx1">
                              <a:lumMod val="65000"/>
                              <a:lumOff val="35000"/>
                            </a:schemeClr>
                          </a:solidFill>
                          <a:latin typeface="Calibri" panose="020F0502020204030204" pitchFamily="34" charset="0"/>
                          <a:ea typeface="+mn-ea"/>
                          <a:cs typeface="+mn-cs"/>
                        </a:rPr>
                        <a:t> Frauke Löffler</a:t>
                      </a:r>
                      <a:r>
                        <a:rPr lang="de-DE" sz="1900" b="1" kern="1200" dirty="0" smtClean="0">
                          <a:solidFill>
                            <a:schemeClr val="tx1">
                              <a:lumMod val="65000"/>
                              <a:lumOff val="35000"/>
                            </a:schemeClr>
                          </a:solidFill>
                          <a:latin typeface="Calibri" panose="020F0502020204030204" pitchFamily="34" charset="0"/>
                          <a:ea typeface="+mn-ea"/>
                          <a:cs typeface="+mn-cs"/>
                        </a:rPr>
                        <a:t>                                      </a:t>
                      </a:r>
                      <a:r>
                        <a:rPr lang="de-DE" sz="1900" b="1" kern="1200" baseline="0" dirty="0" smtClean="0">
                          <a:solidFill>
                            <a:schemeClr val="tx1">
                              <a:lumMod val="65000"/>
                              <a:lumOff val="35000"/>
                            </a:schemeClr>
                          </a:solidFill>
                          <a:latin typeface="Calibri" panose="020F0502020204030204" pitchFamily="34" charset="0"/>
                          <a:ea typeface="+mn-ea"/>
                          <a:cs typeface="+mn-cs"/>
                        </a:rPr>
                        <a:t> </a:t>
                      </a:r>
                      <a:endParaRPr lang="de-DE" sz="1900" b="1" kern="1200" dirty="0">
                        <a:solidFill>
                          <a:schemeClr val="tx1">
                            <a:lumMod val="65000"/>
                            <a:lumOff val="35000"/>
                          </a:schemeClr>
                        </a:solidFill>
                        <a:latin typeface="Calibri" panose="020F0502020204030204" pitchFamily="34" charset="0"/>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EF983"/>
                    </a:solidFill>
                  </a:tcPr>
                </a:tc>
              </a:tr>
              <a:tr h="1701788">
                <a:tc>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sp>
        <p:nvSpPr>
          <p:cNvPr id="32" name="Textfeld 31"/>
          <p:cNvSpPr txBox="1"/>
          <p:nvPr/>
        </p:nvSpPr>
        <p:spPr>
          <a:xfrm>
            <a:off x="451840" y="7484457"/>
            <a:ext cx="4164610" cy="1184940"/>
          </a:xfrm>
          <a:prstGeom prst="rect">
            <a:avLst/>
          </a:prstGeom>
          <a:noFill/>
        </p:spPr>
        <p:txBody>
          <a:bodyPr wrap="square" lIns="0" tIns="0" rIns="0" bIns="0" rtlCol="0">
            <a:spAutoFit/>
          </a:bodyPr>
          <a:lstStyle/>
          <a:p>
            <a:r>
              <a:rPr lang="de-DE" sz="1100" dirty="0" smtClean="0">
                <a:latin typeface="Calibri" panose="020F0502020204030204" pitchFamily="34" charset="0"/>
              </a:rPr>
              <a:t>Seit 2008 hat Frauke Löffler </a:t>
            </a:r>
            <a:r>
              <a:rPr lang="de-DE" sz="1100" dirty="0">
                <a:latin typeface="Calibri" panose="020F0502020204030204" pitchFamily="34" charset="0"/>
              </a:rPr>
              <a:t>die Mosaikkunst für </a:t>
            </a:r>
            <a:r>
              <a:rPr lang="de-DE" sz="1100" dirty="0" smtClean="0">
                <a:latin typeface="Calibri" panose="020F0502020204030204" pitchFamily="34" charset="0"/>
              </a:rPr>
              <a:t>sich entdeckt. Sie arbeitet und experimentiert in Ihrer </a:t>
            </a:r>
            <a:r>
              <a:rPr lang="de-DE" sz="1100" dirty="0">
                <a:latin typeface="Calibri" panose="020F0502020204030204" pitchFamily="34" charset="0"/>
              </a:rPr>
              <a:t>Werkstatt in Stuttgart-Weilimdorf sehr viel damit</a:t>
            </a:r>
            <a:r>
              <a:rPr lang="de-DE" sz="1100" dirty="0" smtClean="0">
                <a:latin typeface="Calibri" panose="020F0502020204030204" pitchFamily="34" charset="0"/>
              </a:rPr>
              <a:t>. Ursprünglich kommt sie aus dem Bereich der Mode. Hier lernte sie sich künstlerisch und kreativ auszudrücken. Diese Gabe wurde schnell auch auf die Leinwand und mit der Mosaikkunst auf andere Oberflächen gebracht.</a:t>
            </a:r>
            <a:endParaRPr lang="de-DE" sz="1100" dirty="0">
              <a:latin typeface="Calibri" panose="020F0502020204030204" pitchFamily="34" charset="0"/>
            </a:endParaRPr>
          </a:p>
          <a:p>
            <a:r>
              <a:rPr lang="de-DE" sz="1100" dirty="0"/>
              <a:t> </a:t>
            </a:r>
            <a:endParaRPr lang="de-DE" sz="1100" dirty="0">
              <a:solidFill>
                <a:schemeClr val="tx1">
                  <a:lumMod val="75000"/>
                  <a:lumOff val="25000"/>
                </a:schemeClr>
              </a:solidFill>
              <a:latin typeface="Calibri" panose="020F0502020204030204" pitchFamily="34" charset="0"/>
            </a:endParaRPr>
          </a:p>
        </p:txBody>
      </p:sp>
      <p:pic>
        <p:nvPicPr>
          <p:cNvPr id="35"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406316" y="8741768"/>
            <a:ext cx="1910000" cy="109349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Grafik 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634801" y="4008452"/>
            <a:ext cx="1522242" cy="2127151"/>
          </a:xfrm>
          <a:prstGeom prst="rect">
            <a:avLst/>
          </a:prstGeom>
        </p:spPr>
      </p:pic>
      <p:pic>
        <p:nvPicPr>
          <p:cNvPr id="7" name="Grafik 6"/>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620009" y="6362089"/>
            <a:ext cx="2257077" cy="2103835"/>
          </a:xfrm>
          <a:prstGeom prst="rect">
            <a:avLst/>
          </a:prstGeom>
        </p:spPr>
      </p:pic>
      <p:pic>
        <p:nvPicPr>
          <p:cNvPr id="12" name="Grafik 11"/>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598487" y="1713416"/>
            <a:ext cx="1905000" cy="1905000"/>
          </a:xfrm>
          <a:prstGeom prst="rect">
            <a:avLst/>
          </a:prstGeom>
        </p:spPr>
      </p:pic>
    </p:spTree>
    <p:extLst>
      <p:ext uri="{BB962C8B-B14F-4D97-AF65-F5344CB8AC3E}">
        <p14:creationId xmlns:p14="http://schemas.microsoft.com/office/powerpoint/2010/main" xmlns="" val="32685661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1733</Words>
  <Application>Microsoft Office PowerPoint</Application>
  <PresentationFormat>A4-Papier (210x297 mm)</PresentationFormat>
  <Paragraphs>411</Paragraphs>
  <Slides>10</Slides>
  <Notes>10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2" baseType="lpstr">
      <vt:lpstr>MP Master 4_3_DE</vt:lpstr>
      <vt:lpstr>think-cell Folie</vt:lpstr>
      <vt:lpstr>Folie 1</vt:lpstr>
      <vt:lpstr>Folie 2</vt:lpstr>
      <vt:lpstr>Folie 3</vt:lpstr>
      <vt:lpstr>Folie 4</vt:lpstr>
      <vt:lpstr>Folie 5</vt:lpstr>
      <vt:lpstr>Folie 6</vt:lpstr>
      <vt:lpstr>Folie 7</vt:lpstr>
      <vt:lpstr>Folie 8</vt:lpstr>
      <vt:lpstr>Folie 9</vt:lpstr>
      <vt:lpstr>Folie 10</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Müller-Zastrau</cp:lastModifiedBy>
  <cp:revision>331</cp:revision>
  <cp:lastPrinted>2016-05-06T08:16:27Z</cp:lastPrinted>
  <dcterms:created xsi:type="dcterms:W3CDTF">2015-06-25T15:16:27Z</dcterms:created>
  <dcterms:modified xsi:type="dcterms:W3CDTF">2016-10-04T14:51:30Z</dcterms:modified>
</cp:coreProperties>
</file>