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1" r:id="rId1"/>
  </p:sldMasterIdLst>
  <p:notesMasterIdLst>
    <p:notesMasterId r:id="rId10"/>
  </p:notesMasterIdLst>
  <p:handoutMasterIdLst>
    <p:handoutMasterId r:id="rId11"/>
  </p:handoutMasterIdLst>
  <p:sldIdLst>
    <p:sldId id="306" r:id="rId2"/>
    <p:sldId id="307" r:id="rId3"/>
    <p:sldId id="309" r:id="rId4"/>
    <p:sldId id="310" r:id="rId5"/>
    <p:sldId id="314" r:id="rId6"/>
    <p:sldId id="311" r:id="rId7"/>
    <p:sldId id="312" r:id="rId8"/>
    <p:sldId id="313" r:id="rId9"/>
  </p:sldIdLst>
  <p:sldSz cx="6858000" cy="9906000" type="A4"/>
  <p:notesSz cx="6794500" cy="9931400"/>
  <p:custDataLst>
    <p:tags r:id="rId12"/>
  </p:custDataLst>
  <p:defaultText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Beispielfolien" id="{6BE3EED1-26F1-4D77-9276-05BF51ECB6F7}">
          <p14:sldIdLst>
            <p14:sldId id="306"/>
            <p14:sldId id="307"/>
            <p14:sldId id="309"/>
            <p14:sldId id="310"/>
            <p14:sldId id="314"/>
            <p14:sldId id="311"/>
            <p14:sldId id="312"/>
            <p14:sldId id="313"/>
          </p14:sldIdLst>
        </p14:section>
      </p14:sectionLst>
    </p:ext>
    <p:ext uri="{EFAFB233-063F-42B5-8137-9DF3F51BA10A}">
      <p15:sldGuideLst xmlns:p15="http://schemas.microsoft.com/office/powerpoint/2012/main" xmlns="">
        <p15:guide id="1" orient="horz" pos="5320" userDrawn="1">
          <p15:clr>
            <a:srgbClr val="A4A3A4"/>
          </p15:clr>
        </p15:guide>
        <p15:guide id="2" orient="horz" pos="4526" userDrawn="1">
          <p15:clr>
            <a:srgbClr val="A4A3A4"/>
          </p15:clr>
        </p15:guide>
        <p15:guide id="3" orient="horz" pos="1396" userDrawn="1">
          <p15:clr>
            <a:srgbClr val="A4A3A4"/>
          </p15:clr>
        </p15:guide>
        <p15:guide id="4" orient="horz" pos="520">
          <p15:clr>
            <a:srgbClr val="A4A3A4"/>
          </p15:clr>
        </p15:guide>
        <p15:guide id="5" pos="278" userDrawn="1">
          <p15:clr>
            <a:srgbClr val="A4A3A4"/>
          </p15:clr>
        </p15:guide>
        <p15:guide id="6" pos="74">
          <p15:clr>
            <a:srgbClr val="A4A3A4"/>
          </p15:clr>
        </p15:guide>
        <p15:guide id="7" pos="2908" userDrawn="1">
          <p15:clr>
            <a:srgbClr val="A4A3A4"/>
          </p15:clr>
        </p15:guide>
        <p15:guide id="8" pos="4319">
          <p15:clr>
            <a:srgbClr val="A4A3A4"/>
          </p15:clr>
        </p15:guide>
        <p15:guide id="9" pos="11">
          <p15:clr>
            <a:srgbClr val="A4A3A4"/>
          </p15:clr>
        </p15:guide>
      </p15:sldGuideLst>
    </p:ext>
    <p:ext uri="{2D200454-40CA-4A62-9FC3-DE9A4176ACB9}">
      <p15:notesGuideLst xmlns:p15="http://schemas.microsoft.com/office/powerpoint/2012/main" xmlns="">
        <p15:guide id="1" orient="horz">
          <p15:clr>
            <a:srgbClr val="A4A3A4"/>
          </p15:clr>
        </p15:guide>
        <p15:guide id="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1FAB8"/>
    <a:srgbClr val="D6D6D6"/>
    <a:srgbClr val="CCEFFC"/>
    <a:srgbClr val="EEF983"/>
    <a:srgbClr val="B5FDFD"/>
    <a:srgbClr val="FF9933"/>
    <a:srgbClr val="FF0066"/>
    <a:srgbClr val="FCEBBA"/>
    <a:srgbClr val="00CEFA"/>
    <a:srgbClr val="FDB5E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FD0F851-EC5A-4D38-B0AD-8093EC10F338}">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82" autoAdjust="0"/>
    <p:restoredTop sz="94799" autoAdjust="0"/>
  </p:normalViewPr>
  <p:slideViewPr>
    <p:cSldViewPr snapToGrid="0" showGuides="1">
      <p:cViewPr>
        <p:scale>
          <a:sx n="70" d="100"/>
          <a:sy n="70" d="100"/>
        </p:scale>
        <p:origin x="-2922" y="-198"/>
      </p:cViewPr>
      <p:guideLst>
        <p:guide orient="horz" pos="5320"/>
        <p:guide orient="horz" pos="4526"/>
        <p:guide orient="horz" pos="1396"/>
        <p:guide orient="horz" pos="520"/>
        <p:guide pos="278"/>
        <p:guide pos="74"/>
        <p:guide pos="2908"/>
        <p:guide pos="4319"/>
        <p:guide pos="11"/>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p:scale>
          <a:sx n="90" d="100"/>
          <a:sy n="90" d="100"/>
        </p:scale>
        <p:origin x="-3846" y="-198"/>
      </p:cViewPr>
      <p:guideLst>
        <p:guide orient="horz"/>
        <p:guide/>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ußzeilenplatzhalter 3"/>
          <p:cNvSpPr>
            <a:spLocks noGrp="1"/>
          </p:cNvSpPr>
          <p:nvPr>
            <p:ph type="ftr" sz="quarter" idx="2"/>
          </p:nvPr>
        </p:nvSpPr>
        <p:spPr>
          <a:xfrm>
            <a:off x="410440" y="9619424"/>
            <a:ext cx="4815000" cy="312800"/>
          </a:xfrm>
          <a:prstGeom prst="rect">
            <a:avLst/>
          </a:prstGeom>
        </p:spPr>
        <p:txBody>
          <a:bodyPr vert="horz" lIns="0" tIns="0" rIns="0" bIns="0" rtlCol="0" anchor="ctr"/>
          <a:lstStyle>
            <a:lvl1pPr algn="l">
              <a:defRPr sz="1200"/>
            </a:lvl1pPr>
          </a:lstStyle>
          <a:p>
            <a:r>
              <a:rPr lang="de-DE" sz="900" dirty="0">
                <a:latin typeface="CorpoS" pitchFamily="2" charset="0"/>
              </a:rPr>
              <a:t>Titel der Präsentation in 9 pt CorpoS Regular | Abteilung | Datum</a:t>
            </a:r>
          </a:p>
        </p:txBody>
      </p:sp>
      <p:sp>
        <p:nvSpPr>
          <p:cNvPr id="5" name="Foliennummernplatzhalter 4"/>
          <p:cNvSpPr>
            <a:spLocks noGrp="1"/>
          </p:cNvSpPr>
          <p:nvPr>
            <p:ph type="sldNum" sz="quarter" idx="3"/>
          </p:nvPr>
        </p:nvSpPr>
        <p:spPr>
          <a:xfrm>
            <a:off x="0" y="9618600"/>
            <a:ext cx="375998" cy="312800"/>
          </a:xfrm>
          <a:prstGeom prst="rect">
            <a:avLst/>
          </a:prstGeom>
        </p:spPr>
        <p:txBody>
          <a:bodyPr vert="horz" lIns="0" tIns="0" rIns="0" bIns="0" rtlCol="0" anchor="ctr"/>
          <a:lstStyle>
            <a:lvl1pPr algn="r">
              <a:defRPr sz="1200"/>
            </a:lvl1pPr>
          </a:lstStyle>
          <a:p>
            <a:pPr algn="ctr"/>
            <a:fld id="{640145A3-FC8C-4529-91D4-D07ED988A661}" type="slidenum">
              <a:rPr lang="de-DE" sz="900"/>
              <a:pPr algn="ctr"/>
              <a:t>‹Nr.›</a:t>
            </a:fld>
            <a:endParaRPr lang="de-DE" sz="900" dirty="0"/>
          </a:p>
        </p:txBody>
      </p:sp>
      <p:cxnSp>
        <p:nvCxnSpPr>
          <p:cNvPr id="8" name="Gerade Verbindung 7"/>
          <p:cNvCxnSpPr/>
          <p:nvPr/>
        </p:nvCxnSpPr>
        <p:spPr>
          <a:xfrm>
            <a:off x="410440" y="9619742"/>
            <a:ext cx="599172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Grafik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62509" y="9719747"/>
            <a:ext cx="938346" cy="108239"/>
          </a:xfrm>
          <a:prstGeom prst="rect">
            <a:avLst/>
          </a:prstGeom>
        </p:spPr>
      </p:pic>
    </p:spTree>
    <p:extLst>
      <p:ext uri="{BB962C8B-B14F-4D97-AF65-F5344CB8AC3E}">
        <p14:creationId xmlns:p14="http://schemas.microsoft.com/office/powerpoint/2010/main" xmlns="" val="425671943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2108200" y="744538"/>
            <a:ext cx="2578100" cy="3724275"/>
          </a:xfrm>
          <a:prstGeom prst="rect">
            <a:avLst/>
          </a:prstGeom>
          <a:noFill/>
          <a:ln w="12700">
            <a:solidFill>
              <a:prstClr val="black"/>
            </a:solidFill>
          </a:ln>
        </p:spPr>
        <p:txBody>
          <a:bodyPr vert="horz" lIns="91401" tIns="45701" rIns="91401" bIns="45701" rtlCol="0" anchor="ctr"/>
          <a:lstStyle/>
          <a:p>
            <a:endParaRPr lang="de-DE" dirty="0"/>
          </a:p>
        </p:txBody>
      </p:sp>
      <p:sp>
        <p:nvSpPr>
          <p:cNvPr id="5" name="Notizenplatzhalter 4"/>
          <p:cNvSpPr>
            <a:spLocks noGrp="1"/>
          </p:cNvSpPr>
          <p:nvPr>
            <p:ph type="body" sz="quarter" idx="3"/>
          </p:nvPr>
        </p:nvSpPr>
        <p:spPr>
          <a:xfrm>
            <a:off x="878148" y="4809283"/>
            <a:ext cx="5058803" cy="4469130"/>
          </a:xfrm>
          <a:prstGeom prst="rect">
            <a:avLst/>
          </a:prstGeom>
        </p:spPr>
        <p:txBody>
          <a:bodyPr vert="horz" lIns="0" tIns="0" rIns="0" bIns="0" rtlCol="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ußzeilenplatzhalter 5"/>
          <p:cNvSpPr>
            <a:spLocks noGrp="1"/>
          </p:cNvSpPr>
          <p:nvPr>
            <p:ph type="ftr" sz="quarter" idx="4"/>
          </p:nvPr>
        </p:nvSpPr>
        <p:spPr>
          <a:xfrm>
            <a:off x="410166" y="9618600"/>
            <a:ext cx="4815000" cy="312800"/>
          </a:xfrm>
          <a:prstGeom prst="rect">
            <a:avLst/>
          </a:prstGeom>
        </p:spPr>
        <p:txBody>
          <a:bodyPr vert="horz" lIns="0" tIns="0" rIns="0" bIns="0" rtlCol="0" anchor="ctr"/>
          <a:lstStyle>
            <a:lvl1pPr algn="l">
              <a:defRPr sz="900"/>
            </a:lvl1pPr>
          </a:lstStyle>
          <a:p>
            <a:r>
              <a:rPr lang="de-DE" dirty="0" smtClean="0"/>
              <a:t>Titel der Präsentation in 9 pt CorpoS Regular | Abteilung | </a:t>
            </a:r>
            <a:r>
              <a:rPr lang="de-DE" dirty="0" smtClean="0">
                <a:latin typeface="CorpoS" pitchFamily="2" charset="0"/>
              </a:rPr>
              <a:t>Datum</a:t>
            </a:r>
            <a:endParaRPr lang="de-DE" dirty="0">
              <a:latin typeface="CorpoS" pitchFamily="2" charset="0"/>
            </a:endParaRPr>
          </a:p>
        </p:txBody>
      </p:sp>
      <p:sp>
        <p:nvSpPr>
          <p:cNvPr id="7" name="Foliennummernplatzhalter 6"/>
          <p:cNvSpPr>
            <a:spLocks noGrp="1"/>
          </p:cNvSpPr>
          <p:nvPr>
            <p:ph type="sldNum" sz="quarter" idx="5"/>
          </p:nvPr>
        </p:nvSpPr>
        <p:spPr>
          <a:xfrm>
            <a:off x="0" y="9618600"/>
            <a:ext cx="374500" cy="312800"/>
          </a:xfrm>
          <a:prstGeom prst="rect">
            <a:avLst/>
          </a:prstGeom>
        </p:spPr>
        <p:txBody>
          <a:bodyPr vert="horz" lIns="0" tIns="0" rIns="0" bIns="0" rtlCol="0" anchor="ctr"/>
          <a:lstStyle>
            <a:lvl1pPr algn="ctr">
              <a:defRPr sz="900">
                <a:latin typeface="+mn-lt"/>
              </a:defRPr>
            </a:lvl1pPr>
          </a:lstStyle>
          <a:p>
            <a:fld id="{98F1D224-6CCC-4B5A-B245-0941732BC833}" type="slidenum">
              <a:rPr lang="de-DE" smtClean="0"/>
              <a:pPr/>
              <a:t>‹Nr.›</a:t>
            </a:fld>
            <a:endParaRPr lang="de-DE" dirty="0"/>
          </a:p>
        </p:txBody>
      </p:sp>
      <p:cxnSp>
        <p:nvCxnSpPr>
          <p:cNvPr id="8" name="Gerade Verbindung 7"/>
          <p:cNvCxnSpPr/>
          <p:nvPr/>
        </p:nvCxnSpPr>
        <p:spPr>
          <a:xfrm>
            <a:off x="410440" y="9619742"/>
            <a:ext cx="599172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Grafik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61614" y="9718028"/>
            <a:ext cx="938346" cy="108239"/>
          </a:xfrm>
          <a:prstGeom prst="rect">
            <a:avLst/>
          </a:prstGeom>
        </p:spPr>
      </p:pic>
    </p:spTree>
    <p:extLst>
      <p:ext uri="{BB962C8B-B14F-4D97-AF65-F5344CB8AC3E}">
        <p14:creationId xmlns:p14="http://schemas.microsoft.com/office/powerpoint/2010/main" xmlns="" val="1828108852"/>
      </p:ext>
    </p:extLst>
  </p:cSld>
  <p:clrMap bg1="lt1" tx1="dk1" bg2="lt2" tx2="dk2" accent1="accent1" accent2="accent2" accent3="accent3" accent4="accent4" accent5="accent5" accent6="accent6" hlink="hlink" folHlink="folHlink"/>
  <p:hf hdr="0" dt="0"/>
  <p:notesStyle>
    <a:lvl1pPr marL="0" algn="l" defTabSz="957591" rtl="0" eaLnBrk="1" latinLnBrk="0" hangingPunct="1">
      <a:defRPr sz="1300" kern="1200">
        <a:solidFill>
          <a:schemeClr val="tx1"/>
        </a:solidFill>
        <a:latin typeface="+mn-lt"/>
        <a:ea typeface="+mn-ea"/>
        <a:cs typeface="+mn-cs"/>
      </a:defRPr>
    </a:lvl1pPr>
    <a:lvl2pPr marL="478795" algn="l" defTabSz="957591" rtl="0" eaLnBrk="1" latinLnBrk="0" hangingPunct="1">
      <a:defRPr sz="1300" kern="1200">
        <a:solidFill>
          <a:schemeClr val="tx1"/>
        </a:solidFill>
        <a:latin typeface="+mn-lt"/>
        <a:ea typeface="+mn-ea"/>
        <a:cs typeface="+mn-cs"/>
      </a:defRPr>
    </a:lvl2pPr>
    <a:lvl3pPr marL="957591" algn="l" defTabSz="957591" rtl="0" eaLnBrk="1" latinLnBrk="0" hangingPunct="1">
      <a:defRPr sz="1300" kern="1200">
        <a:solidFill>
          <a:schemeClr val="tx1"/>
        </a:solidFill>
        <a:latin typeface="+mn-lt"/>
        <a:ea typeface="+mn-ea"/>
        <a:cs typeface="+mn-cs"/>
      </a:defRPr>
    </a:lvl3pPr>
    <a:lvl4pPr marL="1436386" algn="l" defTabSz="957591" rtl="0" eaLnBrk="1" latinLnBrk="0" hangingPunct="1">
      <a:defRPr sz="1300" kern="1200">
        <a:solidFill>
          <a:schemeClr val="tx1"/>
        </a:solidFill>
        <a:latin typeface="+mn-lt"/>
        <a:ea typeface="+mn-ea"/>
        <a:cs typeface="+mn-cs"/>
      </a:defRPr>
    </a:lvl4pPr>
    <a:lvl5pPr marL="1915181" algn="l" defTabSz="957591" rtl="0" eaLnBrk="1" latinLnBrk="0" hangingPunct="1">
      <a:defRPr sz="1300" kern="1200">
        <a:solidFill>
          <a:schemeClr val="tx1"/>
        </a:solidFill>
        <a:latin typeface="+mn-lt"/>
        <a:ea typeface="+mn-ea"/>
        <a:cs typeface="+mn-cs"/>
      </a:defRPr>
    </a:lvl5pPr>
    <a:lvl6pPr marL="2393977" algn="l" defTabSz="957591" rtl="0" eaLnBrk="1" latinLnBrk="0" hangingPunct="1">
      <a:defRPr sz="1300" kern="1200">
        <a:solidFill>
          <a:schemeClr val="tx1"/>
        </a:solidFill>
        <a:latin typeface="+mn-lt"/>
        <a:ea typeface="+mn-ea"/>
        <a:cs typeface="+mn-cs"/>
      </a:defRPr>
    </a:lvl6pPr>
    <a:lvl7pPr marL="2872772" algn="l" defTabSz="957591" rtl="0" eaLnBrk="1" latinLnBrk="0" hangingPunct="1">
      <a:defRPr sz="1300" kern="1200">
        <a:solidFill>
          <a:schemeClr val="tx1"/>
        </a:solidFill>
        <a:latin typeface="+mn-lt"/>
        <a:ea typeface="+mn-ea"/>
        <a:cs typeface="+mn-cs"/>
      </a:defRPr>
    </a:lvl7pPr>
    <a:lvl8pPr marL="3351567" algn="l" defTabSz="957591" rtl="0" eaLnBrk="1" latinLnBrk="0" hangingPunct="1">
      <a:defRPr sz="1300" kern="1200">
        <a:solidFill>
          <a:schemeClr val="tx1"/>
        </a:solidFill>
        <a:latin typeface="+mn-lt"/>
        <a:ea typeface="+mn-ea"/>
        <a:cs typeface="+mn-cs"/>
      </a:defRPr>
    </a:lvl8pPr>
    <a:lvl9pPr marL="3830363" algn="l" defTabSz="957591"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CorpoS" pitchFamily="2" charset="0"/>
                <a:cs typeface="Arial" charset="0"/>
              </a:defRPr>
            </a:lvl1pPr>
            <a:lvl2pPr marL="742638" indent="-285630" eaLnBrk="0" hangingPunct="0">
              <a:defRPr sz="1400">
                <a:solidFill>
                  <a:schemeClr val="tx1"/>
                </a:solidFill>
                <a:latin typeface="CorpoS" pitchFamily="2" charset="0"/>
                <a:cs typeface="Arial" charset="0"/>
              </a:defRPr>
            </a:lvl2pPr>
            <a:lvl3pPr marL="1142520" indent="-228504" eaLnBrk="0" hangingPunct="0">
              <a:defRPr sz="1400">
                <a:solidFill>
                  <a:schemeClr val="tx1"/>
                </a:solidFill>
                <a:latin typeface="CorpoS" pitchFamily="2" charset="0"/>
                <a:cs typeface="Arial" charset="0"/>
              </a:defRPr>
            </a:lvl3pPr>
            <a:lvl4pPr marL="1599528" indent="-228504" eaLnBrk="0" hangingPunct="0">
              <a:defRPr sz="1400">
                <a:solidFill>
                  <a:schemeClr val="tx1"/>
                </a:solidFill>
                <a:latin typeface="CorpoS" pitchFamily="2" charset="0"/>
                <a:cs typeface="Arial" charset="0"/>
              </a:defRPr>
            </a:lvl4pPr>
            <a:lvl5pPr marL="2056536" indent="-228504" eaLnBrk="0" hangingPunct="0">
              <a:defRPr sz="1400">
                <a:solidFill>
                  <a:schemeClr val="tx1"/>
                </a:solidFill>
                <a:latin typeface="CorpoS" pitchFamily="2" charset="0"/>
                <a:cs typeface="Arial" charset="0"/>
              </a:defRPr>
            </a:lvl5pPr>
            <a:lvl6pPr marL="2513544" indent="-228504" eaLnBrk="0" fontAlgn="base" hangingPunct="0">
              <a:spcBef>
                <a:spcPct val="50000"/>
              </a:spcBef>
              <a:spcAft>
                <a:spcPct val="0"/>
              </a:spcAft>
              <a:defRPr sz="1400">
                <a:solidFill>
                  <a:schemeClr val="tx1"/>
                </a:solidFill>
                <a:latin typeface="CorpoS" pitchFamily="2" charset="0"/>
                <a:cs typeface="Arial" charset="0"/>
              </a:defRPr>
            </a:lvl6pPr>
            <a:lvl7pPr marL="2970551" indent="-228504" eaLnBrk="0" fontAlgn="base" hangingPunct="0">
              <a:spcBef>
                <a:spcPct val="50000"/>
              </a:spcBef>
              <a:spcAft>
                <a:spcPct val="0"/>
              </a:spcAft>
              <a:defRPr sz="1400">
                <a:solidFill>
                  <a:schemeClr val="tx1"/>
                </a:solidFill>
                <a:latin typeface="CorpoS" pitchFamily="2" charset="0"/>
                <a:cs typeface="Arial" charset="0"/>
              </a:defRPr>
            </a:lvl7pPr>
            <a:lvl8pPr marL="3427560" indent="-228504" eaLnBrk="0" fontAlgn="base" hangingPunct="0">
              <a:spcBef>
                <a:spcPct val="50000"/>
              </a:spcBef>
              <a:spcAft>
                <a:spcPct val="0"/>
              </a:spcAft>
              <a:defRPr sz="1400">
                <a:solidFill>
                  <a:schemeClr val="tx1"/>
                </a:solidFill>
                <a:latin typeface="CorpoS" pitchFamily="2" charset="0"/>
                <a:cs typeface="Arial" charset="0"/>
              </a:defRPr>
            </a:lvl8pPr>
            <a:lvl9pPr marL="3884567" indent="-228504" eaLnBrk="0" fontAlgn="base" hangingPunct="0">
              <a:spcBef>
                <a:spcPct val="50000"/>
              </a:spcBef>
              <a:spcAft>
                <a:spcPct val="0"/>
              </a:spcAft>
              <a:defRPr sz="1400">
                <a:solidFill>
                  <a:schemeClr val="tx1"/>
                </a:solidFill>
                <a:latin typeface="CorpoS" pitchFamily="2" charset="0"/>
                <a:cs typeface="Arial" charset="0"/>
              </a:defRPr>
            </a:lvl9pPr>
          </a:lstStyle>
          <a:p>
            <a:pPr eaLnBrk="1" hangingPunct="1"/>
            <a:r>
              <a:rPr lang="de-DE" sz="900"/>
              <a:t>Titel der Präsentation in 9 pt CorpoS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1</a:t>
            </a:fld>
            <a:endParaRPr lang="de-DE" dirty="0"/>
          </a:p>
        </p:txBody>
      </p:sp>
      <p:sp>
        <p:nvSpPr>
          <p:cNvPr id="51204" name="Rectangle 2"/>
          <p:cNvSpPr>
            <a:spLocks noGrp="1" noRot="1" noChangeAspect="1" noChangeArrowheads="1" noTextEdit="1"/>
          </p:cNvSpPr>
          <p:nvPr>
            <p:ph type="sldImg"/>
          </p:nvPr>
        </p:nvSpPr>
        <p:spPr>
          <a:xfrm>
            <a:off x="1762125" y="992188"/>
            <a:ext cx="2576513" cy="3725862"/>
          </a:xfrm>
          <a:ln/>
        </p:spPr>
      </p:sp>
      <p:sp>
        <p:nvSpPr>
          <p:cNvPr id="51205" name="Rectangle 3"/>
          <p:cNvSpPr>
            <a:spLocks noGrp="1" noChangeArrowheads="1"/>
          </p:cNvSpPr>
          <p:nvPr>
            <p:ph type="body" idx="1"/>
          </p:nvPr>
        </p:nvSpPr>
        <p:spPr>
          <a:xfrm>
            <a:off x="598210" y="4965701"/>
            <a:ext cx="5517159" cy="4220924"/>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xmlns="" val="2679322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CorpoS" pitchFamily="2" charset="0"/>
                <a:cs typeface="Arial" charset="0"/>
              </a:defRPr>
            </a:lvl1pPr>
            <a:lvl2pPr marL="742638" indent="-285630" eaLnBrk="0" hangingPunct="0">
              <a:defRPr sz="1400">
                <a:solidFill>
                  <a:schemeClr val="tx1"/>
                </a:solidFill>
                <a:latin typeface="CorpoS" pitchFamily="2" charset="0"/>
                <a:cs typeface="Arial" charset="0"/>
              </a:defRPr>
            </a:lvl2pPr>
            <a:lvl3pPr marL="1142520" indent="-228504" eaLnBrk="0" hangingPunct="0">
              <a:defRPr sz="1400">
                <a:solidFill>
                  <a:schemeClr val="tx1"/>
                </a:solidFill>
                <a:latin typeface="CorpoS" pitchFamily="2" charset="0"/>
                <a:cs typeface="Arial" charset="0"/>
              </a:defRPr>
            </a:lvl3pPr>
            <a:lvl4pPr marL="1599528" indent="-228504" eaLnBrk="0" hangingPunct="0">
              <a:defRPr sz="1400">
                <a:solidFill>
                  <a:schemeClr val="tx1"/>
                </a:solidFill>
                <a:latin typeface="CorpoS" pitchFamily="2" charset="0"/>
                <a:cs typeface="Arial" charset="0"/>
              </a:defRPr>
            </a:lvl4pPr>
            <a:lvl5pPr marL="2056536" indent="-228504" eaLnBrk="0" hangingPunct="0">
              <a:defRPr sz="1400">
                <a:solidFill>
                  <a:schemeClr val="tx1"/>
                </a:solidFill>
                <a:latin typeface="CorpoS" pitchFamily="2" charset="0"/>
                <a:cs typeface="Arial" charset="0"/>
              </a:defRPr>
            </a:lvl5pPr>
            <a:lvl6pPr marL="2513544" indent="-228504" eaLnBrk="0" fontAlgn="base" hangingPunct="0">
              <a:spcBef>
                <a:spcPct val="50000"/>
              </a:spcBef>
              <a:spcAft>
                <a:spcPct val="0"/>
              </a:spcAft>
              <a:defRPr sz="1400">
                <a:solidFill>
                  <a:schemeClr val="tx1"/>
                </a:solidFill>
                <a:latin typeface="CorpoS" pitchFamily="2" charset="0"/>
                <a:cs typeface="Arial" charset="0"/>
              </a:defRPr>
            </a:lvl6pPr>
            <a:lvl7pPr marL="2970551" indent="-228504" eaLnBrk="0" fontAlgn="base" hangingPunct="0">
              <a:spcBef>
                <a:spcPct val="50000"/>
              </a:spcBef>
              <a:spcAft>
                <a:spcPct val="0"/>
              </a:spcAft>
              <a:defRPr sz="1400">
                <a:solidFill>
                  <a:schemeClr val="tx1"/>
                </a:solidFill>
                <a:latin typeface="CorpoS" pitchFamily="2" charset="0"/>
                <a:cs typeface="Arial" charset="0"/>
              </a:defRPr>
            </a:lvl7pPr>
            <a:lvl8pPr marL="3427560" indent="-228504" eaLnBrk="0" fontAlgn="base" hangingPunct="0">
              <a:spcBef>
                <a:spcPct val="50000"/>
              </a:spcBef>
              <a:spcAft>
                <a:spcPct val="0"/>
              </a:spcAft>
              <a:defRPr sz="1400">
                <a:solidFill>
                  <a:schemeClr val="tx1"/>
                </a:solidFill>
                <a:latin typeface="CorpoS" pitchFamily="2" charset="0"/>
                <a:cs typeface="Arial" charset="0"/>
              </a:defRPr>
            </a:lvl8pPr>
            <a:lvl9pPr marL="3884567" indent="-228504" eaLnBrk="0" fontAlgn="base" hangingPunct="0">
              <a:spcBef>
                <a:spcPct val="50000"/>
              </a:spcBef>
              <a:spcAft>
                <a:spcPct val="0"/>
              </a:spcAft>
              <a:defRPr sz="1400">
                <a:solidFill>
                  <a:schemeClr val="tx1"/>
                </a:solidFill>
                <a:latin typeface="CorpoS" pitchFamily="2" charset="0"/>
                <a:cs typeface="Arial" charset="0"/>
              </a:defRPr>
            </a:lvl9pPr>
          </a:lstStyle>
          <a:p>
            <a:pPr eaLnBrk="1" hangingPunct="1"/>
            <a:r>
              <a:rPr lang="de-DE" sz="900"/>
              <a:t>Titel der Präsentation in 9 pt CorpoS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2</a:t>
            </a:fld>
            <a:endParaRPr lang="de-DE" dirty="0"/>
          </a:p>
        </p:txBody>
      </p:sp>
      <p:sp>
        <p:nvSpPr>
          <p:cNvPr id="51204" name="Rectangle 2"/>
          <p:cNvSpPr>
            <a:spLocks noGrp="1" noRot="1" noChangeAspect="1" noChangeArrowheads="1" noTextEdit="1"/>
          </p:cNvSpPr>
          <p:nvPr>
            <p:ph type="sldImg"/>
          </p:nvPr>
        </p:nvSpPr>
        <p:spPr>
          <a:xfrm>
            <a:off x="1762125" y="992188"/>
            <a:ext cx="2576513" cy="3725862"/>
          </a:xfrm>
          <a:ln/>
        </p:spPr>
      </p:sp>
      <p:sp>
        <p:nvSpPr>
          <p:cNvPr id="51205" name="Rectangle 3"/>
          <p:cNvSpPr>
            <a:spLocks noGrp="1" noChangeArrowheads="1"/>
          </p:cNvSpPr>
          <p:nvPr>
            <p:ph type="body" idx="1"/>
          </p:nvPr>
        </p:nvSpPr>
        <p:spPr>
          <a:xfrm>
            <a:off x="598210" y="4965701"/>
            <a:ext cx="5517159" cy="4220924"/>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xmlns="" val="544224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CorpoS" pitchFamily="2" charset="0"/>
                <a:cs typeface="Arial" charset="0"/>
              </a:defRPr>
            </a:lvl1pPr>
            <a:lvl2pPr marL="742638" indent="-285630" eaLnBrk="0" hangingPunct="0">
              <a:defRPr sz="1400">
                <a:solidFill>
                  <a:schemeClr val="tx1"/>
                </a:solidFill>
                <a:latin typeface="CorpoS" pitchFamily="2" charset="0"/>
                <a:cs typeface="Arial" charset="0"/>
              </a:defRPr>
            </a:lvl2pPr>
            <a:lvl3pPr marL="1142520" indent="-228504" eaLnBrk="0" hangingPunct="0">
              <a:defRPr sz="1400">
                <a:solidFill>
                  <a:schemeClr val="tx1"/>
                </a:solidFill>
                <a:latin typeface="CorpoS" pitchFamily="2" charset="0"/>
                <a:cs typeface="Arial" charset="0"/>
              </a:defRPr>
            </a:lvl3pPr>
            <a:lvl4pPr marL="1599528" indent="-228504" eaLnBrk="0" hangingPunct="0">
              <a:defRPr sz="1400">
                <a:solidFill>
                  <a:schemeClr val="tx1"/>
                </a:solidFill>
                <a:latin typeface="CorpoS" pitchFamily="2" charset="0"/>
                <a:cs typeface="Arial" charset="0"/>
              </a:defRPr>
            </a:lvl4pPr>
            <a:lvl5pPr marL="2056536" indent="-228504" eaLnBrk="0" hangingPunct="0">
              <a:defRPr sz="1400">
                <a:solidFill>
                  <a:schemeClr val="tx1"/>
                </a:solidFill>
                <a:latin typeface="CorpoS" pitchFamily="2" charset="0"/>
                <a:cs typeface="Arial" charset="0"/>
              </a:defRPr>
            </a:lvl5pPr>
            <a:lvl6pPr marL="2513544" indent="-228504" eaLnBrk="0" fontAlgn="base" hangingPunct="0">
              <a:spcBef>
                <a:spcPct val="50000"/>
              </a:spcBef>
              <a:spcAft>
                <a:spcPct val="0"/>
              </a:spcAft>
              <a:defRPr sz="1400">
                <a:solidFill>
                  <a:schemeClr val="tx1"/>
                </a:solidFill>
                <a:latin typeface="CorpoS" pitchFamily="2" charset="0"/>
                <a:cs typeface="Arial" charset="0"/>
              </a:defRPr>
            </a:lvl6pPr>
            <a:lvl7pPr marL="2970551" indent="-228504" eaLnBrk="0" fontAlgn="base" hangingPunct="0">
              <a:spcBef>
                <a:spcPct val="50000"/>
              </a:spcBef>
              <a:spcAft>
                <a:spcPct val="0"/>
              </a:spcAft>
              <a:defRPr sz="1400">
                <a:solidFill>
                  <a:schemeClr val="tx1"/>
                </a:solidFill>
                <a:latin typeface="CorpoS" pitchFamily="2" charset="0"/>
                <a:cs typeface="Arial" charset="0"/>
              </a:defRPr>
            </a:lvl7pPr>
            <a:lvl8pPr marL="3427560" indent="-228504" eaLnBrk="0" fontAlgn="base" hangingPunct="0">
              <a:spcBef>
                <a:spcPct val="50000"/>
              </a:spcBef>
              <a:spcAft>
                <a:spcPct val="0"/>
              </a:spcAft>
              <a:defRPr sz="1400">
                <a:solidFill>
                  <a:schemeClr val="tx1"/>
                </a:solidFill>
                <a:latin typeface="CorpoS" pitchFamily="2" charset="0"/>
                <a:cs typeface="Arial" charset="0"/>
              </a:defRPr>
            </a:lvl8pPr>
            <a:lvl9pPr marL="3884567" indent="-228504" eaLnBrk="0" fontAlgn="base" hangingPunct="0">
              <a:spcBef>
                <a:spcPct val="50000"/>
              </a:spcBef>
              <a:spcAft>
                <a:spcPct val="0"/>
              </a:spcAft>
              <a:defRPr sz="1400">
                <a:solidFill>
                  <a:schemeClr val="tx1"/>
                </a:solidFill>
                <a:latin typeface="CorpoS" pitchFamily="2" charset="0"/>
                <a:cs typeface="Arial" charset="0"/>
              </a:defRPr>
            </a:lvl9pPr>
          </a:lstStyle>
          <a:p>
            <a:pPr eaLnBrk="1" hangingPunct="1"/>
            <a:r>
              <a:rPr lang="de-DE" sz="900"/>
              <a:t>Titel der Präsentation in 9 pt CorpoS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3</a:t>
            </a:fld>
            <a:endParaRPr lang="de-DE" dirty="0"/>
          </a:p>
        </p:txBody>
      </p:sp>
      <p:sp>
        <p:nvSpPr>
          <p:cNvPr id="51204" name="Rectangle 2"/>
          <p:cNvSpPr>
            <a:spLocks noGrp="1" noRot="1" noChangeAspect="1" noChangeArrowheads="1" noTextEdit="1"/>
          </p:cNvSpPr>
          <p:nvPr>
            <p:ph type="sldImg"/>
          </p:nvPr>
        </p:nvSpPr>
        <p:spPr>
          <a:xfrm>
            <a:off x="1762125" y="992188"/>
            <a:ext cx="2576513" cy="3725862"/>
          </a:xfrm>
          <a:ln/>
        </p:spPr>
      </p:sp>
      <p:sp>
        <p:nvSpPr>
          <p:cNvPr id="51205" name="Rectangle 3"/>
          <p:cNvSpPr>
            <a:spLocks noGrp="1" noChangeArrowheads="1"/>
          </p:cNvSpPr>
          <p:nvPr>
            <p:ph type="body" idx="1"/>
          </p:nvPr>
        </p:nvSpPr>
        <p:spPr>
          <a:xfrm>
            <a:off x="598210" y="4965701"/>
            <a:ext cx="5517159" cy="4220924"/>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xmlns="" val="1642942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CorpoS" pitchFamily="2" charset="0"/>
                <a:cs typeface="Arial" charset="0"/>
              </a:defRPr>
            </a:lvl1pPr>
            <a:lvl2pPr marL="742638" indent="-285630" eaLnBrk="0" hangingPunct="0">
              <a:defRPr sz="1400">
                <a:solidFill>
                  <a:schemeClr val="tx1"/>
                </a:solidFill>
                <a:latin typeface="CorpoS" pitchFamily="2" charset="0"/>
                <a:cs typeface="Arial" charset="0"/>
              </a:defRPr>
            </a:lvl2pPr>
            <a:lvl3pPr marL="1142520" indent="-228504" eaLnBrk="0" hangingPunct="0">
              <a:defRPr sz="1400">
                <a:solidFill>
                  <a:schemeClr val="tx1"/>
                </a:solidFill>
                <a:latin typeface="CorpoS" pitchFamily="2" charset="0"/>
                <a:cs typeface="Arial" charset="0"/>
              </a:defRPr>
            </a:lvl3pPr>
            <a:lvl4pPr marL="1599528" indent="-228504" eaLnBrk="0" hangingPunct="0">
              <a:defRPr sz="1400">
                <a:solidFill>
                  <a:schemeClr val="tx1"/>
                </a:solidFill>
                <a:latin typeface="CorpoS" pitchFamily="2" charset="0"/>
                <a:cs typeface="Arial" charset="0"/>
              </a:defRPr>
            </a:lvl4pPr>
            <a:lvl5pPr marL="2056536" indent="-228504" eaLnBrk="0" hangingPunct="0">
              <a:defRPr sz="1400">
                <a:solidFill>
                  <a:schemeClr val="tx1"/>
                </a:solidFill>
                <a:latin typeface="CorpoS" pitchFamily="2" charset="0"/>
                <a:cs typeface="Arial" charset="0"/>
              </a:defRPr>
            </a:lvl5pPr>
            <a:lvl6pPr marL="2513544" indent="-228504" eaLnBrk="0" fontAlgn="base" hangingPunct="0">
              <a:spcBef>
                <a:spcPct val="50000"/>
              </a:spcBef>
              <a:spcAft>
                <a:spcPct val="0"/>
              </a:spcAft>
              <a:defRPr sz="1400">
                <a:solidFill>
                  <a:schemeClr val="tx1"/>
                </a:solidFill>
                <a:latin typeface="CorpoS" pitchFamily="2" charset="0"/>
                <a:cs typeface="Arial" charset="0"/>
              </a:defRPr>
            </a:lvl6pPr>
            <a:lvl7pPr marL="2970551" indent="-228504" eaLnBrk="0" fontAlgn="base" hangingPunct="0">
              <a:spcBef>
                <a:spcPct val="50000"/>
              </a:spcBef>
              <a:spcAft>
                <a:spcPct val="0"/>
              </a:spcAft>
              <a:defRPr sz="1400">
                <a:solidFill>
                  <a:schemeClr val="tx1"/>
                </a:solidFill>
                <a:latin typeface="CorpoS" pitchFamily="2" charset="0"/>
                <a:cs typeface="Arial" charset="0"/>
              </a:defRPr>
            </a:lvl7pPr>
            <a:lvl8pPr marL="3427560" indent="-228504" eaLnBrk="0" fontAlgn="base" hangingPunct="0">
              <a:spcBef>
                <a:spcPct val="50000"/>
              </a:spcBef>
              <a:spcAft>
                <a:spcPct val="0"/>
              </a:spcAft>
              <a:defRPr sz="1400">
                <a:solidFill>
                  <a:schemeClr val="tx1"/>
                </a:solidFill>
                <a:latin typeface="CorpoS" pitchFamily="2" charset="0"/>
                <a:cs typeface="Arial" charset="0"/>
              </a:defRPr>
            </a:lvl8pPr>
            <a:lvl9pPr marL="3884567" indent="-228504" eaLnBrk="0" fontAlgn="base" hangingPunct="0">
              <a:spcBef>
                <a:spcPct val="50000"/>
              </a:spcBef>
              <a:spcAft>
                <a:spcPct val="0"/>
              </a:spcAft>
              <a:defRPr sz="1400">
                <a:solidFill>
                  <a:schemeClr val="tx1"/>
                </a:solidFill>
                <a:latin typeface="CorpoS" pitchFamily="2" charset="0"/>
                <a:cs typeface="Arial" charset="0"/>
              </a:defRPr>
            </a:lvl9pPr>
          </a:lstStyle>
          <a:p>
            <a:pPr eaLnBrk="1" hangingPunct="1"/>
            <a:r>
              <a:rPr lang="de-DE" sz="900"/>
              <a:t>Titel der Präsentation in 9 pt CorpoS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4</a:t>
            </a:fld>
            <a:endParaRPr lang="de-DE" dirty="0"/>
          </a:p>
        </p:txBody>
      </p:sp>
      <p:sp>
        <p:nvSpPr>
          <p:cNvPr id="51204" name="Rectangle 2"/>
          <p:cNvSpPr>
            <a:spLocks noGrp="1" noRot="1" noChangeAspect="1" noChangeArrowheads="1" noTextEdit="1"/>
          </p:cNvSpPr>
          <p:nvPr>
            <p:ph type="sldImg"/>
          </p:nvPr>
        </p:nvSpPr>
        <p:spPr>
          <a:xfrm>
            <a:off x="1762125" y="992188"/>
            <a:ext cx="2576513" cy="3725862"/>
          </a:xfrm>
          <a:ln/>
        </p:spPr>
      </p:sp>
      <p:sp>
        <p:nvSpPr>
          <p:cNvPr id="51205" name="Rectangle 3"/>
          <p:cNvSpPr>
            <a:spLocks noGrp="1" noChangeArrowheads="1"/>
          </p:cNvSpPr>
          <p:nvPr>
            <p:ph type="body" idx="1"/>
          </p:nvPr>
        </p:nvSpPr>
        <p:spPr>
          <a:xfrm>
            <a:off x="598210" y="4965701"/>
            <a:ext cx="5517159" cy="4220924"/>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xmlns="" val="2943409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CorpoS" pitchFamily="2" charset="0"/>
                <a:cs typeface="Arial" charset="0"/>
              </a:defRPr>
            </a:lvl1pPr>
            <a:lvl2pPr marL="742638" indent="-285630" eaLnBrk="0" hangingPunct="0">
              <a:defRPr sz="1400">
                <a:solidFill>
                  <a:schemeClr val="tx1"/>
                </a:solidFill>
                <a:latin typeface="CorpoS" pitchFamily="2" charset="0"/>
                <a:cs typeface="Arial" charset="0"/>
              </a:defRPr>
            </a:lvl2pPr>
            <a:lvl3pPr marL="1142520" indent="-228504" eaLnBrk="0" hangingPunct="0">
              <a:defRPr sz="1400">
                <a:solidFill>
                  <a:schemeClr val="tx1"/>
                </a:solidFill>
                <a:latin typeface="CorpoS" pitchFamily="2" charset="0"/>
                <a:cs typeface="Arial" charset="0"/>
              </a:defRPr>
            </a:lvl3pPr>
            <a:lvl4pPr marL="1599528" indent="-228504" eaLnBrk="0" hangingPunct="0">
              <a:defRPr sz="1400">
                <a:solidFill>
                  <a:schemeClr val="tx1"/>
                </a:solidFill>
                <a:latin typeface="CorpoS" pitchFamily="2" charset="0"/>
                <a:cs typeface="Arial" charset="0"/>
              </a:defRPr>
            </a:lvl4pPr>
            <a:lvl5pPr marL="2056536" indent="-228504" eaLnBrk="0" hangingPunct="0">
              <a:defRPr sz="1400">
                <a:solidFill>
                  <a:schemeClr val="tx1"/>
                </a:solidFill>
                <a:latin typeface="CorpoS" pitchFamily="2" charset="0"/>
                <a:cs typeface="Arial" charset="0"/>
              </a:defRPr>
            </a:lvl5pPr>
            <a:lvl6pPr marL="2513544" indent="-228504" eaLnBrk="0" fontAlgn="base" hangingPunct="0">
              <a:spcBef>
                <a:spcPct val="50000"/>
              </a:spcBef>
              <a:spcAft>
                <a:spcPct val="0"/>
              </a:spcAft>
              <a:defRPr sz="1400">
                <a:solidFill>
                  <a:schemeClr val="tx1"/>
                </a:solidFill>
                <a:latin typeface="CorpoS" pitchFamily="2" charset="0"/>
                <a:cs typeface="Arial" charset="0"/>
              </a:defRPr>
            </a:lvl6pPr>
            <a:lvl7pPr marL="2970551" indent="-228504" eaLnBrk="0" fontAlgn="base" hangingPunct="0">
              <a:spcBef>
                <a:spcPct val="50000"/>
              </a:spcBef>
              <a:spcAft>
                <a:spcPct val="0"/>
              </a:spcAft>
              <a:defRPr sz="1400">
                <a:solidFill>
                  <a:schemeClr val="tx1"/>
                </a:solidFill>
                <a:latin typeface="CorpoS" pitchFamily="2" charset="0"/>
                <a:cs typeface="Arial" charset="0"/>
              </a:defRPr>
            </a:lvl7pPr>
            <a:lvl8pPr marL="3427560" indent="-228504" eaLnBrk="0" fontAlgn="base" hangingPunct="0">
              <a:spcBef>
                <a:spcPct val="50000"/>
              </a:spcBef>
              <a:spcAft>
                <a:spcPct val="0"/>
              </a:spcAft>
              <a:defRPr sz="1400">
                <a:solidFill>
                  <a:schemeClr val="tx1"/>
                </a:solidFill>
                <a:latin typeface="CorpoS" pitchFamily="2" charset="0"/>
                <a:cs typeface="Arial" charset="0"/>
              </a:defRPr>
            </a:lvl8pPr>
            <a:lvl9pPr marL="3884567" indent="-228504" eaLnBrk="0" fontAlgn="base" hangingPunct="0">
              <a:spcBef>
                <a:spcPct val="50000"/>
              </a:spcBef>
              <a:spcAft>
                <a:spcPct val="0"/>
              </a:spcAft>
              <a:defRPr sz="1400">
                <a:solidFill>
                  <a:schemeClr val="tx1"/>
                </a:solidFill>
                <a:latin typeface="CorpoS" pitchFamily="2" charset="0"/>
                <a:cs typeface="Arial" charset="0"/>
              </a:defRPr>
            </a:lvl9pPr>
          </a:lstStyle>
          <a:p>
            <a:pPr eaLnBrk="1" hangingPunct="1"/>
            <a:r>
              <a:rPr lang="de-DE" sz="900"/>
              <a:t>Titel der Präsentation in 9 pt CorpoS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5</a:t>
            </a:fld>
            <a:endParaRPr lang="de-DE" dirty="0"/>
          </a:p>
        </p:txBody>
      </p:sp>
      <p:sp>
        <p:nvSpPr>
          <p:cNvPr id="51204" name="Rectangle 2"/>
          <p:cNvSpPr>
            <a:spLocks noGrp="1" noRot="1" noChangeAspect="1" noChangeArrowheads="1" noTextEdit="1"/>
          </p:cNvSpPr>
          <p:nvPr>
            <p:ph type="sldImg"/>
          </p:nvPr>
        </p:nvSpPr>
        <p:spPr>
          <a:xfrm>
            <a:off x="1762125" y="992188"/>
            <a:ext cx="2576513" cy="3725862"/>
          </a:xfrm>
          <a:ln/>
        </p:spPr>
      </p:sp>
      <p:sp>
        <p:nvSpPr>
          <p:cNvPr id="51205" name="Rectangle 3"/>
          <p:cNvSpPr>
            <a:spLocks noGrp="1" noChangeArrowheads="1"/>
          </p:cNvSpPr>
          <p:nvPr>
            <p:ph type="body" idx="1"/>
          </p:nvPr>
        </p:nvSpPr>
        <p:spPr>
          <a:xfrm>
            <a:off x="598210" y="4965701"/>
            <a:ext cx="5517159" cy="4220924"/>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xmlns="" val="464888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CorpoS" pitchFamily="2" charset="0"/>
                <a:cs typeface="Arial" charset="0"/>
              </a:defRPr>
            </a:lvl1pPr>
            <a:lvl2pPr marL="742638" indent="-285630" eaLnBrk="0" hangingPunct="0">
              <a:defRPr sz="1400">
                <a:solidFill>
                  <a:schemeClr val="tx1"/>
                </a:solidFill>
                <a:latin typeface="CorpoS" pitchFamily="2" charset="0"/>
                <a:cs typeface="Arial" charset="0"/>
              </a:defRPr>
            </a:lvl2pPr>
            <a:lvl3pPr marL="1142520" indent="-228504" eaLnBrk="0" hangingPunct="0">
              <a:defRPr sz="1400">
                <a:solidFill>
                  <a:schemeClr val="tx1"/>
                </a:solidFill>
                <a:latin typeface="CorpoS" pitchFamily="2" charset="0"/>
                <a:cs typeface="Arial" charset="0"/>
              </a:defRPr>
            </a:lvl3pPr>
            <a:lvl4pPr marL="1599528" indent="-228504" eaLnBrk="0" hangingPunct="0">
              <a:defRPr sz="1400">
                <a:solidFill>
                  <a:schemeClr val="tx1"/>
                </a:solidFill>
                <a:latin typeface="CorpoS" pitchFamily="2" charset="0"/>
                <a:cs typeface="Arial" charset="0"/>
              </a:defRPr>
            </a:lvl4pPr>
            <a:lvl5pPr marL="2056536" indent="-228504" eaLnBrk="0" hangingPunct="0">
              <a:defRPr sz="1400">
                <a:solidFill>
                  <a:schemeClr val="tx1"/>
                </a:solidFill>
                <a:latin typeface="CorpoS" pitchFamily="2" charset="0"/>
                <a:cs typeface="Arial" charset="0"/>
              </a:defRPr>
            </a:lvl5pPr>
            <a:lvl6pPr marL="2513544" indent="-228504" eaLnBrk="0" fontAlgn="base" hangingPunct="0">
              <a:spcBef>
                <a:spcPct val="50000"/>
              </a:spcBef>
              <a:spcAft>
                <a:spcPct val="0"/>
              </a:spcAft>
              <a:defRPr sz="1400">
                <a:solidFill>
                  <a:schemeClr val="tx1"/>
                </a:solidFill>
                <a:latin typeface="CorpoS" pitchFamily="2" charset="0"/>
                <a:cs typeface="Arial" charset="0"/>
              </a:defRPr>
            </a:lvl6pPr>
            <a:lvl7pPr marL="2970551" indent="-228504" eaLnBrk="0" fontAlgn="base" hangingPunct="0">
              <a:spcBef>
                <a:spcPct val="50000"/>
              </a:spcBef>
              <a:spcAft>
                <a:spcPct val="0"/>
              </a:spcAft>
              <a:defRPr sz="1400">
                <a:solidFill>
                  <a:schemeClr val="tx1"/>
                </a:solidFill>
                <a:latin typeface="CorpoS" pitchFamily="2" charset="0"/>
                <a:cs typeface="Arial" charset="0"/>
              </a:defRPr>
            </a:lvl7pPr>
            <a:lvl8pPr marL="3427560" indent="-228504" eaLnBrk="0" fontAlgn="base" hangingPunct="0">
              <a:spcBef>
                <a:spcPct val="50000"/>
              </a:spcBef>
              <a:spcAft>
                <a:spcPct val="0"/>
              </a:spcAft>
              <a:defRPr sz="1400">
                <a:solidFill>
                  <a:schemeClr val="tx1"/>
                </a:solidFill>
                <a:latin typeface="CorpoS" pitchFamily="2" charset="0"/>
                <a:cs typeface="Arial" charset="0"/>
              </a:defRPr>
            </a:lvl8pPr>
            <a:lvl9pPr marL="3884567" indent="-228504" eaLnBrk="0" fontAlgn="base" hangingPunct="0">
              <a:spcBef>
                <a:spcPct val="50000"/>
              </a:spcBef>
              <a:spcAft>
                <a:spcPct val="0"/>
              </a:spcAft>
              <a:defRPr sz="1400">
                <a:solidFill>
                  <a:schemeClr val="tx1"/>
                </a:solidFill>
                <a:latin typeface="CorpoS" pitchFamily="2" charset="0"/>
                <a:cs typeface="Arial" charset="0"/>
              </a:defRPr>
            </a:lvl9pPr>
          </a:lstStyle>
          <a:p>
            <a:pPr eaLnBrk="1" hangingPunct="1"/>
            <a:r>
              <a:rPr lang="de-DE" sz="900"/>
              <a:t>Titel der Präsentation in 9 pt CorpoS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6</a:t>
            </a:fld>
            <a:endParaRPr lang="de-DE" dirty="0"/>
          </a:p>
        </p:txBody>
      </p:sp>
      <p:sp>
        <p:nvSpPr>
          <p:cNvPr id="51204" name="Rectangle 2"/>
          <p:cNvSpPr>
            <a:spLocks noGrp="1" noRot="1" noChangeAspect="1" noChangeArrowheads="1" noTextEdit="1"/>
          </p:cNvSpPr>
          <p:nvPr>
            <p:ph type="sldImg"/>
          </p:nvPr>
        </p:nvSpPr>
        <p:spPr>
          <a:xfrm>
            <a:off x="1762125" y="992188"/>
            <a:ext cx="2576513" cy="3725862"/>
          </a:xfrm>
          <a:ln/>
        </p:spPr>
      </p:sp>
      <p:sp>
        <p:nvSpPr>
          <p:cNvPr id="51205" name="Rectangle 3"/>
          <p:cNvSpPr>
            <a:spLocks noGrp="1" noChangeArrowheads="1"/>
          </p:cNvSpPr>
          <p:nvPr>
            <p:ph type="body" idx="1"/>
          </p:nvPr>
        </p:nvSpPr>
        <p:spPr>
          <a:xfrm>
            <a:off x="598210" y="4965701"/>
            <a:ext cx="5517159" cy="4220924"/>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xmlns="" val="857312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CorpoS" pitchFamily="2" charset="0"/>
                <a:cs typeface="Arial" charset="0"/>
              </a:defRPr>
            </a:lvl1pPr>
            <a:lvl2pPr marL="742638" indent="-285630" eaLnBrk="0" hangingPunct="0">
              <a:defRPr sz="1400">
                <a:solidFill>
                  <a:schemeClr val="tx1"/>
                </a:solidFill>
                <a:latin typeface="CorpoS" pitchFamily="2" charset="0"/>
                <a:cs typeface="Arial" charset="0"/>
              </a:defRPr>
            </a:lvl2pPr>
            <a:lvl3pPr marL="1142520" indent="-228504" eaLnBrk="0" hangingPunct="0">
              <a:defRPr sz="1400">
                <a:solidFill>
                  <a:schemeClr val="tx1"/>
                </a:solidFill>
                <a:latin typeface="CorpoS" pitchFamily="2" charset="0"/>
                <a:cs typeface="Arial" charset="0"/>
              </a:defRPr>
            </a:lvl3pPr>
            <a:lvl4pPr marL="1599528" indent="-228504" eaLnBrk="0" hangingPunct="0">
              <a:defRPr sz="1400">
                <a:solidFill>
                  <a:schemeClr val="tx1"/>
                </a:solidFill>
                <a:latin typeface="CorpoS" pitchFamily="2" charset="0"/>
                <a:cs typeface="Arial" charset="0"/>
              </a:defRPr>
            </a:lvl4pPr>
            <a:lvl5pPr marL="2056536" indent="-228504" eaLnBrk="0" hangingPunct="0">
              <a:defRPr sz="1400">
                <a:solidFill>
                  <a:schemeClr val="tx1"/>
                </a:solidFill>
                <a:latin typeface="CorpoS" pitchFamily="2" charset="0"/>
                <a:cs typeface="Arial" charset="0"/>
              </a:defRPr>
            </a:lvl5pPr>
            <a:lvl6pPr marL="2513544" indent="-228504" eaLnBrk="0" fontAlgn="base" hangingPunct="0">
              <a:spcBef>
                <a:spcPct val="50000"/>
              </a:spcBef>
              <a:spcAft>
                <a:spcPct val="0"/>
              </a:spcAft>
              <a:defRPr sz="1400">
                <a:solidFill>
                  <a:schemeClr val="tx1"/>
                </a:solidFill>
                <a:latin typeface="CorpoS" pitchFamily="2" charset="0"/>
                <a:cs typeface="Arial" charset="0"/>
              </a:defRPr>
            </a:lvl6pPr>
            <a:lvl7pPr marL="2970551" indent="-228504" eaLnBrk="0" fontAlgn="base" hangingPunct="0">
              <a:spcBef>
                <a:spcPct val="50000"/>
              </a:spcBef>
              <a:spcAft>
                <a:spcPct val="0"/>
              </a:spcAft>
              <a:defRPr sz="1400">
                <a:solidFill>
                  <a:schemeClr val="tx1"/>
                </a:solidFill>
                <a:latin typeface="CorpoS" pitchFamily="2" charset="0"/>
                <a:cs typeface="Arial" charset="0"/>
              </a:defRPr>
            </a:lvl7pPr>
            <a:lvl8pPr marL="3427560" indent="-228504" eaLnBrk="0" fontAlgn="base" hangingPunct="0">
              <a:spcBef>
                <a:spcPct val="50000"/>
              </a:spcBef>
              <a:spcAft>
                <a:spcPct val="0"/>
              </a:spcAft>
              <a:defRPr sz="1400">
                <a:solidFill>
                  <a:schemeClr val="tx1"/>
                </a:solidFill>
                <a:latin typeface="CorpoS" pitchFamily="2" charset="0"/>
                <a:cs typeface="Arial" charset="0"/>
              </a:defRPr>
            </a:lvl8pPr>
            <a:lvl9pPr marL="3884567" indent="-228504" eaLnBrk="0" fontAlgn="base" hangingPunct="0">
              <a:spcBef>
                <a:spcPct val="50000"/>
              </a:spcBef>
              <a:spcAft>
                <a:spcPct val="0"/>
              </a:spcAft>
              <a:defRPr sz="1400">
                <a:solidFill>
                  <a:schemeClr val="tx1"/>
                </a:solidFill>
                <a:latin typeface="CorpoS" pitchFamily="2" charset="0"/>
                <a:cs typeface="Arial" charset="0"/>
              </a:defRPr>
            </a:lvl9pPr>
          </a:lstStyle>
          <a:p>
            <a:pPr eaLnBrk="1" hangingPunct="1"/>
            <a:r>
              <a:rPr lang="de-DE" sz="900"/>
              <a:t>Titel der Präsentation in 9 pt CorpoS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7</a:t>
            </a:fld>
            <a:endParaRPr lang="de-DE" dirty="0"/>
          </a:p>
        </p:txBody>
      </p:sp>
      <p:sp>
        <p:nvSpPr>
          <p:cNvPr id="51204" name="Rectangle 2"/>
          <p:cNvSpPr>
            <a:spLocks noGrp="1" noRot="1" noChangeAspect="1" noChangeArrowheads="1" noTextEdit="1"/>
          </p:cNvSpPr>
          <p:nvPr>
            <p:ph type="sldImg"/>
          </p:nvPr>
        </p:nvSpPr>
        <p:spPr>
          <a:xfrm>
            <a:off x="1762125" y="992188"/>
            <a:ext cx="2576513" cy="3725862"/>
          </a:xfrm>
          <a:ln/>
        </p:spPr>
      </p:sp>
      <p:sp>
        <p:nvSpPr>
          <p:cNvPr id="51205" name="Rectangle 3"/>
          <p:cNvSpPr>
            <a:spLocks noGrp="1" noChangeArrowheads="1"/>
          </p:cNvSpPr>
          <p:nvPr>
            <p:ph type="body" idx="1"/>
          </p:nvPr>
        </p:nvSpPr>
        <p:spPr>
          <a:xfrm>
            <a:off x="598210" y="4965701"/>
            <a:ext cx="5517159" cy="4220924"/>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xmlns="" val="1304603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CorpoS" pitchFamily="2" charset="0"/>
                <a:cs typeface="Arial" charset="0"/>
              </a:defRPr>
            </a:lvl1pPr>
            <a:lvl2pPr marL="742638" indent="-285630" eaLnBrk="0" hangingPunct="0">
              <a:defRPr sz="1400">
                <a:solidFill>
                  <a:schemeClr val="tx1"/>
                </a:solidFill>
                <a:latin typeface="CorpoS" pitchFamily="2" charset="0"/>
                <a:cs typeface="Arial" charset="0"/>
              </a:defRPr>
            </a:lvl2pPr>
            <a:lvl3pPr marL="1142520" indent="-228504" eaLnBrk="0" hangingPunct="0">
              <a:defRPr sz="1400">
                <a:solidFill>
                  <a:schemeClr val="tx1"/>
                </a:solidFill>
                <a:latin typeface="CorpoS" pitchFamily="2" charset="0"/>
                <a:cs typeface="Arial" charset="0"/>
              </a:defRPr>
            </a:lvl3pPr>
            <a:lvl4pPr marL="1599528" indent="-228504" eaLnBrk="0" hangingPunct="0">
              <a:defRPr sz="1400">
                <a:solidFill>
                  <a:schemeClr val="tx1"/>
                </a:solidFill>
                <a:latin typeface="CorpoS" pitchFamily="2" charset="0"/>
                <a:cs typeface="Arial" charset="0"/>
              </a:defRPr>
            </a:lvl4pPr>
            <a:lvl5pPr marL="2056536" indent="-228504" eaLnBrk="0" hangingPunct="0">
              <a:defRPr sz="1400">
                <a:solidFill>
                  <a:schemeClr val="tx1"/>
                </a:solidFill>
                <a:latin typeface="CorpoS" pitchFamily="2" charset="0"/>
                <a:cs typeface="Arial" charset="0"/>
              </a:defRPr>
            </a:lvl5pPr>
            <a:lvl6pPr marL="2513544" indent="-228504" eaLnBrk="0" fontAlgn="base" hangingPunct="0">
              <a:spcBef>
                <a:spcPct val="50000"/>
              </a:spcBef>
              <a:spcAft>
                <a:spcPct val="0"/>
              </a:spcAft>
              <a:defRPr sz="1400">
                <a:solidFill>
                  <a:schemeClr val="tx1"/>
                </a:solidFill>
                <a:latin typeface="CorpoS" pitchFamily="2" charset="0"/>
                <a:cs typeface="Arial" charset="0"/>
              </a:defRPr>
            </a:lvl6pPr>
            <a:lvl7pPr marL="2970551" indent="-228504" eaLnBrk="0" fontAlgn="base" hangingPunct="0">
              <a:spcBef>
                <a:spcPct val="50000"/>
              </a:spcBef>
              <a:spcAft>
                <a:spcPct val="0"/>
              </a:spcAft>
              <a:defRPr sz="1400">
                <a:solidFill>
                  <a:schemeClr val="tx1"/>
                </a:solidFill>
                <a:latin typeface="CorpoS" pitchFamily="2" charset="0"/>
                <a:cs typeface="Arial" charset="0"/>
              </a:defRPr>
            </a:lvl7pPr>
            <a:lvl8pPr marL="3427560" indent="-228504" eaLnBrk="0" fontAlgn="base" hangingPunct="0">
              <a:spcBef>
                <a:spcPct val="50000"/>
              </a:spcBef>
              <a:spcAft>
                <a:spcPct val="0"/>
              </a:spcAft>
              <a:defRPr sz="1400">
                <a:solidFill>
                  <a:schemeClr val="tx1"/>
                </a:solidFill>
                <a:latin typeface="CorpoS" pitchFamily="2" charset="0"/>
                <a:cs typeface="Arial" charset="0"/>
              </a:defRPr>
            </a:lvl8pPr>
            <a:lvl9pPr marL="3884567" indent="-228504" eaLnBrk="0" fontAlgn="base" hangingPunct="0">
              <a:spcBef>
                <a:spcPct val="50000"/>
              </a:spcBef>
              <a:spcAft>
                <a:spcPct val="0"/>
              </a:spcAft>
              <a:defRPr sz="1400">
                <a:solidFill>
                  <a:schemeClr val="tx1"/>
                </a:solidFill>
                <a:latin typeface="CorpoS" pitchFamily="2" charset="0"/>
                <a:cs typeface="Arial" charset="0"/>
              </a:defRPr>
            </a:lvl9pPr>
          </a:lstStyle>
          <a:p>
            <a:pPr eaLnBrk="1" hangingPunct="1"/>
            <a:r>
              <a:rPr lang="de-DE" sz="900"/>
              <a:t>Titel der Präsentation in 9 pt CorpoS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8</a:t>
            </a:fld>
            <a:endParaRPr lang="de-DE" dirty="0"/>
          </a:p>
        </p:txBody>
      </p:sp>
      <p:sp>
        <p:nvSpPr>
          <p:cNvPr id="51204" name="Rectangle 2"/>
          <p:cNvSpPr>
            <a:spLocks noGrp="1" noRot="1" noChangeAspect="1" noChangeArrowheads="1" noTextEdit="1"/>
          </p:cNvSpPr>
          <p:nvPr>
            <p:ph type="sldImg"/>
          </p:nvPr>
        </p:nvSpPr>
        <p:spPr>
          <a:xfrm>
            <a:off x="1762125" y="992188"/>
            <a:ext cx="2576513" cy="3725862"/>
          </a:xfrm>
          <a:ln/>
        </p:spPr>
      </p:sp>
      <p:sp>
        <p:nvSpPr>
          <p:cNvPr id="51205" name="Rectangle 3"/>
          <p:cNvSpPr>
            <a:spLocks noGrp="1" noChangeArrowheads="1"/>
          </p:cNvSpPr>
          <p:nvPr>
            <p:ph type="body" idx="1"/>
          </p:nvPr>
        </p:nvSpPr>
        <p:spPr>
          <a:xfrm>
            <a:off x="598210" y="4965701"/>
            <a:ext cx="5517159" cy="4220924"/>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xmlns="" val="3134222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Text &amp; Bild">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bwMode="gray">
          <a:xfrm>
            <a:off x="0" y="0"/>
            <a:ext cx="6858000" cy="9906000"/>
          </a:xfrm>
          <a:prstGeom prst="rect">
            <a:avLst/>
          </a:prstGeom>
        </p:spPr>
      </p:pic>
      <p:sp>
        <p:nvSpPr>
          <p:cNvPr id="2" name="Titel 1"/>
          <p:cNvSpPr>
            <a:spLocks noGrp="1"/>
          </p:cNvSpPr>
          <p:nvPr>
            <p:ph type="ctrTitle" hasCustomPrompt="1"/>
          </p:nvPr>
        </p:nvSpPr>
        <p:spPr bwMode="gray">
          <a:xfrm>
            <a:off x="350999" y="5255192"/>
            <a:ext cx="6156000" cy="1820000"/>
          </a:xfrm>
          <a:prstGeom prst="rect">
            <a:avLst/>
          </a:prstGeom>
        </p:spPr>
        <p:txBody>
          <a:bodyPr lIns="20976" tIns="10488" rIns="20976" bIns="10488"/>
          <a:lstStyle>
            <a:lvl1pPr>
              <a:lnSpc>
                <a:spcPts val="5236"/>
              </a:lnSpc>
              <a:defRPr sz="4700">
                <a:solidFill>
                  <a:schemeClr val="bg1"/>
                </a:solidFill>
              </a:defRPr>
            </a:lvl1pPr>
          </a:lstStyle>
          <a:p>
            <a:r>
              <a:rPr lang="de-DE" dirty="0" smtClean="0"/>
              <a:t>Präsentationstitel 45 </a:t>
            </a:r>
            <a:r>
              <a:rPr lang="de-DE" dirty="0" err="1" smtClean="0"/>
              <a:t>pt</a:t>
            </a:r>
            <a:r>
              <a:rPr lang="de-DE" dirty="0" smtClean="0"/>
              <a:t> über zwei Zeilen.</a:t>
            </a:r>
            <a:endParaRPr lang="de-DE" dirty="0"/>
          </a:p>
        </p:txBody>
      </p:sp>
      <p:sp>
        <p:nvSpPr>
          <p:cNvPr id="3" name="Untertitel 2"/>
          <p:cNvSpPr>
            <a:spLocks noGrp="1"/>
          </p:cNvSpPr>
          <p:nvPr>
            <p:ph type="subTitle" idx="1" hasCustomPrompt="1"/>
          </p:nvPr>
        </p:nvSpPr>
        <p:spPr bwMode="gray">
          <a:xfrm>
            <a:off x="350999" y="7517439"/>
            <a:ext cx="3780000" cy="1716000"/>
          </a:xfrm>
          <a:prstGeom prst="rect">
            <a:avLst/>
          </a:prstGeom>
        </p:spPr>
        <p:txBody>
          <a:bodyPr lIns="20976" tIns="10488" rIns="20976" bIns="10488">
            <a:noAutofit/>
          </a:bodyPr>
          <a:lstStyle>
            <a:lvl1pPr marL="0" indent="0" algn="l">
              <a:lnSpc>
                <a:spcPct val="100000"/>
              </a:lnSpc>
              <a:spcAft>
                <a:spcPts val="0"/>
              </a:spcAft>
              <a:buNone/>
              <a:defRPr sz="1600">
                <a:solidFill>
                  <a:schemeClr val="bg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0"/>
            <a:r>
              <a:rPr lang="de-DE" dirty="0" smtClean="0"/>
              <a:t>Zusatztext zur Präsentation 15 pt</a:t>
            </a:r>
          </a:p>
          <a:p>
            <a:pPr lvl="0"/>
            <a:r>
              <a:rPr lang="de-DE" dirty="0" smtClean="0"/>
              <a:t>Referent, Abteilung, Ort, Datum</a:t>
            </a:r>
          </a:p>
        </p:txBody>
      </p:sp>
      <p:sp>
        <p:nvSpPr>
          <p:cNvPr id="10" name="Bildplatzhalter 9"/>
          <p:cNvSpPr>
            <a:spLocks noGrp="1"/>
          </p:cNvSpPr>
          <p:nvPr>
            <p:ph type="pic" sz="quarter" idx="13"/>
          </p:nvPr>
        </p:nvSpPr>
        <p:spPr bwMode="gray">
          <a:xfrm>
            <a:off x="0" y="0"/>
            <a:ext cx="6858000" cy="4940000"/>
          </a:xfrm>
          <a:prstGeom prst="rect">
            <a:avLst/>
          </a:prstGeom>
        </p:spPr>
        <p:txBody>
          <a:bodyPr lIns="20976" tIns="10488" rIns="20976" bIns="10488" anchor="ctr"/>
          <a:lstStyle>
            <a:lvl1pPr algn="ctr">
              <a:defRPr>
                <a:solidFill>
                  <a:schemeClr val="bg1"/>
                </a:solidFill>
              </a:defRPr>
            </a:lvl1pPr>
          </a:lstStyle>
          <a:p>
            <a:r>
              <a:rPr lang="de-DE" smtClean="0"/>
              <a:t>Bild durch Klicken auf Symbol hinzufügen</a:t>
            </a:r>
            <a:endParaRPr lang="de-DE" dirty="0"/>
          </a:p>
        </p:txBody>
      </p:sp>
      <p:sp>
        <p:nvSpPr>
          <p:cNvPr id="6" name="Textplatzhalter 5"/>
          <p:cNvSpPr>
            <a:spLocks noGrp="1"/>
          </p:cNvSpPr>
          <p:nvPr>
            <p:ph type="body" sz="quarter" idx="20" hasCustomPrompt="1"/>
          </p:nvPr>
        </p:nvSpPr>
        <p:spPr bwMode="gray">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8" name="Textplatzhalter 5"/>
          <p:cNvSpPr>
            <a:spLocks noGrp="1"/>
          </p:cNvSpPr>
          <p:nvPr>
            <p:ph type="body" sz="quarter" idx="21" hasCustomPrompt="1"/>
          </p:nvPr>
        </p:nvSpPr>
        <p:spPr bwMode="gray">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14376311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elle mit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pt über zwei Zeilen für eine Inhaltsseite</a:t>
            </a:r>
            <a:endParaRPr lang="de-DE" dirty="0"/>
          </a:p>
        </p:txBody>
      </p:sp>
      <p:sp>
        <p:nvSpPr>
          <p:cNvPr id="3" name="Inhaltsplatzhalter 2"/>
          <p:cNvSpPr>
            <a:spLocks noGrp="1"/>
          </p:cNvSpPr>
          <p:nvPr>
            <p:ph idx="1"/>
          </p:nvPr>
        </p:nvSpPr>
        <p:spPr>
          <a:xfrm>
            <a:off x="297000" y="2152799"/>
            <a:ext cx="6264000" cy="520000"/>
          </a:xfrm>
          <a:prstGeom prst="rect">
            <a:avLst/>
          </a:prstGeom>
        </p:spPr>
        <p:txBody>
          <a:bodyPr lIns="20976" tIns="10488" rIns="20976" bIns="10488">
            <a:normAutofit/>
          </a:bodyPr>
          <a:lstStyle>
            <a:lvl1pPr marL="0" indent="0">
              <a:buFont typeface="Arial" pitchFamily="34" charset="0"/>
              <a:buNone/>
              <a:defRPr sz="1600" b="1"/>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de-DE" smtClean="0"/>
              <a:t>Textmasterformat bearbeiten</a:t>
            </a:r>
          </a:p>
        </p:txBody>
      </p:sp>
      <p:sp>
        <p:nvSpPr>
          <p:cNvPr id="12" name="Inhaltsplatzhalter 2"/>
          <p:cNvSpPr>
            <a:spLocks noGrp="1"/>
          </p:cNvSpPr>
          <p:nvPr>
            <p:ph idx="18"/>
          </p:nvPr>
        </p:nvSpPr>
        <p:spPr>
          <a:xfrm>
            <a:off x="296652" y="3119999"/>
            <a:ext cx="6264000" cy="5496400"/>
          </a:xfrm>
          <a:prstGeom prst="rect">
            <a:avLst/>
          </a:prstGeom>
        </p:spPr>
        <p:txBody>
          <a:bodyPr lIns="20976" tIns="10488" rIns="20976" bIns="10488">
            <a:normAutofit/>
          </a:bodyPr>
          <a:lstStyle>
            <a:lvl1pPr marL="0" indent="0">
              <a:buFont typeface="Arial" pitchFamily="34" charset="0"/>
              <a:buNone/>
              <a:defRPr sz="1600" b="1"/>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de-DE" smtClean="0"/>
              <a:t>Textmasterformat bearbeiten</a:t>
            </a:r>
          </a:p>
        </p:txBody>
      </p:sp>
      <p:sp>
        <p:nvSpPr>
          <p:cNvPr id="10" name="Textplatzhalter 4"/>
          <p:cNvSpPr>
            <a:spLocks noGrp="1"/>
          </p:cNvSpPr>
          <p:nvPr>
            <p:ph type="body" sz="quarter" idx="20"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5"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3" name="Textplatzhalter 10"/>
          <p:cNvSpPr>
            <a:spLocks noGrp="1"/>
          </p:cNvSpPr>
          <p:nvPr>
            <p:ph type="body" sz="quarter" idx="23" hasCustomPrompt="1"/>
          </p:nvPr>
        </p:nvSpPr>
        <p:spPr>
          <a:xfrm>
            <a:off x="296466" y="8822392"/>
            <a:ext cx="6265069" cy="416046"/>
          </a:xfrm>
          <a:prstGeom prst="rect">
            <a:avLst/>
          </a:prstGeom>
        </p:spPr>
        <p:txBody>
          <a:bodyPr lIns="20976" tIns="0" rIns="20976" bIns="10488">
            <a:normAutofit/>
          </a:bodyPr>
          <a:lstStyle>
            <a:lvl1pPr marL="0" indent="0">
              <a:lnSpc>
                <a:spcPct val="100000"/>
              </a:lnSpc>
              <a:spcAft>
                <a:spcPts val="0"/>
              </a:spcAft>
              <a:buFont typeface="Arial" pitchFamily="34" charset="0"/>
              <a:buNone/>
              <a:defRPr sz="900"/>
            </a:lvl1pPr>
            <a:lvl2pPr marL="0" indent="0">
              <a:lnSpc>
                <a:spcPct val="100000"/>
              </a:lnSpc>
              <a:spcAft>
                <a:spcPts val="0"/>
              </a:spcAft>
              <a:buNone/>
              <a:defRPr sz="900"/>
            </a:lvl2pPr>
            <a:lvl3pPr marL="0" indent="0">
              <a:lnSpc>
                <a:spcPct val="100000"/>
              </a:lnSpc>
              <a:spcAft>
                <a:spcPts val="0"/>
              </a:spcAft>
              <a:buNone/>
              <a:defRPr sz="900"/>
            </a:lvl3pPr>
            <a:lvl4pPr marL="0" indent="0">
              <a:lnSpc>
                <a:spcPct val="100000"/>
              </a:lnSpc>
              <a:spcAft>
                <a:spcPts val="0"/>
              </a:spcAft>
              <a:buNone/>
              <a:defRPr sz="900"/>
            </a:lvl4pPr>
            <a:lvl5pPr marL="0" indent="0">
              <a:lnSpc>
                <a:spcPct val="100000"/>
              </a:lnSpc>
              <a:spcAft>
                <a:spcPts val="0"/>
              </a:spcAft>
              <a:buNone/>
              <a:defRPr sz="900"/>
            </a:lvl5pPr>
            <a:lvl6pPr marL="0" indent="0">
              <a:lnSpc>
                <a:spcPct val="100000"/>
              </a:lnSpc>
              <a:spcAft>
                <a:spcPts val="0"/>
              </a:spcAft>
              <a:buNone/>
              <a:defRPr sz="900"/>
            </a:lvl6pPr>
            <a:lvl7pPr marL="0" indent="0">
              <a:lnSpc>
                <a:spcPct val="100000"/>
              </a:lnSpc>
              <a:spcAft>
                <a:spcPts val="0"/>
              </a:spcAft>
              <a:buNone/>
              <a:defRPr sz="900"/>
            </a:lvl7pPr>
            <a:lvl8pPr marL="0" indent="0">
              <a:lnSpc>
                <a:spcPct val="100000"/>
              </a:lnSpc>
              <a:spcAft>
                <a:spcPts val="0"/>
              </a:spcAft>
              <a:buNone/>
              <a:defRPr sz="900"/>
            </a:lvl8pPr>
            <a:lvl9pPr marL="0" indent="0">
              <a:lnSpc>
                <a:spcPct val="100000"/>
              </a:lnSpc>
              <a:spcAft>
                <a:spcPts val="0"/>
              </a:spcAft>
              <a:buNone/>
              <a:defRPr sz="900"/>
            </a:lvl9pPr>
          </a:lstStyle>
          <a:p>
            <a:pPr lvl="0"/>
            <a:r>
              <a:rPr lang="de-DE" dirty="0" smtClean="0"/>
              <a:t>Tabellenunterschriften werden in </a:t>
            </a:r>
            <a:r>
              <a:rPr lang="de-DE" dirty="0" err="1" smtClean="0"/>
              <a:t>CorpoS</a:t>
            </a:r>
            <a:r>
              <a:rPr lang="de-DE" dirty="0" smtClean="0"/>
              <a:t> 9 </a:t>
            </a:r>
            <a:r>
              <a:rPr lang="de-DE" dirty="0" err="1" smtClean="0"/>
              <a:t>pt</a:t>
            </a:r>
            <a:r>
              <a:rPr lang="de-DE" dirty="0" smtClean="0"/>
              <a:t> gesetzt. Tabellenunterschriften werden unterhalb der Tabelle mit einem Abstand von 0,4 cm platziert.</a:t>
            </a:r>
          </a:p>
        </p:txBody>
      </p:sp>
    </p:spTree>
    <p:extLst>
      <p:ext uri="{BB962C8B-B14F-4D97-AF65-F5344CB8AC3E}">
        <p14:creationId xmlns:p14="http://schemas.microsoft.com/office/powerpoint/2010/main" xmlns="" val="8559301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297000" y="531832"/>
            <a:ext cx="6264000" cy="1300000"/>
          </a:xfrm>
          <a:prstGeom prst="rect">
            <a:avLst/>
          </a:prstGeom>
        </p:spPr>
        <p:txBody>
          <a:bodyPr lIns="20976" tIns="10488" rIns="20976" bIns="10488"/>
          <a:lstStyle/>
          <a:p>
            <a:r>
              <a:rPr lang="de-DE" smtClean="0"/>
              <a:t>Titelmasterformat durch Klicken bearbeiten</a:t>
            </a:r>
            <a:endParaRPr lang="de-DE" dirty="0"/>
          </a:p>
        </p:txBody>
      </p:sp>
      <p:sp>
        <p:nvSpPr>
          <p:cNvPr id="5" name="Foliennummernplatzhalter 4"/>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8"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9"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0"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27310341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Kapiteltrenner Text">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4F08627-28E7-4ED0-9F33-F9D80D64C21B}" type="datetime1">
              <a:rPr lang="de-DE" smtClean="0">
                <a:solidFill>
                  <a:prstClr val="black"/>
                </a:solidFill>
              </a:rPr>
              <a:pPr/>
              <a:t>04.10.2016</a:t>
            </a:fld>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7" name="Titelplatzhalter 1"/>
          <p:cNvSpPr>
            <a:spLocks noGrp="1"/>
          </p:cNvSpPr>
          <p:nvPr>
            <p:ph type="title"/>
          </p:nvPr>
        </p:nvSpPr>
        <p:spPr>
          <a:xfrm>
            <a:off x="297000" y="531832"/>
            <a:ext cx="6264000" cy="1300000"/>
          </a:xfrm>
          <a:prstGeom prst="rect">
            <a:avLst/>
          </a:prstGeom>
        </p:spPr>
        <p:txBody>
          <a:bodyPr vert="horz" lIns="0" tIns="0" rIns="0" bIns="0" rtlCol="0" anchor="t">
            <a:noAutofit/>
          </a:bodyPr>
          <a:lstStyle/>
          <a:p>
            <a:r>
              <a:rPr lang="de-DE" smtClean="0"/>
              <a:t>Titelmasterformat durch Klicken bearbeiten</a:t>
            </a:r>
            <a:endParaRPr lang="de-DE" dirty="0"/>
          </a:p>
        </p:txBody>
      </p:sp>
    </p:spTree>
    <p:extLst>
      <p:ext uri="{BB962C8B-B14F-4D97-AF65-F5344CB8AC3E}">
        <p14:creationId xmlns:p14="http://schemas.microsoft.com/office/powerpoint/2010/main" xmlns="" val="41270137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seite mit zwei Zeilen Headline auch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3" name="Inhaltsplatzhalter 2"/>
          <p:cNvSpPr>
            <a:spLocks noGrp="1"/>
          </p:cNvSpPr>
          <p:nvPr>
            <p:ph idx="1" hasCustomPrompt="1"/>
          </p:nvPr>
        </p:nvSpPr>
        <p:spPr>
          <a:xfrm>
            <a:off x="297000" y="2055364"/>
            <a:ext cx="6264000" cy="7183358"/>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Datumsplatzhalter 6"/>
          <p:cNvSpPr>
            <a:spLocks noGrp="1"/>
          </p:cNvSpPr>
          <p:nvPr>
            <p:ph type="dt" sz="half" idx="15"/>
          </p:nvPr>
        </p:nvSpPr>
        <p:spPr>
          <a:xfrm>
            <a:off x="4077072" y="9464000"/>
            <a:ext cx="574086" cy="442000"/>
          </a:xfrm>
          <a:prstGeom prst="rect">
            <a:avLst/>
          </a:prstGeom>
        </p:spPr>
        <p:txBody>
          <a:bodyPr lIns="20976" tIns="10488" rIns="20976" bIns="10488"/>
          <a:lstStyle/>
          <a:p>
            <a:fld id="{00185733-821A-44EB-BCE3-F01C71DE7402}" type="datetime1">
              <a:rPr lang="de-DE" smtClean="0">
                <a:solidFill>
                  <a:prstClr val="black"/>
                </a:solidFill>
              </a:rPr>
              <a:pPr/>
              <a:t>04.10.2016</a:t>
            </a:fld>
            <a:endParaRPr lang="de-DE" dirty="0">
              <a:solidFill>
                <a:prstClr val="black"/>
              </a:solidFill>
            </a:endParaRPr>
          </a:p>
        </p:txBody>
      </p:sp>
      <p:sp>
        <p:nvSpPr>
          <p:cNvPr id="9" name="Fußzeilenplatzhalter 8"/>
          <p:cNvSpPr>
            <a:spLocks noGrp="1"/>
          </p:cNvSpPr>
          <p:nvPr>
            <p:ph type="ftr" sz="quarter" idx="16"/>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1" name="Foliennummernplatzhalter 10"/>
          <p:cNvSpPr>
            <a:spLocks noGrp="1"/>
          </p:cNvSpPr>
          <p:nvPr>
            <p:ph type="sldNum" sz="quarter" idx="17"/>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5"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3"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4"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13846502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enseite mit Titel &amp; Bild im Inhalts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7" name="Datumsplatzhalter 6"/>
          <p:cNvSpPr>
            <a:spLocks noGrp="1"/>
          </p:cNvSpPr>
          <p:nvPr>
            <p:ph type="dt" sz="half" idx="15"/>
          </p:nvPr>
        </p:nvSpPr>
        <p:spPr>
          <a:xfrm>
            <a:off x="4077072" y="9464000"/>
            <a:ext cx="574086" cy="442000"/>
          </a:xfrm>
          <a:prstGeom prst="rect">
            <a:avLst/>
          </a:prstGeom>
        </p:spPr>
        <p:txBody>
          <a:bodyPr lIns="20976" tIns="10488" rIns="20976" bIns="10488"/>
          <a:lstStyle/>
          <a:p>
            <a:fld id="{F22F4377-6888-4B2C-9524-85ADDF5DA0D4}" type="datetime1">
              <a:rPr lang="de-DE" smtClean="0">
                <a:solidFill>
                  <a:prstClr val="black"/>
                </a:solidFill>
              </a:rPr>
              <a:pPr/>
              <a:t>04.10.2016</a:t>
            </a:fld>
            <a:endParaRPr lang="de-DE" dirty="0">
              <a:solidFill>
                <a:prstClr val="black"/>
              </a:solidFill>
            </a:endParaRPr>
          </a:p>
        </p:txBody>
      </p:sp>
      <p:sp>
        <p:nvSpPr>
          <p:cNvPr id="9" name="Fußzeilenplatzhalter 8"/>
          <p:cNvSpPr>
            <a:spLocks noGrp="1"/>
          </p:cNvSpPr>
          <p:nvPr>
            <p:ph type="ftr" sz="quarter" idx="16"/>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1" name="Foliennummernplatzhalter 10"/>
          <p:cNvSpPr>
            <a:spLocks noGrp="1"/>
          </p:cNvSpPr>
          <p:nvPr>
            <p:ph type="sldNum" sz="quarter" idx="17"/>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2" name="Bildplatzhalter 8"/>
          <p:cNvSpPr>
            <a:spLocks noGrp="1"/>
          </p:cNvSpPr>
          <p:nvPr>
            <p:ph type="pic" sz="quarter" idx="19"/>
          </p:nvPr>
        </p:nvSpPr>
        <p:spPr>
          <a:xfrm>
            <a:off x="296466" y="2152800"/>
            <a:ext cx="6264000" cy="7085921"/>
          </a:xfrm>
          <a:prstGeom prst="rect">
            <a:avLst/>
          </a:prstGeom>
        </p:spPr>
        <p:txBody>
          <a:bodyPr lIns="20976" tIns="10488" rIns="20976" bIns="10488"/>
          <a:lstStyle/>
          <a:p>
            <a:r>
              <a:rPr lang="de-DE" smtClean="0"/>
              <a:t>Bild durch Klicken auf Symbol hinzufügen</a:t>
            </a:r>
            <a:endParaRPr lang="de-DE" dirty="0"/>
          </a:p>
        </p:txBody>
      </p:sp>
      <p:sp>
        <p:nvSpPr>
          <p:cNvPr id="10" name="Textplatzhalter 4"/>
          <p:cNvSpPr>
            <a:spLocks noGrp="1"/>
          </p:cNvSpPr>
          <p:nvPr>
            <p:ph type="body" sz="quarter" idx="20"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4" name="Textplatzhalter 5"/>
          <p:cNvSpPr>
            <a:spLocks noGrp="1"/>
          </p:cNvSpPr>
          <p:nvPr>
            <p:ph type="body" sz="quarter" idx="21"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5"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29792408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sseite Bildunt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B620FE74-4A1D-43C8-8BB5-407852ABC496}" type="datetime1">
              <a:rPr lang="de-DE" smtClean="0">
                <a:solidFill>
                  <a:prstClr val="black"/>
                </a:solidFill>
              </a:rPr>
              <a:pPr/>
              <a:t>04.10.2016</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9" name="Bildplatzhalter 8"/>
          <p:cNvSpPr>
            <a:spLocks noGrp="1"/>
          </p:cNvSpPr>
          <p:nvPr>
            <p:ph type="pic" sz="quarter" idx="15"/>
          </p:nvPr>
        </p:nvSpPr>
        <p:spPr>
          <a:xfrm>
            <a:off x="296466" y="2152800"/>
            <a:ext cx="6264000" cy="6440604"/>
          </a:xfrm>
          <a:prstGeom prst="rect">
            <a:avLst/>
          </a:prstGeom>
        </p:spPr>
        <p:txBody>
          <a:bodyPr lIns="20976" tIns="10488" rIns="20976" bIns="10488"/>
          <a:lstStyle/>
          <a:p>
            <a:r>
              <a:rPr lang="de-DE" smtClean="0"/>
              <a:t>Bild durch Klicken auf Symbol hinzufügen</a:t>
            </a:r>
            <a:endParaRPr lang="de-DE" dirty="0"/>
          </a:p>
        </p:txBody>
      </p:sp>
      <p:sp>
        <p:nvSpPr>
          <p:cNvPr id="11" name="Textplatzhalter 10"/>
          <p:cNvSpPr>
            <a:spLocks noGrp="1"/>
          </p:cNvSpPr>
          <p:nvPr>
            <p:ph type="body" sz="quarter" idx="16" hasCustomPrompt="1"/>
          </p:nvPr>
        </p:nvSpPr>
        <p:spPr>
          <a:xfrm>
            <a:off x="296466" y="8822392"/>
            <a:ext cx="6265069" cy="416046"/>
          </a:xfrm>
          <a:prstGeom prst="rect">
            <a:avLst/>
          </a:prstGeom>
        </p:spPr>
        <p:txBody>
          <a:bodyPr lIns="20976" tIns="0" rIns="20976" bIns="10488">
            <a:normAutofit/>
          </a:bodyPr>
          <a:lstStyle>
            <a:lvl1pPr marL="0" indent="0">
              <a:lnSpc>
                <a:spcPct val="100000"/>
              </a:lnSpc>
              <a:spcAft>
                <a:spcPts val="0"/>
              </a:spcAft>
              <a:buFont typeface="Arial" pitchFamily="34" charset="0"/>
              <a:buNone/>
              <a:defRPr sz="900"/>
            </a:lvl1pPr>
            <a:lvl2pPr marL="0" indent="0">
              <a:lnSpc>
                <a:spcPct val="100000"/>
              </a:lnSpc>
              <a:spcAft>
                <a:spcPts val="0"/>
              </a:spcAft>
              <a:buNone/>
              <a:defRPr sz="900"/>
            </a:lvl2pPr>
            <a:lvl3pPr marL="0" indent="0">
              <a:lnSpc>
                <a:spcPct val="100000"/>
              </a:lnSpc>
              <a:spcAft>
                <a:spcPts val="0"/>
              </a:spcAft>
              <a:buNone/>
              <a:defRPr sz="900"/>
            </a:lvl3pPr>
            <a:lvl4pPr marL="0" indent="0">
              <a:lnSpc>
                <a:spcPct val="100000"/>
              </a:lnSpc>
              <a:spcAft>
                <a:spcPts val="0"/>
              </a:spcAft>
              <a:buNone/>
              <a:defRPr sz="900"/>
            </a:lvl4pPr>
            <a:lvl5pPr marL="0" indent="0">
              <a:lnSpc>
                <a:spcPct val="100000"/>
              </a:lnSpc>
              <a:spcAft>
                <a:spcPts val="0"/>
              </a:spcAft>
              <a:buNone/>
              <a:defRPr sz="900"/>
            </a:lvl5pPr>
            <a:lvl6pPr marL="0" indent="0">
              <a:lnSpc>
                <a:spcPct val="100000"/>
              </a:lnSpc>
              <a:spcAft>
                <a:spcPts val="0"/>
              </a:spcAft>
              <a:buNone/>
              <a:defRPr sz="900"/>
            </a:lvl6pPr>
            <a:lvl7pPr marL="0" indent="0">
              <a:lnSpc>
                <a:spcPct val="100000"/>
              </a:lnSpc>
              <a:spcAft>
                <a:spcPts val="0"/>
              </a:spcAft>
              <a:buNone/>
              <a:defRPr sz="900"/>
            </a:lvl7pPr>
            <a:lvl8pPr marL="0" indent="0">
              <a:lnSpc>
                <a:spcPct val="100000"/>
              </a:lnSpc>
              <a:spcAft>
                <a:spcPts val="0"/>
              </a:spcAft>
              <a:buNone/>
              <a:defRPr sz="900"/>
            </a:lvl8pPr>
            <a:lvl9pPr marL="0" indent="0">
              <a:lnSpc>
                <a:spcPct val="100000"/>
              </a:lnSpc>
              <a:spcAft>
                <a:spcPts val="0"/>
              </a:spcAft>
              <a:buNone/>
              <a:defRPr sz="900"/>
            </a:lvl9pPr>
          </a:lstStyle>
          <a:p>
            <a:pPr lvl="0"/>
            <a:r>
              <a:rPr lang="de-DE" dirty="0" smtClean="0"/>
              <a:t>Bildunterschriften werden in CorpoS 9 pt gesetzt. Bildunterschriften werden unterhalb des Bildes mit einem Abstand von 0,4 cm platziert.</a:t>
            </a:r>
          </a:p>
        </p:txBody>
      </p:sp>
      <p:sp>
        <p:nvSpPr>
          <p:cNvPr id="10"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2"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4"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13117692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sseite mit Titel &amp; zwei Bildern im Text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3" name="Inhaltsplatzhalter 2"/>
          <p:cNvSpPr>
            <a:spLocks noGrp="1"/>
          </p:cNvSpPr>
          <p:nvPr>
            <p:ph idx="1" hasCustomPrompt="1"/>
          </p:nvPr>
        </p:nvSpPr>
        <p:spPr>
          <a:xfrm>
            <a:off x="297000" y="5473058"/>
            <a:ext cx="6264000" cy="3759600"/>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9" name="Bildplatzhalter 8"/>
          <p:cNvSpPr>
            <a:spLocks noGrp="1"/>
          </p:cNvSpPr>
          <p:nvPr>
            <p:ph type="pic" sz="quarter" idx="15"/>
          </p:nvPr>
        </p:nvSpPr>
        <p:spPr>
          <a:xfrm>
            <a:off x="296466" y="2152800"/>
            <a:ext cx="3105000" cy="312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11" name="Bildplatzhalter 8"/>
          <p:cNvSpPr>
            <a:spLocks noGrp="1"/>
          </p:cNvSpPr>
          <p:nvPr>
            <p:ph type="pic" sz="quarter" idx="16"/>
          </p:nvPr>
        </p:nvSpPr>
        <p:spPr>
          <a:xfrm>
            <a:off x="3456348" y="2152800"/>
            <a:ext cx="3105000" cy="312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7" name="Datumsplatzhalter 6"/>
          <p:cNvSpPr>
            <a:spLocks noGrp="1"/>
          </p:cNvSpPr>
          <p:nvPr>
            <p:ph type="dt" sz="half" idx="17"/>
          </p:nvPr>
        </p:nvSpPr>
        <p:spPr>
          <a:xfrm>
            <a:off x="4077072" y="9464000"/>
            <a:ext cx="574086" cy="442000"/>
          </a:xfrm>
          <a:prstGeom prst="rect">
            <a:avLst/>
          </a:prstGeom>
        </p:spPr>
        <p:txBody>
          <a:bodyPr lIns="20976" tIns="10488" rIns="20976" bIns="10488"/>
          <a:lstStyle/>
          <a:p>
            <a:fld id="{961644BB-22A8-4F7D-B0FB-16D3789083B1}" type="datetime1">
              <a:rPr lang="de-DE" smtClean="0">
                <a:solidFill>
                  <a:prstClr val="black"/>
                </a:solidFill>
              </a:rPr>
              <a:pPr/>
              <a:t>04.10.2016</a:t>
            </a:fld>
            <a:endParaRPr lang="de-DE" dirty="0">
              <a:solidFill>
                <a:prstClr val="black"/>
              </a:solidFill>
            </a:endParaRPr>
          </a:p>
        </p:txBody>
      </p:sp>
      <p:sp>
        <p:nvSpPr>
          <p:cNvPr id="12" name="Fußzeilenplatzhalter 11"/>
          <p:cNvSpPr>
            <a:spLocks noGrp="1"/>
          </p:cNvSpPr>
          <p:nvPr>
            <p:ph type="ftr" sz="quarter" idx="18"/>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3" name="Foliennummernplatzhalter 12"/>
          <p:cNvSpPr>
            <a:spLocks noGrp="1"/>
          </p:cNvSpPr>
          <p:nvPr>
            <p:ph type="sldNum" sz="quarter" idx="19"/>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4" name="Textplatzhalter 4"/>
          <p:cNvSpPr>
            <a:spLocks noGrp="1"/>
          </p:cNvSpPr>
          <p:nvPr>
            <p:ph type="body" sz="quarter" idx="21" hasCustomPrompt="1"/>
          </p:nvPr>
        </p:nvSpPr>
        <p:spPr>
          <a:xfrm>
            <a:off x="297000" y="208000"/>
            <a:ext cx="3942000" cy="312000"/>
          </a:xfrm>
          <a:prstGeom prst="rect">
            <a:avLst/>
          </a:prstGeom>
        </p:spPr>
        <p:txBody>
          <a:bodyPr lIns="20976" tIns="10488" rIns="20976" bIns="10488">
            <a:norm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6"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7"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35369942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sseite mit Titel &amp; linksbündiges Bild im Text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pt über zwei Zeilen für eine Inhaltsseite</a:t>
            </a:r>
            <a:endParaRPr lang="de-DE" dirty="0"/>
          </a:p>
        </p:txBody>
      </p:sp>
      <p:sp>
        <p:nvSpPr>
          <p:cNvPr id="3" name="Inhaltsplatzhalter 2"/>
          <p:cNvSpPr>
            <a:spLocks noGrp="1"/>
          </p:cNvSpPr>
          <p:nvPr>
            <p:ph idx="1" hasCustomPrompt="1"/>
          </p:nvPr>
        </p:nvSpPr>
        <p:spPr>
          <a:xfrm>
            <a:off x="3483000" y="2144688"/>
            <a:ext cx="3078000" cy="7087600"/>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DBBC4D96-6B2E-4142-BBDC-EE3A1C3479E9}" type="datetime1">
              <a:rPr lang="de-DE" smtClean="0">
                <a:solidFill>
                  <a:prstClr val="black"/>
                </a:solidFill>
              </a:rPr>
              <a:pPr/>
              <a:t>04.10.2016</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9" name="Bildplatzhalter 8"/>
          <p:cNvSpPr>
            <a:spLocks noGrp="1"/>
          </p:cNvSpPr>
          <p:nvPr>
            <p:ph type="pic" sz="quarter" idx="15"/>
          </p:nvPr>
        </p:nvSpPr>
        <p:spPr>
          <a:xfrm>
            <a:off x="296466" y="2152800"/>
            <a:ext cx="3078000" cy="7077200"/>
          </a:xfrm>
          <a:prstGeom prst="rect">
            <a:avLst/>
          </a:prstGeom>
        </p:spPr>
        <p:txBody>
          <a:bodyPr lIns="20976" tIns="10488" rIns="20976" bIns="10488"/>
          <a:lstStyle/>
          <a:p>
            <a:r>
              <a:rPr lang="de-DE" smtClean="0"/>
              <a:t>Bild durch Klicken auf Symbol hinzufügen</a:t>
            </a:r>
            <a:endParaRPr lang="de-DE" dirty="0"/>
          </a:p>
        </p:txBody>
      </p:sp>
      <p:sp>
        <p:nvSpPr>
          <p:cNvPr id="11"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rm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2"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3"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11045484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sseite mit Bild im Satzspiegel">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CC9BB2A2-9C52-4808-B16A-0B07F3FBAA72}" type="datetime1">
              <a:rPr lang="de-DE" smtClean="0">
                <a:solidFill>
                  <a:prstClr val="black"/>
                </a:solidFill>
              </a:rPr>
              <a:pPr/>
              <a:t>04.10.2016</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1" name="Bildplatzhalter 10"/>
          <p:cNvSpPr>
            <a:spLocks noGrp="1"/>
          </p:cNvSpPr>
          <p:nvPr>
            <p:ph type="pic" sz="quarter" idx="15"/>
          </p:nvPr>
        </p:nvSpPr>
        <p:spPr>
          <a:xfrm>
            <a:off x="297000" y="545999"/>
            <a:ext cx="6264000" cy="8684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9"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2"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13917368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trenner Tex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96466" y="535600"/>
            <a:ext cx="6264000" cy="1820000"/>
          </a:xfrm>
          <a:prstGeom prst="rect">
            <a:avLst/>
          </a:prstGeom>
        </p:spPr>
        <p:txBody>
          <a:bodyPr lIns="20976" tIns="10488" rIns="20976" bIns="10488"/>
          <a:lstStyle>
            <a:lvl1pPr>
              <a:lnSpc>
                <a:spcPts val="5236"/>
              </a:lnSpc>
              <a:defRPr sz="4700"/>
            </a:lvl1pPr>
          </a:lstStyle>
          <a:p>
            <a:r>
              <a:rPr lang="de-DE" dirty="0" smtClean="0"/>
              <a:t>Kapitelüberschrift 45 pt über zwei Zeilen.</a:t>
            </a:r>
            <a:endParaRPr lang="de-DE" dirty="0"/>
          </a:p>
        </p:txBody>
      </p:sp>
      <p:sp>
        <p:nvSpPr>
          <p:cNvPr id="3" name="Untertitel 2"/>
          <p:cNvSpPr>
            <a:spLocks noGrp="1"/>
          </p:cNvSpPr>
          <p:nvPr>
            <p:ph type="subTitle" idx="1" hasCustomPrompt="1"/>
          </p:nvPr>
        </p:nvSpPr>
        <p:spPr>
          <a:xfrm>
            <a:off x="297000" y="2797600"/>
            <a:ext cx="6264000" cy="4877600"/>
          </a:xfrm>
          <a:prstGeom prst="rect">
            <a:avLst/>
          </a:prstGeom>
        </p:spPr>
        <p:txBody>
          <a:bodyPr lIns="20976" tIns="10488" rIns="20976" bIns="10488">
            <a:noAutofit/>
          </a:bodyPr>
          <a:lstStyle>
            <a:lvl1pPr marL="0" indent="0" algn="l">
              <a:lnSpc>
                <a:spcPct val="100000"/>
              </a:lnSpc>
              <a:spcAft>
                <a:spcPts val="0"/>
              </a:spcAft>
              <a:buNone/>
              <a:defRPr sz="1600">
                <a:solidFill>
                  <a:schemeClr val="tx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6"/>
            <a:r>
              <a:rPr lang="de-DE" dirty="0" smtClean="0"/>
              <a:t>Zusatztext zur Kapitelüberschrift 15pt</a:t>
            </a:r>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EF5829A-2217-40D8-8EDE-E89510EC7DC7}" type="datetime1">
              <a:rPr lang="de-DE" smtClean="0">
                <a:solidFill>
                  <a:prstClr val="black"/>
                </a:solidFill>
              </a:rPr>
              <a:pPr/>
              <a:t>04.10.2016</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0"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7552625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trenner Text &amp; Bild">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97000" y="5257200"/>
            <a:ext cx="6264000" cy="1820000"/>
          </a:xfrm>
          <a:prstGeom prst="rect">
            <a:avLst/>
          </a:prstGeom>
        </p:spPr>
        <p:txBody>
          <a:bodyPr lIns="20976" tIns="10488" rIns="20976" bIns="10488"/>
          <a:lstStyle>
            <a:lvl1pPr>
              <a:lnSpc>
                <a:spcPts val="5236"/>
              </a:lnSpc>
              <a:defRPr sz="4700"/>
            </a:lvl1pPr>
          </a:lstStyle>
          <a:p>
            <a:r>
              <a:rPr lang="de-DE" dirty="0" smtClean="0"/>
              <a:t>Kapitelüberschrift 45 pt über zwei Zeilen.</a:t>
            </a:r>
            <a:endParaRPr lang="de-DE" dirty="0"/>
          </a:p>
        </p:txBody>
      </p:sp>
      <p:sp>
        <p:nvSpPr>
          <p:cNvPr id="3" name="Untertitel 2"/>
          <p:cNvSpPr>
            <a:spLocks noGrp="1"/>
          </p:cNvSpPr>
          <p:nvPr>
            <p:ph type="subTitle" idx="1" hasCustomPrompt="1"/>
          </p:nvPr>
        </p:nvSpPr>
        <p:spPr>
          <a:xfrm>
            <a:off x="297000" y="7519200"/>
            <a:ext cx="6264000" cy="1716000"/>
          </a:xfrm>
          <a:prstGeom prst="rect">
            <a:avLst/>
          </a:prstGeom>
        </p:spPr>
        <p:txBody>
          <a:bodyPr lIns="20976" tIns="10488" rIns="20976" bIns="10488">
            <a:noAutofit/>
          </a:bodyPr>
          <a:lstStyle>
            <a:lvl1pPr marL="0" indent="0" algn="l">
              <a:lnSpc>
                <a:spcPct val="100000"/>
              </a:lnSpc>
              <a:spcAft>
                <a:spcPts val="0"/>
              </a:spcAft>
              <a:buNone/>
              <a:defRPr sz="1600">
                <a:solidFill>
                  <a:schemeClr val="tx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0"/>
            <a:r>
              <a:rPr lang="de-DE" dirty="0" smtClean="0"/>
              <a:t>Zusatztext zur Kapitelüberschrift 15pt</a:t>
            </a:r>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17057AB2-F8BE-448C-9FD6-3EBC8EA9818C}" type="datetime1">
              <a:rPr lang="de-DE" smtClean="0">
                <a:solidFill>
                  <a:prstClr val="black"/>
                </a:solidFill>
              </a:rPr>
              <a:pPr/>
              <a:t>04.10.2016</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0" name="Bildplatzhalter 9"/>
          <p:cNvSpPr>
            <a:spLocks noGrp="1"/>
          </p:cNvSpPr>
          <p:nvPr>
            <p:ph type="pic" sz="quarter" idx="13"/>
          </p:nvPr>
        </p:nvSpPr>
        <p:spPr>
          <a:xfrm>
            <a:off x="0" y="0"/>
            <a:ext cx="6858000" cy="494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9"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20590174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extLst>
              <p:ext uri="{D42A27DB-BD31-4B8C-83A1-F6EECF244321}">
                <p14:modId xmlns:p14="http://schemas.microsoft.com/office/powerpoint/2010/main" xmlns="" val="2878421419"/>
              </p:ext>
            </p:extLst>
          </p:nvPr>
        </p:nvGraphicFramePr>
        <p:xfrm>
          <a:off x="1192" y="2295"/>
          <a:ext cx="1190" cy="2292"/>
        </p:xfrm>
        <a:graphic>
          <a:graphicData uri="http://schemas.openxmlformats.org/presentationml/2006/ole">
            <p:oleObj spid="_x0000_s60630" name="think-cell Folie" r:id="rId15" imgW="360" imgH="360" progId="">
              <p:embed/>
            </p:oleObj>
          </a:graphicData>
        </a:graphic>
      </p:graphicFrame>
    </p:spTree>
    <p:extLst>
      <p:ext uri="{BB962C8B-B14F-4D97-AF65-F5344CB8AC3E}">
        <p14:creationId xmlns:p14="http://schemas.microsoft.com/office/powerpoint/2010/main" xmlns="" val="156435107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timing>
    <p:tnLst>
      <p:par>
        <p:cTn id="1" dur="indefinite" restart="never" nodeType="tmRoot"/>
      </p:par>
    </p:tnLst>
  </p:timing>
  <p:hf hdr="0" ftr="0" dt="0"/>
  <p:txStyles>
    <p:titleStyle>
      <a:lvl1pPr algn="l" defTabSz="957591" rtl="0" eaLnBrk="1" latinLnBrk="0" hangingPunct="1">
        <a:spcBef>
          <a:spcPct val="0"/>
        </a:spcBef>
        <a:buNone/>
        <a:defRPr sz="3100" kern="1200">
          <a:solidFill>
            <a:schemeClr val="tx1"/>
          </a:solidFill>
          <a:latin typeface="+mj-lt"/>
          <a:ea typeface="+mj-ea"/>
          <a:cs typeface="+mj-cs"/>
        </a:defRPr>
      </a:lvl1pPr>
    </p:titleStyle>
    <p:bodyStyle>
      <a:lvl1pPr marL="0" indent="0" algn="l" defTabSz="957591" rtl="0" eaLnBrk="1" latinLnBrk="0" hangingPunct="1">
        <a:lnSpc>
          <a:spcPct val="108000"/>
        </a:lnSpc>
        <a:spcBef>
          <a:spcPts val="0"/>
        </a:spcBef>
        <a:spcAft>
          <a:spcPts val="1056"/>
        </a:spcAft>
        <a:buFont typeface="Arial" pitchFamily="34" charset="0"/>
        <a:buNone/>
        <a:defRPr sz="2100" kern="1200">
          <a:solidFill>
            <a:schemeClr val="tx1"/>
          </a:solidFill>
          <a:latin typeface="+mn-lt"/>
          <a:ea typeface="+mn-ea"/>
          <a:cs typeface="+mn-cs"/>
        </a:defRPr>
      </a:lvl1pPr>
      <a:lvl2pPr marL="0" indent="-188502" algn="l" defTabSz="957591" rtl="0" eaLnBrk="1" latinLnBrk="0" hangingPunct="1">
        <a:lnSpc>
          <a:spcPct val="108000"/>
        </a:lnSpc>
        <a:spcBef>
          <a:spcPts val="0"/>
        </a:spcBef>
        <a:spcAft>
          <a:spcPts val="1056"/>
        </a:spcAft>
        <a:buFont typeface="Arial" pitchFamily="34" charset="0"/>
        <a:buChar char="•"/>
        <a:defRPr sz="2100" kern="1200">
          <a:solidFill>
            <a:schemeClr val="tx1"/>
          </a:solidFill>
          <a:latin typeface="+mn-lt"/>
          <a:ea typeface="+mn-ea"/>
          <a:cs typeface="+mn-cs"/>
        </a:defRPr>
      </a:lvl2pPr>
      <a:lvl3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3pPr>
      <a:lvl4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4pPr>
      <a:lvl5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5pPr>
      <a:lvl6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6pPr>
      <a:lvl7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7pPr>
      <a:lvl8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8pPr>
      <a:lvl9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9pPr>
    </p:bodyStyle>
    <p:other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notesSlide" Target="../notesSlides/notesSlide1.xml"/><Relationship Id="rId7"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4.jpeg"/><Relationship Id="rId5" Type="http://schemas.openxmlformats.org/officeDocument/2006/relationships/hyperlink" Target="http://www.mmgh.de/" TargetMode="External"/><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8" Type="http://schemas.openxmlformats.org/officeDocument/2006/relationships/image" Target="../media/image8.gif"/><Relationship Id="rId13" Type="http://schemas.openxmlformats.org/officeDocument/2006/relationships/image" Target="../media/image7.jpeg"/><Relationship Id="rId3" Type="http://schemas.openxmlformats.org/officeDocument/2006/relationships/notesSlide" Target="../notesSlides/notesSlide3.xml"/><Relationship Id="rId7" Type="http://schemas.openxmlformats.org/officeDocument/2006/relationships/image" Target="../media/image6.gif"/><Relationship Id="rId12" Type="http://schemas.openxmlformats.org/officeDocument/2006/relationships/image" Target="../media/image12.gif"/><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5.jpeg"/><Relationship Id="rId11" Type="http://schemas.openxmlformats.org/officeDocument/2006/relationships/image" Target="../media/image11.png"/><Relationship Id="rId5" Type="http://schemas.openxmlformats.org/officeDocument/2006/relationships/image" Target="../media/image4.jpeg"/><Relationship Id="rId10" Type="http://schemas.openxmlformats.org/officeDocument/2006/relationships/image" Target="../media/image10.jpeg"/><Relationship Id="rId4" Type="http://schemas.openxmlformats.org/officeDocument/2006/relationships/oleObject" Target="../embeddings/oleObject4.bin"/><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wmf"/><Relationship Id="rId3" Type="http://schemas.openxmlformats.org/officeDocument/2006/relationships/notesSlide" Target="../notesSlides/notesSlide4.xml"/><Relationship Id="rId7" Type="http://schemas.openxmlformats.org/officeDocument/2006/relationships/image" Target="../media/image7.jpeg"/><Relationship Id="rId12" Type="http://schemas.openxmlformats.org/officeDocument/2006/relationships/image" Target="../media/image17.wmf"/><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5.jpeg"/><Relationship Id="rId11" Type="http://schemas.openxmlformats.org/officeDocument/2006/relationships/image" Target="../media/image16.wmf"/><Relationship Id="rId5" Type="http://schemas.openxmlformats.org/officeDocument/2006/relationships/image" Target="../media/image4.jpeg"/><Relationship Id="rId10" Type="http://schemas.openxmlformats.org/officeDocument/2006/relationships/image" Target="../media/image15.wmf"/><Relationship Id="rId4" Type="http://schemas.openxmlformats.org/officeDocument/2006/relationships/oleObject" Target="../embeddings/oleObject5.bin"/><Relationship Id="rId9" Type="http://schemas.openxmlformats.org/officeDocument/2006/relationships/image" Target="../media/image14.wmf"/><Relationship Id="rId14" Type="http://schemas.openxmlformats.org/officeDocument/2006/relationships/image" Target="../media/image19.wmf"/></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5.xml"/><Relationship Id="rId7" Type="http://schemas.openxmlformats.org/officeDocument/2006/relationships/image" Target="../media/image20.png"/><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7.jpeg"/><Relationship Id="rId4" Type="http://schemas.openxmlformats.org/officeDocument/2006/relationships/oleObject" Target="../embeddings/oleObject6.bin"/><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6.xml"/><Relationship Id="rId7" Type="http://schemas.openxmlformats.org/officeDocument/2006/relationships/image" Target="../media/image23.png"/><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5.jpeg"/><Relationship Id="rId11" Type="http://schemas.openxmlformats.org/officeDocument/2006/relationships/image" Target="../media/image7.jpeg"/><Relationship Id="rId5" Type="http://schemas.openxmlformats.org/officeDocument/2006/relationships/image" Target="../media/image4.jpeg"/><Relationship Id="rId10" Type="http://schemas.openxmlformats.org/officeDocument/2006/relationships/image" Target="../media/image26.png"/><Relationship Id="rId4" Type="http://schemas.openxmlformats.org/officeDocument/2006/relationships/oleObject" Target="../embeddings/oleObject7.bin"/><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notesSlide" Target="../notesSlides/notesSlide7.xml"/><Relationship Id="rId7"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29.jpeg"/><Relationship Id="rId4" Type="http://schemas.openxmlformats.org/officeDocument/2006/relationships/oleObject" Target="../embeddings/oleObject8.bin"/><Relationship Id="rId9"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p14="http://schemas.microsoft.com/office/powerpoint/2010/main" xmlns="" val="2367066375"/>
              </p:ext>
            </p:extLst>
          </p:nvPr>
        </p:nvGraphicFramePr>
        <p:xfrm>
          <a:off x="0" y="0"/>
          <a:ext cx="119062" cy="229306"/>
        </p:xfrm>
        <a:graphic>
          <a:graphicData uri="http://schemas.openxmlformats.org/presentationml/2006/ole">
            <p:oleObj spid="_x0000_s76991" name="think-cell Folie" r:id="rId4" imgW="0" imgH="0" progId="">
              <p:embed/>
            </p:oleObj>
          </a:graphicData>
        </a:graphic>
      </p:graphicFrame>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87" name="Rechteck 86"/>
          <p:cNvSpPr/>
          <p:nvPr/>
        </p:nvSpPr>
        <p:spPr>
          <a:xfrm>
            <a:off x="82812" y="9281120"/>
            <a:ext cx="6728295" cy="624880"/>
          </a:xfrm>
          <a:prstGeom prst="rect">
            <a:avLst/>
          </a:prstGeom>
          <a:solidFill>
            <a:schemeClr val="bg1"/>
          </a:solidFill>
        </p:spPr>
        <p:txBody>
          <a:bodyPr wrap="none" lIns="20976" tIns="53680" rIns="20976" bIns="16517">
            <a:spAutoFit/>
          </a:bodyPr>
          <a:lstStyle/>
          <a:p>
            <a:pPr algn="ctr"/>
            <a:r>
              <a:rPr lang="de-DE" sz="1200" b="1" dirty="0">
                <a:solidFill>
                  <a:schemeClr val="tx1">
                    <a:lumMod val="65000"/>
                    <a:lumOff val="35000"/>
                  </a:schemeClr>
                </a:solidFill>
                <a:latin typeface="Calibri" pitchFamily="34" charset="0"/>
              </a:rPr>
              <a:t>Maria Montessori Grundschule Hausen</a:t>
            </a:r>
            <a:r>
              <a:rPr lang="de-DE" sz="1200" dirty="0">
                <a:solidFill>
                  <a:schemeClr val="tx1">
                    <a:lumMod val="65000"/>
                    <a:lumOff val="35000"/>
                  </a:schemeClr>
                </a:solidFill>
                <a:latin typeface="Calibri" pitchFamily="34" charset="0"/>
              </a:rPr>
              <a:t> | Beim Fasanengarten 9 | 70499 Stuttgart  Tel: 0711 / 216 57 -</a:t>
            </a:r>
            <a:r>
              <a:rPr lang="de-DE" sz="1200" dirty="0" smtClean="0">
                <a:solidFill>
                  <a:schemeClr val="tx1">
                    <a:lumMod val="65000"/>
                    <a:lumOff val="35000"/>
                  </a:schemeClr>
                </a:solidFill>
                <a:latin typeface="Calibri" pitchFamily="34" charset="0"/>
              </a:rPr>
              <a:t>130 </a:t>
            </a:r>
            <a:br>
              <a:rPr lang="de-DE" sz="1200" dirty="0" smtClean="0">
                <a:solidFill>
                  <a:schemeClr val="tx1">
                    <a:lumMod val="65000"/>
                    <a:lumOff val="35000"/>
                  </a:schemeClr>
                </a:solidFill>
                <a:latin typeface="Calibri" pitchFamily="34" charset="0"/>
              </a:rPr>
            </a:br>
            <a:r>
              <a:rPr lang="de-DE" sz="1200" dirty="0" smtClean="0">
                <a:solidFill>
                  <a:schemeClr val="tx1">
                    <a:lumMod val="65000"/>
                    <a:lumOff val="35000"/>
                  </a:schemeClr>
                </a:solidFill>
                <a:latin typeface="Calibri" pitchFamily="34" charset="0"/>
              </a:rPr>
              <a:t>Fax</a:t>
            </a:r>
            <a:r>
              <a:rPr lang="de-DE" sz="1200" dirty="0">
                <a:solidFill>
                  <a:schemeClr val="tx1">
                    <a:lumMod val="65000"/>
                    <a:lumOff val="35000"/>
                  </a:schemeClr>
                </a:solidFill>
                <a:latin typeface="Calibri" pitchFamily="34" charset="0"/>
              </a:rPr>
              <a:t>: 0711 / 216 57 -140 | montessori@stuttgart.de| </a:t>
            </a:r>
            <a:r>
              <a:rPr lang="de-DE" sz="1200" dirty="0" smtClean="0">
                <a:solidFill>
                  <a:schemeClr val="tx1">
                    <a:lumMod val="65000"/>
                    <a:lumOff val="35000"/>
                  </a:schemeClr>
                </a:solidFill>
                <a:latin typeface="Calibri" pitchFamily="34" charset="0"/>
                <a:hlinkClick r:id="rId5"/>
              </a:rPr>
              <a:t>www.mmgh.de</a:t>
            </a:r>
            <a:endParaRPr lang="de-DE" sz="1200" dirty="0">
              <a:solidFill>
                <a:schemeClr val="tx1">
                  <a:lumMod val="65000"/>
                  <a:lumOff val="35000"/>
                </a:schemeClr>
              </a:solidFill>
              <a:latin typeface="Calibri" pitchFamily="34" charset="0"/>
            </a:endParaRPr>
          </a:p>
          <a:p>
            <a:pPr algn="ctr"/>
            <a:r>
              <a:rPr lang="de-DE" sz="1200" dirty="0" smtClean="0">
                <a:solidFill>
                  <a:schemeClr val="tx1">
                    <a:lumMod val="65000"/>
                    <a:lumOff val="35000"/>
                  </a:schemeClr>
                </a:solidFill>
                <a:latin typeface="Calibri" pitchFamily="34" charset="0"/>
              </a:rPr>
              <a:t>© Alle Rechte vorbehalten</a:t>
            </a:r>
          </a:p>
        </p:txBody>
      </p:sp>
      <p:pic>
        <p:nvPicPr>
          <p:cNvPr id="37"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153268" y="26282"/>
            <a:ext cx="4235284" cy="1479573"/>
          </a:xfrm>
          <a:prstGeom prst="rect">
            <a:avLst/>
          </a:prstGeom>
          <a:noFill/>
        </p:spPr>
      </p:pic>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pic>
        <p:nvPicPr>
          <p:cNvPr id="41"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211510" y="330200"/>
            <a:ext cx="1217223" cy="70147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feld 3"/>
          <p:cNvSpPr txBox="1"/>
          <p:nvPr/>
        </p:nvSpPr>
        <p:spPr>
          <a:xfrm>
            <a:off x="287524" y="1650995"/>
            <a:ext cx="6257551" cy="1200329"/>
          </a:xfrm>
          <a:prstGeom prst="rect">
            <a:avLst/>
          </a:prstGeom>
          <a:noFill/>
        </p:spPr>
        <p:txBody>
          <a:bodyPr wrap="square" lIns="0" tIns="0" rIns="0" bIns="0" rtlCol="0">
            <a:spAutoFit/>
          </a:bodyPr>
          <a:lstStyle/>
          <a:p>
            <a:pPr algn="ctr"/>
            <a:r>
              <a:rPr lang="de-DE" sz="5400" b="1">
                <a:solidFill>
                  <a:srgbClr val="7030A0"/>
                </a:solidFill>
                <a:latin typeface="Comic Sans MS" panose="030F0702030302020204" pitchFamily="66" charset="0"/>
              </a:rPr>
              <a:t>F</a:t>
            </a:r>
            <a:r>
              <a:rPr lang="de-DE" sz="5400" b="1" smtClean="0">
                <a:solidFill>
                  <a:srgbClr val="92D050"/>
                </a:solidFill>
                <a:latin typeface="Comic Sans MS" panose="030F0702030302020204" pitchFamily="66" charset="0"/>
              </a:rPr>
              <a:t>E</a:t>
            </a:r>
            <a:r>
              <a:rPr lang="de-DE" sz="5400" b="1" smtClean="0">
                <a:solidFill>
                  <a:srgbClr val="7030A0"/>
                </a:solidFill>
                <a:latin typeface="Comic Sans MS" panose="030F0702030302020204" pitchFamily="66" charset="0"/>
              </a:rPr>
              <a:t>R</a:t>
            </a:r>
            <a:r>
              <a:rPr lang="de-DE" sz="5400" b="1" smtClean="0">
                <a:solidFill>
                  <a:srgbClr val="92D050"/>
                </a:solidFill>
                <a:latin typeface="Comic Sans MS" panose="030F0702030302020204" pitchFamily="66" charset="0"/>
              </a:rPr>
              <a:t>I</a:t>
            </a:r>
            <a:r>
              <a:rPr lang="de-DE" sz="5400" b="1" smtClean="0">
                <a:solidFill>
                  <a:srgbClr val="7030A0"/>
                </a:solidFill>
                <a:latin typeface="Comic Sans MS" panose="030F0702030302020204" pitchFamily="66" charset="0"/>
              </a:rPr>
              <a:t>E</a:t>
            </a:r>
            <a:r>
              <a:rPr lang="de-DE" sz="5400" b="1" smtClean="0">
                <a:solidFill>
                  <a:srgbClr val="92D050"/>
                </a:solidFill>
                <a:latin typeface="Comic Sans MS" panose="030F0702030302020204" pitchFamily="66" charset="0"/>
              </a:rPr>
              <a:t>N</a:t>
            </a:r>
            <a:r>
              <a:rPr lang="de-DE" sz="5400" b="1" smtClean="0">
                <a:solidFill>
                  <a:srgbClr val="7030A0"/>
                </a:solidFill>
                <a:latin typeface="Comic Sans MS" panose="030F0702030302020204" pitchFamily="66" charset="0"/>
              </a:rPr>
              <a:t>A</a:t>
            </a:r>
            <a:r>
              <a:rPr lang="de-DE" sz="5400" b="1" smtClean="0">
                <a:solidFill>
                  <a:srgbClr val="92D050"/>
                </a:solidFill>
                <a:latin typeface="Comic Sans MS" panose="030F0702030302020204" pitchFamily="66" charset="0"/>
              </a:rPr>
              <a:t>N</a:t>
            </a:r>
            <a:r>
              <a:rPr lang="de-DE" sz="5400" b="1" smtClean="0">
                <a:solidFill>
                  <a:srgbClr val="7030A0"/>
                </a:solidFill>
                <a:latin typeface="Comic Sans MS" panose="030F0702030302020204" pitchFamily="66" charset="0"/>
              </a:rPr>
              <a:t>G</a:t>
            </a:r>
            <a:r>
              <a:rPr lang="de-DE" sz="5400" b="1" smtClean="0">
                <a:solidFill>
                  <a:srgbClr val="92D050"/>
                </a:solidFill>
                <a:latin typeface="Comic Sans MS" panose="030F0702030302020204" pitchFamily="66" charset="0"/>
              </a:rPr>
              <a:t>E</a:t>
            </a:r>
            <a:r>
              <a:rPr lang="de-DE" sz="5400" b="1" smtClean="0">
                <a:solidFill>
                  <a:srgbClr val="7030A0"/>
                </a:solidFill>
                <a:latin typeface="Comic Sans MS" panose="030F0702030302020204" pitchFamily="66" charset="0"/>
              </a:rPr>
              <a:t>B</a:t>
            </a:r>
            <a:r>
              <a:rPr lang="de-DE" sz="5400" b="1" smtClean="0">
                <a:solidFill>
                  <a:srgbClr val="92D050"/>
                </a:solidFill>
                <a:latin typeface="Comic Sans MS" panose="030F0702030302020204" pitchFamily="66" charset="0"/>
              </a:rPr>
              <a:t>O</a:t>
            </a:r>
            <a:r>
              <a:rPr lang="de-DE" sz="5400" b="1" smtClean="0">
                <a:solidFill>
                  <a:srgbClr val="7030A0"/>
                </a:solidFill>
                <a:latin typeface="Comic Sans MS" panose="030F0702030302020204" pitchFamily="66" charset="0"/>
              </a:rPr>
              <a:t>T</a:t>
            </a:r>
            <a:r>
              <a:rPr lang="de-DE" sz="2800" smtClean="0">
                <a:solidFill>
                  <a:srgbClr val="CC1021"/>
                </a:solidFill>
              </a:rPr>
              <a:t/>
            </a:r>
            <a:br>
              <a:rPr lang="de-DE" sz="2800" smtClean="0">
                <a:solidFill>
                  <a:srgbClr val="CC1021"/>
                </a:solidFill>
              </a:rPr>
            </a:br>
            <a:r>
              <a:rPr lang="de-DE" sz="2400" smtClean="0">
                <a:solidFill>
                  <a:schemeClr val="tx1">
                    <a:lumMod val="50000"/>
                    <a:lumOff val="50000"/>
                  </a:schemeClr>
                </a:solidFill>
                <a:latin typeface="Comic Sans MS" panose="030F0702030302020204" pitchFamily="66" charset="0"/>
              </a:rPr>
              <a:t>der</a:t>
            </a:r>
            <a:r>
              <a:rPr lang="de-DE" sz="2400">
                <a:solidFill>
                  <a:schemeClr val="tx1">
                    <a:lumMod val="50000"/>
                    <a:lumOff val="50000"/>
                  </a:schemeClr>
                </a:solidFill>
                <a:latin typeface="Comic Sans MS" panose="030F0702030302020204" pitchFamily="66" charset="0"/>
              </a:rPr>
              <a:t> </a:t>
            </a:r>
            <a:r>
              <a:rPr lang="de-DE" sz="2400" smtClean="0">
                <a:solidFill>
                  <a:schemeClr val="tx1">
                    <a:lumMod val="50000"/>
                    <a:lumOff val="50000"/>
                  </a:schemeClr>
                </a:solidFill>
                <a:latin typeface="Comic Sans MS" panose="030F0702030302020204" pitchFamily="66" charset="0"/>
              </a:rPr>
              <a:t>Maria </a:t>
            </a:r>
            <a:r>
              <a:rPr lang="de-DE" sz="2400">
                <a:solidFill>
                  <a:schemeClr val="tx1">
                    <a:lumMod val="50000"/>
                    <a:lumOff val="50000"/>
                  </a:schemeClr>
                </a:solidFill>
                <a:latin typeface="Comic Sans MS" panose="030F0702030302020204" pitchFamily="66" charset="0"/>
              </a:rPr>
              <a:t>Montessori Grundschule Hausen</a:t>
            </a:r>
          </a:p>
        </p:txBody>
      </p:sp>
      <p:sp>
        <p:nvSpPr>
          <p:cNvPr id="10" name="Rechteck 9"/>
          <p:cNvSpPr/>
          <p:nvPr/>
        </p:nvSpPr>
        <p:spPr>
          <a:xfrm>
            <a:off x="1" y="300029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300029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8" name="Rechteck 97"/>
          <p:cNvSpPr/>
          <p:nvPr/>
        </p:nvSpPr>
        <p:spPr>
          <a:xfrm>
            <a:off x="2882201" y="300029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300029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300029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9" name="Rechteck 98"/>
          <p:cNvSpPr/>
          <p:nvPr/>
        </p:nvSpPr>
        <p:spPr>
          <a:xfrm>
            <a:off x="4705688" y="300029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2" name="Textfeld 101"/>
          <p:cNvSpPr txBox="1"/>
          <p:nvPr/>
        </p:nvSpPr>
        <p:spPr>
          <a:xfrm>
            <a:off x="3243135" y="3119105"/>
            <a:ext cx="1030731"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Pfingsten 2016</a:t>
            </a:r>
            <a:endParaRPr lang="de-DE" sz="600" dirty="0">
              <a:solidFill>
                <a:schemeClr val="bg1"/>
              </a:solidFill>
              <a:latin typeface="Comic Sans MS" panose="030F0702030302020204" pitchFamily="66" charset="0"/>
            </a:endParaRPr>
          </a:p>
        </p:txBody>
      </p:sp>
      <p:grpSp>
        <p:nvGrpSpPr>
          <p:cNvPr id="13" name="Gruppieren 12"/>
          <p:cNvGrpSpPr/>
          <p:nvPr/>
        </p:nvGrpSpPr>
        <p:grpSpPr>
          <a:xfrm>
            <a:off x="1745045" y="4709916"/>
            <a:ext cx="3367911" cy="3896969"/>
            <a:chOff x="4902285" y="4330700"/>
            <a:chExt cx="1696569" cy="1963080"/>
          </a:xfrm>
        </p:grpSpPr>
        <p:sp>
          <p:nvSpPr>
            <p:cNvPr id="116" name="Textfeld 115"/>
            <p:cNvSpPr txBox="1"/>
            <p:nvPr/>
          </p:nvSpPr>
          <p:spPr>
            <a:xfrm>
              <a:off x="4902285" y="6014706"/>
              <a:ext cx="1696569" cy="279074"/>
            </a:xfrm>
            <a:prstGeom prst="rect">
              <a:avLst/>
            </a:prstGeom>
            <a:noFill/>
          </p:spPr>
          <p:txBody>
            <a:bodyPr wrap="none" lIns="0" tIns="0" rIns="0" bIns="0" rtlCol="0">
              <a:spAutoFit/>
            </a:bodyPr>
            <a:lstStyle/>
            <a:p>
              <a:pPr algn="ctr"/>
              <a:r>
                <a:rPr lang="de-DE" sz="3600" b="1" dirty="0" smtClean="0">
                  <a:solidFill>
                    <a:schemeClr val="tx1">
                      <a:lumMod val="65000"/>
                      <a:lumOff val="35000"/>
                    </a:schemeClr>
                  </a:solidFill>
                  <a:latin typeface="Comic Sans MS" panose="030F0702030302020204" pitchFamily="66" charset="0"/>
                </a:rPr>
                <a:t>Pfingsten 2016</a:t>
              </a:r>
              <a:endParaRPr lang="de-DE" sz="3600" dirty="0">
                <a:solidFill>
                  <a:schemeClr val="tx1">
                    <a:lumMod val="65000"/>
                    <a:lumOff val="35000"/>
                  </a:schemeClr>
                </a:solidFill>
                <a:latin typeface="Comic Sans MS" panose="030F0702030302020204" pitchFamily="66" charset="0"/>
              </a:endParaRPr>
            </a:p>
          </p:txBody>
        </p:sp>
        <p:grpSp>
          <p:nvGrpSpPr>
            <p:cNvPr id="9" name="Gruppieren 8"/>
            <p:cNvGrpSpPr/>
            <p:nvPr/>
          </p:nvGrpSpPr>
          <p:grpSpPr>
            <a:xfrm>
              <a:off x="4908419" y="4330700"/>
              <a:ext cx="1573344" cy="1573344"/>
              <a:chOff x="4908419" y="4330700"/>
              <a:chExt cx="1573344" cy="1573344"/>
            </a:xfrm>
          </p:grpSpPr>
          <p:sp>
            <p:nvSpPr>
              <p:cNvPr id="104" name="Ellipse 103"/>
              <p:cNvSpPr/>
              <p:nvPr/>
            </p:nvSpPr>
            <p:spPr>
              <a:xfrm>
                <a:off x="4908419" y="4330700"/>
                <a:ext cx="1573344" cy="1573344"/>
              </a:xfrm>
              <a:prstGeom prst="ellipse">
                <a:avLst/>
              </a:prstGeom>
              <a:solidFill>
                <a:schemeClr val="bg1"/>
              </a:solidFill>
              <a:ln w="3810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76843" name="Picture 43" descr="G:\Weitere Aufträge\1 Montessori - Müller-Zastrau\2 Anstehende Projekte\1 Ferienbroschüre\Neue Symbole\biene.gif"/>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21340" y="4689700"/>
                <a:ext cx="1132069" cy="881599"/>
              </a:xfrm>
              <a:prstGeom prst="rect">
                <a:avLst/>
              </a:prstGeom>
              <a:noFill/>
              <a:extLst>
                <a:ext uri="{909E8E84-426E-40DD-AFC4-6F175D3DCCD1}">
                  <a14:hiddenFill xmlns:a14="http://schemas.microsoft.com/office/drawing/2010/main" xmlns="">
                    <a:solidFill>
                      <a:srgbClr val="FFFFFF"/>
                    </a:solidFill>
                  </a14:hiddenFill>
                </a:ext>
              </a:extLst>
            </p:spPr>
          </p:pic>
        </p:grpSp>
      </p:grpSp>
    </p:spTree>
    <p:extLst>
      <p:ext uri="{BB962C8B-B14F-4D97-AF65-F5344CB8AC3E}">
        <p14:creationId xmlns:p14="http://schemas.microsoft.com/office/powerpoint/2010/main" xmlns="" val="647730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p14="http://schemas.microsoft.com/office/powerpoint/2010/main" xmlns="" val="20622373"/>
              </p:ext>
            </p:extLst>
          </p:nvPr>
        </p:nvGraphicFramePr>
        <p:xfrm>
          <a:off x="0" y="0"/>
          <a:ext cx="119062" cy="229306"/>
        </p:xfrm>
        <a:graphic>
          <a:graphicData uri="http://schemas.openxmlformats.org/presentationml/2006/ole">
            <p:oleObj spid="_x0000_s81047" name="think-cell Folie" r:id="rId4" imgW="0" imgH="0" progId="">
              <p:embed/>
            </p:oleObj>
          </a:graphicData>
        </a:graphic>
      </p:graphicFrame>
      <p:sp>
        <p:nvSpPr>
          <p:cNvPr id="2" name="Rechteck 1"/>
          <p:cNvSpPr/>
          <p:nvPr/>
        </p:nvSpPr>
        <p:spPr>
          <a:xfrm>
            <a:off x="211324" y="1549941"/>
            <a:ext cx="6444963" cy="8307402"/>
          </a:xfrm>
          <a:prstGeom prst="rect">
            <a:avLst/>
          </a:prstGeom>
        </p:spPr>
        <p:txBody>
          <a:bodyPr wrap="square">
            <a:spAutoFit/>
          </a:bodyPr>
          <a:lstStyle/>
          <a:p>
            <a:r>
              <a:rPr lang="de-DE" sz="1400" b="1" dirty="0">
                <a:solidFill>
                  <a:schemeClr val="tx1">
                    <a:lumMod val="75000"/>
                    <a:lumOff val="25000"/>
                  </a:schemeClr>
                </a:solidFill>
                <a:latin typeface="Comic Sans MS" panose="030F0702030302020204" pitchFamily="66" charset="0"/>
              </a:rPr>
              <a:t>Liebe Eltern und liebe Kinder,</a:t>
            </a:r>
          </a:p>
          <a:p>
            <a:r>
              <a:rPr lang="de-DE" sz="1400" b="1" dirty="0">
                <a:solidFill>
                  <a:schemeClr val="tx1">
                    <a:lumMod val="75000"/>
                    <a:lumOff val="25000"/>
                  </a:schemeClr>
                </a:solidFill>
                <a:latin typeface="Comic Sans MS" panose="030F0702030302020204" pitchFamily="66" charset="0"/>
              </a:rPr>
              <a:t> </a:t>
            </a:r>
          </a:p>
          <a:p>
            <a:r>
              <a:rPr lang="de-DE" sz="1400" dirty="0">
                <a:solidFill>
                  <a:schemeClr val="tx1">
                    <a:lumMod val="75000"/>
                    <a:lumOff val="25000"/>
                  </a:schemeClr>
                </a:solidFill>
                <a:latin typeface="Comic Sans MS" panose="030F0702030302020204" pitchFamily="66" charset="0"/>
              </a:rPr>
              <a:t>hier erhalten </a:t>
            </a:r>
            <a:r>
              <a:rPr lang="de-DE" sz="1400" dirty="0" smtClean="0">
                <a:solidFill>
                  <a:schemeClr val="tx1">
                    <a:lumMod val="75000"/>
                    <a:lumOff val="25000"/>
                  </a:schemeClr>
                </a:solidFill>
                <a:latin typeface="Comic Sans MS" panose="030F0702030302020204" pitchFamily="66" charset="0"/>
              </a:rPr>
              <a:t>Sie/ihr </a:t>
            </a:r>
            <a:r>
              <a:rPr lang="de-DE" sz="1400" dirty="0">
                <a:solidFill>
                  <a:schemeClr val="tx1">
                    <a:lumMod val="75000"/>
                    <a:lumOff val="25000"/>
                  </a:schemeClr>
                </a:solidFill>
                <a:latin typeface="Comic Sans MS" panose="030F0702030302020204" pitchFamily="66" charset="0"/>
              </a:rPr>
              <a:t>nun </a:t>
            </a:r>
            <a:r>
              <a:rPr lang="de-DE" sz="1400" dirty="0" smtClean="0">
                <a:solidFill>
                  <a:schemeClr val="tx1">
                    <a:lumMod val="75000"/>
                    <a:lumOff val="25000"/>
                  </a:schemeClr>
                </a:solidFill>
                <a:latin typeface="Comic Sans MS" panose="030F0702030302020204" pitchFamily="66" charset="0"/>
              </a:rPr>
              <a:t>das	                          für die Pfingstferien . </a:t>
            </a:r>
            <a:br>
              <a:rPr lang="de-DE" sz="1400" dirty="0" smtClean="0">
                <a:solidFill>
                  <a:schemeClr val="tx1">
                    <a:lumMod val="75000"/>
                    <a:lumOff val="25000"/>
                  </a:schemeClr>
                </a:solidFill>
                <a:latin typeface="Comic Sans MS" panose="030F0702030302020204" pitchFamily="66" charset="0"/>
              </a:rPr>
            </a:br>
            <a:r>
              <a:rPr lang="de-DE" sz="1400" dirty="0" smtClean="0">
                <a:solidFill>
                  <a:schemeClr val="tx1">
                    <a:lumMod val="75000"/>
                    <a:lumOff val="25000"/>
                  </a:schemeClr>
                </a:solidFill>
                <a:latin typeface="Comic Sans MS" panose="030F0702030302020204" pitchFamily="66" charset="0"/>
              </a:rPr>
              <a:t>Wir </a:t>
            </a:r>
            <a:r>
              <a:rPr lang="de-DE" sz="1400" dirty="0">
                <a:solidFill>
                  <a:schemeClr val="tx1">
                    <a:lumMod val="75000"/>
                    <a:lumOff val="25000"/>
                  </a:schemeClr>
                </a:solidFill>
                <a:latin typeface="Comic Sans MS" panose="030F0702030302020204" pitchFamily="66" charset="0"/>
              </a:rPr>
              <a:t>wollen Ihnen und </a:t>
            </a:r>
            <a:r>
              <a:rPr lang="de-DE" sz="1400" dirty="0" smtClean="0">
                <a:solidFill>
                  <a:schemeClr val="tx1">
                    <a:lumMod val="75000"/>
                    <a:lumOff val="25000"/>
                  </a:schemeClr>
                </a:solidFill>
                <a:latin typeface="Comic Sans MS" panose="030F0702030302020204" pitchFamily="66" charset="0"/>
              </a:rPr>
              <a:t>euch </a:t>
            </a:r>
            <a:r>
              <a:rPr lang="de-DE" sz="1400" dirty="0">
                <a:solidFill>
                  <a:schemeClr val="tx1">
                    <a:lumMod val="75000"/>
                    <a:lumOff val="25000"/>
                  </a:schemeClr>
                </a:solidFill>
                <a:latin typeface="Comic Sans MS" panose="030F0702030302020204" pitchFamily="66" charset="0"/>
              </a:rPr>
              <a:t>zunächst aber ein paar Grundstrukturen unserer Ferienkonzeption vorstellen, denn die Ferientage haben einen klaren und immer wiederkehrenden Ablauf. </a:t>
            </a:r>
            <a:r>
              <a:rPr lang="de-DE" sz="1400" dirty="0" smtClean="0">
                <a:solidFill>
                  <a:schemeClr val="tx1">
                    <a:lumMod val="75000"/>
                    <a:lumOff val="25000"/>
                  </a:schemeClr>
                </a:solidFill>
                <a:latin typeface="Comic Sans MS" panose="030F0702030302020204" pitchFamily="66" charset="0"/>
              </a:rPr>
              <a:t>Das </a:t>
            </a:r>
            <a:r>
              <a:rPr lang="de-DE" sz="1400" dirty="0">
                <a:solidFill>
                  <a:schemeClr val="tx1">
                    <a:lumMod val="75000"/>
                    <a:lumOff val="25000"/>
                  </a:schemeClr>
                </a:solidFill>
                <a:latin typeface="Comic Sans MS" panose="030F0702030302020204" pitchFamily="66" charset="0"/>
              </a:rPr>
              <a:t>gibt Kindern Orientierung und Sicherheit. </a:t>
            </a:r>
            <a:endParaRPr lang="de-DE" sz="1400" dirty="0" smtClean="0">
              <a:solidFill>
                <a:schemeClr val="tx1">
                  <a:lumMod val="75000"/>
                  <a:lumOff val="25000"/>
                </a:schemeClr>
              </a:solidFill>
              <a:latin typeface="Comic Sans MS" panose="030F0702030302020204" pitchFamily="66" charset="0"/>
            </a:endParaRPr>
          </a:p>
          <a:p>
            <a:pPr>
              <a:spcBef>
                <a:spcPts val="200"/>
              </a:spcBef>
              <a:spcAft>
                <a:spcPts val="300"/>
              </a:spcAft>
            </a:pPr>
            <a:r>
              <a:rPr lang="de-DE" sz="1400" dirty="0" smtClean="0">
                <a:solidFill>
                  <a:schemeClr val="tx1">
                    <a:lumMod val="75000"/>
                    <a:lumOff val="25000"/>
                  </a:schemeClr>
                </a:solidFill>
              </a:rPr>
              <a:t> </a:t>
            </a:r>
          </a:p>
          <a:p>
            <a:pPr marL="285750" indent="-285750">
              <a:spcBef>
                <a:spcPts val="200"/>
              </a:spcBef>
              <a:spcAft>
                <a:spcPts val="400"/>
              </a:spcAft>
              <a:buClr>
                <a:srgbClr val="92D050"/>
              </a:buClr>
              <a:buFont typeface="Wingdings 3" panose="05040102010807070707" pitchFamily="18" charset="2"/>
              <a:buChar char="u"/>
            </a:pPr>
            <a:r>
              <a:rPr lang="de-DE" sz="1400" b="1" dirty="0" smtClean="0">
                <a:solidFill>
                  <a:schemeClr val="tx1">
                    <a:lumMod val="75000"/>
                    <a:lumOff val="25000"/>
                  </a:schemeClr>
                </a:solidFill>
                <a:latin typeface="Calibri" panose="020F0502020204030204" pitchFamily="34" charset="0"/>
              </a:rPr>
              <a:t>Aktive </a:t>
            </a:r>
            <a:r>
              <a:rPr lang="de-DE" sz="1400" b="1" dirty="0">
                <a:solidFill>
                  <a:schemeClr val="tx1">
                    <a:lumMod val="75000"/>
                    <a:lumOff val="25000"/>
                  </a:schemeClr>
                </a:solidFill>
                <a:latin typeface="Calibri" panose="020F0502020204030204" pitchFamily="34" charset="0"/>
              </a:rPr>
              <a:t>Mithilfe</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a:solidFill>
                  <a:schemeClr val="tx1">
                    <a:lumMod val="75000"/>
                    <a:lumOff val="25000"/>
                  </a:schemeClr>
                </a:solidFill>
                <a:latin typeface="Calibri" panose="020F0502020204030204" pitchFamily="34" charset="0"/>
              </a:rPr>
              <a:t>Neben allem Spiel und Spaß erwarten wir auch aktive Mithilfe der Kinder bei den anfallenden Aufgaben der Schule, zum Beispiel beim </a:t>
            </a:r>
            <a:r>
              <a:rPr lang="de-DE" sz="1300" dirty="0" smtClean="0">
                <a:solidFill>
                  <a:schemeClr val="tx1">
                    <a:lumMod val="75000"/>
                    <a:lumOff val="25000"/>
                  </a:schemeClr>
                </a:solidFill>
                <a:latin typeface="Calibri" panose="020F0502020204030204" pitchFamily="34" charset="0"/>
              </a:rPr>
              <a:t>Tischdecken </a:t>
            </a:r>
            <a:r>
              <a:rPr lang="de-DE" sz="1300" dirty="0">
                <a:solidFill>
                  <a:schemeClr val="tx1">
                    <a:lumMod val="75000"/>
                    <a:lumOff val="25000"/>
                  </a:schemeClr>
                </a:solidFill>
                <a:latin typeface="Calibri" panose="020F0502020204030204" pitchFamily="34" charset="0"/>
              </a:rPr>
              <a:t>und Abräumen,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der </a:t>
            </a:r>
            <a:r>
              <a:rPr lang="de-DE" sz="1300" dirty="0">
                <a:solidFill>
                  <a:schemeClr val="tx1">
                    <a:lumMod val="75000"/>
                    <a:lumOff val="25000"/>
                  </a:schemeClr>
                </a:solidFill>
                <a:latin typeface="Calibri" panose="020F0502020204030204" pitchFamily="34" charset="0"/>
              </a:rPr>
              <a:t>Vorbereitung des Frühstücks, beim Kehren, bei der Versorgung der Tiere,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beim </a:t>
            </a:r>
            <a:r>
              <a:rPr lang="de-DE" sz="1300" dirty="0">
                <a:solidFill>
                  <a:schemeClr val="tx1">
                    <a:lumMod val="75000"/>
                    <a:lumOff val="25000"/>
                  </a:schemeClr>
                </a:solidFill>
                <a:latin typeface="Calibri" panose="020F0502020204030204" pitchFamily="34" charset="0"/>
              </a:rPr>
              <a:t>Wässern der Pflanzen oder dem Bearbeiten der Beete</a:t>
            </a:r>
            <a:r>
              <a:rPr lang="de-DE" sz="1300" dirty="0" smtClean="0">
                <a:solidFill>
                  <a:schemeClr val="tx1">
                    <a:lumMod val="75000"/>
                    <a:lumOff val="25000"/>
                  </a:schemeClr>
                </a:solidFill>
                <a:latin typeface="Calibri" panose="020F0502020204030204" pitchFamily="34" charset="0"/>
              </a:rPr>
              <a:t>.</a:t>
            </a:r>
            <a:endParaRPr lang="de-DE" sz="1300" dirty="0">
              <a:solidFill>
                <a:schemeClr val="tx1">
                  <a:lumMod val="75000"/>
                  <a:lumOff val="25000"/>
                </a:schemeClr>
              </a:solidFill>
              <a:latin typeface="Calibri" panose="020F0502020204030204" pitchFamily="34" charset="0"/>
            </a:endParaRPr>
          </a:p>
          <a:p>
            <a:pPr marL="285750" indent="-285750">
              <a:spcBef>
                <a:spcPts val="200"/>
              </a:spcBef>
              <a:spcAft>
                <a:spcPts val="400"/>
              </a:spcAft>
              <a:buClr>
                <a:srgbClr val="92D050"/>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Sportangebote</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a:solidFill>
                  <a:schemeClr val="tx1">
                    <a:lumMod val="75000"/>
                    <a:lumOff val="25000"/>
                  </a:schemeClr>
                </a:solidFill>
                <a:latin typeface="Calibri" panose="020F0502020204030204" pitchFamily="34" charset="0"/>
              </a:rPr>
              <a:t>In allen Ferienprogrammen ist Sport ein wichtiger </a:t>
            </a:r>
            <a:r>
              <a:rPr lang="de-DE" sz="1300" dirty="0" smtClean="0">
                <a:solidFill>
                  <a:schemeClr val="tx1">
                    <a:lumMod val="75000"/>
                    <a:lumOff val="25000"/>
                  </a:schemeClr>
                </a:solidFill>
                <a:latin typeface="Calibri" panose="020F0502020204030204" pitchFamily="34" charset="0"/>
              </a:rPr>
              <a:t>Bestandteil. Damit </a:t>
            </a:r>
            <a:r>
              <a:rPr lang="de-DE" sz="1300" dirty="0">
                <a:solidFill>
                  <a:schemeClr val="tx1">
                    <a:lumMod val="75000"/>
                    <a:lumOff val="25000"/>
                  </a:schemeClr>
                </a:solidFill>
                <a:latin typeface="Calibri" panose="020F0502020204030204" pitchFamily="34" charset="0"/>
              </a:rPr>
              <a:t>wollen wir einen Beitrag zur Gesunderhaltung der Kinder leisten.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Außerdem </a:t>
            </a:r>
            <a:r>
              <a:rPr lang="de-DE" sz="1300" dirty="0">
                <a:solidFill>
                  <a:schemeClr val="tx1">
                    <a:lumMod val="75000"/>
                    <a:lumOff val="25000"/>
                  </a:schemeClr>
                </a:solidFill>
                <a:latin typeface="Calibri" panose="020F0502020204030204" pitchFamily="34" charset="0"/>
              </a:rPr>
              <a:t>ist die Maria Montessori Grundschule Hausen zertifizierte Schule mit sport- und bewegungserzieherischem Schwerpunkt. Wir führen diesen Teil des </a:t>
            </a:r>
            <a:r>
              <a:rPr lang="de-DE" sz="1300" dirty="0" smtClean="0">
                <a:solidFill>
                  <a:schemeClr val="tx1">
                    <a:lumMod val="75000"/>
                    <a:lumOff val="25000"/>
                  </a:schemeClr>
                </a:solidFill>
                <a:latin typeface="Calibri" panose="020F0502020204030204" pitchFamily="34" charset="0"/>
              </a:rPr>
              <a:t>Ferienprogramms </a:t>
            </a:r>
            <a:r>
              <a:rPr lang="de-DE" sz="1300" dirty="0">
                <a:solidFill>
                  <a:schemeClr val="tx1">
                    <a:lumMod val="75000"/>
                    <a:lumOff val="25000"/>
                  </a:schemeClr>
                </a:solidFill>
                <a:latin typeface="Calibri" panose="020F0502020204030204" pitchFamily="34" charset="0"/>
              </a:rPr>
              <a:t>nicht mehr extra auf, da er im Grundsatz verankert ist</a:t>
            </a:r>
            <a:r>
              <a:rPr lang="de-DE" sz="1300" dirty="0" smtClean="0">
                <a:solidFill>
                  <a:schemeClr val="tx1">
                    <a:lumMod val="75000"/>
                    <a:lumOff val="25000"/>
                  </a:schemeClr>
                </a:solidFill>
                <a:latin typeface="Calibri" panose="020F0502020204030204" pitchFamily="34" charset="0"/>
              </a:rPr>
              <a:t>.</a:t>
            </a:r>
            <a:endParaRPr lang="de-DE" sz="1300" dirty="0">
              <a:solidFill>
                <a:schemeClr val="tx1">
                  <a:lumMod val="75000"/>
                  <a:lumOff val="25000"/>
                </a:schemeClr>
              </a:solidFill>
              <a:latin typeface="Calibri" panose="020F0502020204030204" pitchFamily="34" charset="0"/>
            </a:endParaRPr>
          </a:p>
          <a:p>
            <a:pPr marL="285750" indent="-285750">
              <a:spcBef>
                <a:spcPts val="200"/>
              </a:spcBef>
              <a:spcAft>
                <a:spcPts val="400"/>
              </a:spcAft>
              <a:buClr>
                <a:srgbClr val="92D050"/>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Kontaktmöglichkeiten</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a:solidFill>
                  <a:schemeClr val="tx1">
                    <a:lumMod val="75000"/>
                    <a:lumOff val="25000"/>
                  </a:schemeClr>
                </a:solidFill>
                <a:latin typeface="Calibri" panose="020F0502020204030204" pitchFamily="34" charset="0"/>
              </a:rPr>
              <a:t>Wichtige Telefonnummern </a:t>
            </a:r>
            <a:r>
              <a:rPr lang="de-DE" sz="1300" dirty="0" smtClean="0">
                <a:solidFill>
                  <a:schemeClr val="tx1">
                    <a:lumMod val="75000"/>
                    <a:lumOff val="25000"/>
                  </a:schemeClr>
                </a:solidFill>
                <a:latin typeface="Calibri" panose="020F0502020204030204" pitchFamily="34" charset="0"/>
              </a:rPr>
              <a:t>finden Sie hier.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Mitarbeiterinnen </a:t>
            </a:r>
            <a:r>
              <a:rPr lang="de-DE" sz="1300" dirty="0">
                <a:solidFill>
                  <a:schemeClr val="tx1">
                    <a:lumMod val="75000"/>
                    <a:lumOff val="25000"/>
                  </a:schemeClr>
                </a:solidFill>
                <a:latin typeface="Calibri" panose="020F0502020204030204" pitchFamily="34" charset="0"/>
              </a:rPr>
              <a:t>und Mitarbeiter, die punktuell, also zeitlich begrenzt im Ferienprogramm helfen, stellen sich Ihnen und </a:t>
            </a:r>
            <a:r>
              <a:rPr lang="de-DE" sz="1300" dirty="0" smtClean="0">
                <a:solidFill>
                  <a:schemeClr val="tx1">
                    <a:lumMod val="75000"/>
                    <a:lumOff val="25000"/>
                  </a:schemeClr>
                </a:solidFill>
                <a:latin typeface="Calibri" panose="020F0502020204030204" pitchFamily="34" charset="0"/>
              </a:rPr>
              <a:t>euch </a:t>
            </a:r>
            <a:r>
              <a:rPr lang="de-DE" sz="1300" dirty="0">
                <a:solidFill>
                  <a:schemeClr val="tx1">
                    <a:lumMod val="75000"/>
                    <a:lumOff val="25000"/>
                  </a:schemeClr>
                </a:solidFill>
                <a:latin typeface="Calibri" panose="020F0502020204030204" pitchFamily="34" charset="0"/>
              </a:rPr>
              <a:t>in einem kleinen Lebenslauf vor.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In </a:t>
            </a:r>
            <a:r>
              <a:rPr lang="de-DE" sz="1300" dirty="0">
                <a:solidFill>
                  <a:schemeClr val="tx1">
                    <a:lumMod val="75000"/>
                    <a:lumOff val="25000"/>
                  </a:schemeClr>
                </a:solidFill>
                <a:latin typeface="Calibri" panose="020F0502020204030204" pitchFamily="34" charset="0"/>
              </a:rPr>
              <a:t>der Broschüre liegt der herausnehmbare Ferienplan, den </a:t>
            </a:r>
            <a:r>
              <a:rPr lang="de-DE" sz="1300" dirty="0" smtClean="0">
                <a:solidFill>
                  <a:schemeClr val="tx1">
                    <a:lumMod val="75000"/>
                    <a:lumOff val="25000"/>
                  </a:schemeClr>
                </a:solidFill>
                <a:latin typeface="Calibri" panose="020F0502020204030204" pitchFamily="34" charset="0"/>
              </a:rPr>
              <a:t>Sie/ihr an </a:t>
            </a:r>
            <a:r>
              <a:rPr lang="de-DE" sz="1300" dirty="0">
                <a:solidFill>
                  <a:schemeClr val="tx1">
                    <a:lumMod val="75000"/>
                    <a:lumOff val="25000"/>
                  </a:schemeClr>
                </a:solidFill>
                <a:latin typeface="Calibri" panose="020F0502020204030204" pitchFamily="34" charset="0"/>
              </a:rPr>
              <a:t>markanter Stelle aufhängen könnt, damit alle Eltern mitverfolgen können, </a:t>
            </a:r>
            <a:r>
              <a:rPr lang="de-DE" sz="1300" dirty="0" smtClean="0">
                <a:solidFill>
                  <a:schemeClr val="tx1">
                    <a:lumMod val="75000"/>
                    <a:lumOff val="25000"/>
                  </a:schemeClr>
                </a:solidFill>
                <a:latin typeface="Calibri" panose="020F0502020204030204" pitchFamily="34" charset="0"/>
              </a:rPr>
              <a:t>was  ihr </a:t>
            </a:r>
            <a:r>
              <a:rPr lang="de-DE" sz="1300" dirty="0">
                <a:solidFill>
                  <a:schemeClr val="tx1">
                    <a:lumMod val="75000"/>
                    <a:lumOff val="25000"/>
                  </a:schemeClr>
                </a:solidFill>
                <a:latin typeface="Calibri" panose="020F0502020204030204" pitchFamily="34" charset="0"/>
              </a:rPr>
              <a:t>Kind wohl gerade so macht. </a:t>
            </a:r>
          </a:p>
          <a:p>
            <a:pPr marL="285750" indent="-285750">
              <a:spcBef>
                <a:spcPts val="200"/>
              </a:spcBef>
              <a:spcAft>
                <a:spcPts val="400"/>
              </a:spcAft>
              <a:buClr>
                <a:srgbClr val="92D050"/>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Rückmeldung</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smtClean="0">
                <a:solidFill>
                  <a:schemeClr val="tx1">
                    <a:lumMod val="75000"/>
                    <a:lumOff val="25000"/>
                  </a:schemeClr>
                </a:solidFill>
                <a:latin typeface="Calibri" panose="020F0502020204030204" pitchFamily="34" charset="0"/>
              </a:rPr>
              <a:t>Neben den Angebotssymbolen im Stundenplan finden Sie/ihr leere, weiße Kreisformen, in die Ihr positive, negative oder neutrale </a:t>
            </a:r>
            <a:r>
              <a:rPr lang="de-DE" sz="1300" dirty="0" err="1" smtClean="0">
                <a:solidFill>
                  <a:schemeClr val="tx1">
                    <a:lumMod val="75000"/>
                    <a:lumOff val="25000"/>
                  </a:schemeClr>
                </a:solidFill>
                <a:latin typeface="Calibri" panose="020F0502020204030204" pitchFamily="34" charset="0"/>
              </a:rPr>
              <a:t>Smilis</a:t>
            </a:r>
            <a:r>
              <a:rPr lang="de-DE" sz="1300" dirty="0" smtClean="0">
                <a:solidFill>
                  <a:schemeClr val="tx1">
                    <a:lumMod val="75000"/>
                    <a:lumOff val="25000"/>
                  </a:schemeClr>
                </a:solidFill>
                <a:latin typeface="Calibri" panose="020F0502020204030204" pitchFamily="34" charset="0"/>
              </a:rPr>
              <a:t> einzeichnen könnt. So könnt Ihr das jeweilige Angebot bewerten. Den Stundenplan werft Ihr </a:t>
            </a:r>
            <a:r>
              <a:rPr lang="de-DE" sz="1300" dirty="0">
                <a:solidFill>
                  <a:schemeClr val="tx1">
                    <a:lumMod val="75000"/>
                    <a:lumOff val="25000"/>
                  </a:schemeClr>
                </a:solidFill>
                <a:latin typeface="Calibri" panose="020F0502020204030204" pitchFamily="34" charset="0"/>
              </a:rPr>
              <a:t>bitte am Montag in der Folgewoche ausgefüllt in den Briefkasten der </a:t>
            </a:r>
            <a:r>
              <a:rPr lang="de-DE" sz="1300" dirty="0" smtClean="0">
                <a:solidFill>
                  <a:schemeClr val="tx1">
                    <a:lumMod val="75000"/>
                    <a:lumOff val="25000"/>
                  </a:schemeClr>
                </a:solidFill>
                <a:latin typeface="Calibri" panose="020F0502020204030204" pitchFamily="34" charset="0"/>
              </a:rPr>
              <a:t>Schule. Es </a:t>
            </a:r>
            <a:r>
              <a:rPr lang="de-DE" sz="1300" dirty="0">
                <a:solidFill>
                  <a:schemeClr val="tx1">
                    <a:lumMod val="75000"/>
                    <a:lumOff val="25000"/>
                  </a:schemeClr>
                </a:solidFill>
                <a:latin typeface="Calibri" panose="020F0502020204030204" pitchFamily="34" charset="0"/>
              </a:rPr>
              <a:t>ist uns sehr wichtig, wie Ihrem Kind bzw. wie Dir das Programm gefallen hat, wie Du Dich </a:t>
            </a:r>
            <a:r>
              <a:rPr lang="de-DE" sz="1300" dirty="0" smtClean="0">
                <a:solidFill>
                  <a:schemeClr val="tx1">
                    <a:lumMod val="75000"/>
                    <a:lumOff val="25000"/>
                  </a:schemeClr>
                </a:solidFill>
                <a:latin typeface="Calibri" panose="020F0502020204030204" pitchFamily="34" charset="0"/>
              </a:rPr>
              <a:t>betreut </a:t>
            </a:r>
            <a:r>
              <a:rPr lang="de-DE" sz="1300" dirty="0">
                <a:solidFill>
                  <a:schemeClr val="tx1">
                    <a:lumMod val="75000"/>
                    <a:lumOff val="25000"/>
                  </a:schemeClr>
                </a:solidFill>
                <a:latin typeface="Calibri" panose="020F0502020204030204" pitchFamily="34" charset="0"/>
              </a:rPr>
              <a:t>gefühlt hast und ob Dir das Essen geschmeckt hat. Nur so können wir uns gegebenenfalls auch verbessern. Daher ist es ganz wichtig, dass wir möglichst von jedem Kind </a:t>
            </a:r>
            <a:r>
              <a:rPr lang="de-DE" sz="1300" dirty="0" smtClean="0">
                <a:solidFill>
                  <a:schemeClr val="tx1">
                    <a:lumMod val="75000"/>
                    <a:lumOff val="25000"/>
                  </a:schemeClr>
                </a:solidFill>
                <a:latin typeface="Calibri" panose="020F0502020204030204" pitchFamily="34" charset="0"/>
              </a:rPr>
              <a:t>diese Rückmeldung erhalten</a:t>
            </a:r>
            <a:r>
              <a:rPr lang="de-DE" sz="1300" dirty="0">
                <a:solidFill>
                  <a:schemeClr val="tx1">
                    <a:lumMod val="75000"/>
                    <a:lumOff val="25000"/>
                  </a:schemeClr>
                </a:solidFill>
                <a:latin typeface="Calibri" panose="020F0502020204030204" pitchFamily="34" charset="0"/>
              </a:rPr>
              <a:t>. Wichtig ist uns auch, neue Ideen für die Ferienbetreuung direkt von den Kindern zu erhalten. Auch neue Vorschläge sind also auf dem Rückmeldebogen zu unterbreiten. Gerne nehmen wir Anregungen der Kinder in unser </a:t>
            </a:r>
            <a:r>
              <a:rPr lang="de-DE" sz="1300" dirty="0" smtClean="0">
                <a:solidFill>
                  <a:schemeClr val="tx1">
                    <a:lumMod val="75000"/>
                    <a:lumOff val="25000"/>
                  </a:schemeClr>
                </a:solidFill>
                <a:latin typeface="Calibri" panose="020F0502020204030204" pitchFamily="34" charset="0"/>
              </a:rPr>
              <a:t>Ferienprogramm </a:t>
            </a:r>
            <a:r>
              <a:rPr lang="de-DE" sz="1300" dirty="0" smtClean="0">
                <a:solidFill>
                  <a:schemeClr val="tx1">
                    <a:lumMod val="75000"/>
                    <a:lumOff val="25000"/>
                  </a:schemeClr>
                </a:solidFill>
              </a:rPr>
              <a:t>auf.</a:t>
            </a:r>
            <a:endParaRPr lang="de-DE" sz="1300" dirty="0">
              <a:solidFill>
                <a:schemeClr val="tx1">
                  <a:lumMod val="75000"/>
                  <a:lumOff val="25000"/>
                </a:schemeClr>
              </a:solidFill>
            </a:endParaRPr>
          </a:p>
        </p:txBody>
      </p:sp>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pic>
        <p:nvPicPr>
          <p:cNvPr id="37"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pic>
        <p:nvPicPr>
          <p:cNvPr id="41"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feld 3"/>
          <p:cNvSpPr txBox="1"/>
          <p:nvPr/>
        </p:nvSpPr>
        <p:spPr>
          <a:xfrm>
            <a:off x="2864202" y="2019704"/>
            <a:ext cx="1585370" cy="215444"/>
          </a:xfrm>
          <a:prstGeom prst="rect">
            <a:avLst/>
          </a:prstGeom>
          <a:noFill/>
        </p:spPr>
        <p:txBody>
          <a:bodyPr wrap="none" lIns="0" tIns="0" rIns="0" bIns="0" rtlCol="0">
            <a:spAutoFit/>
          </a:bodyPr>
          <a:lstStyle/>
          <a:p>
            <a:pPr algn="ctr"/>
            <a:r>
              <a:rPr lang="de-DE" sz="1400" b="1" smtClean="0">
                <a:solidFill>
                  <a:srgbClr val="7030A0"/>
                </a:solidFill>
                <a:latin typeface="Comic Sans MS" panose="030F0702030302020204" pitchFamily="66" charset="0"/>
              </a:rPr>
              <a:t>F</a:t>
            </a:r>
            <a:r>
              <a:rPr lang="de-DE" sz="1400" b="1" smtClean="0">
                <a:solidFill>
                  <a:srgbClr val="92D050"/>
                </a:solidFill>
                <a:latin typeface="Comic Sans MS" panose="030F0702030302020204" pitchFamily="66" charset="0"/>
              </a:rPr>
              <a:t>E</a:t>
            </a:r>
            <a:r>
              <a:rPr lang="de-DE" sz="1400" b="1" smtClean="0">
                <a:solidFill>
                  <a:srgbClr val="7030A0"/>
                </a:solidFill>
                <a:latin typeface="Comic Sans MS" panose="030F0702030302020204" pitchFamily="66" charset="0"/>
              </a:rPr>
              <a:t>R</a:t>
            </a:r>
            <a:r>
              <a:rPr lang="de-DE" sz="1400" b="1" smtClean="0">
                <a:solidFill>
                  <a:srgbClr val="92D050"/>
                </a:solidFill>
                <a:latin typeface="Comic Sans MS" panose="030F0702030302020204" pitchFamily="66" charset="0"/>
              </a:rPr>
              <a:t>I</a:t>
            </a:r>
            <a:r>
              <a:rPr lang="de-DE" sz="1400" b="1" smtClean="0">
                <a:solidFill>
                  <a:srgbClr val="7030A0"/>
                </a:solidFill>
                <a:latin typeface="Comic Sans MS" panose="030F0702030302020204" pitchFamily="66" charset="0"/>
              </a:rPr>
              <a:t>E</a:t>
            </a:r>
            <a:r>
              <a:rPr lang="de-DE" sz="1400" b="1" smtClean="0">
                <a:solidFill>
                  <a:srgbClr val="92D050"/>
                </a:solidFill>
                <a:latin typeface="Comic Sans MS" panose="030F0702030302020204" pitchFamily="66" charset="0"/>
              </a:rPr>
              <a:t>N</a:t>
            </a:r>
            <a:r>
              <a:rPr lang="de-DE" sz="1400" b="1" smtClean="0">
                <a:solidFill>
                  <a:srgbClr val="7030A0"/>
                </a:solidFill>
                <a:latin typeface="Comic Sans MS" panose="030F0702030302020204" pitchFamily="66" charset="0"/>
              </a:rPr>
              <a:t>A</a:t>
            </a:r>
            <a:r>
              <a:rPr lang="de-DE" sz="1400" b="1" smtClean="0">
                <a:solidFill>
                  <a:srgbClr val="92D050"/>
                </a:solidFill>
                <a:latin typeface="Comic Sans MS" panose="030F0702030302020204" pitchFamily="66" charset="0"/>
              </a:rPr>
              <a:t>N</a:t>
            </a:r>
            <a:r>
              <a:rPr lang="de-DE" sz="1400" b="1" smtClean="0">
                <a:solidFill>
                  <a:srgbClr val="7030A0"/>
                </a:solidFill>
                <a:latin typeface="Comic Sans MS" panose="030F0702030302020204" pitchFamily="66" charset="0"/>
              </a:rPr>
              <a:t>G</a:t>
            </a:r>
            <a:r>
              <a:rPr lang="de-DE" sz="1400" b="1" smtClean="0">
                <a:solidFill>
                  <a:srgbClr val="92D050"/>
                </a:solidFill>
                <a:latin typeface="Comic Sans MS" panose="030F0702030302020204" pitchFamily="66" charset="0"/>
              </a:rPr>
              <a:t>E</a:t>
            </a:r>
            <a:r>
              <a:rPr lang="de-DE" sz="1400" b="1" smtClean="0">
                <a:solidFill>
                  <a:srgbClr val="7030A0"/>
                </a:solidFill>
                <a:latin typeface="Comic Sans MS" panose="030F0702030302020204" pitchFamily="66" charset="0"/>
              </a:rPr>
              <a:t>B</a:t>
            </a:r>
            <a:r>
              <a:rPr lang="de-DE" sz="1400" b="1" smtClean="0">
                <a:solidFill>
                  <a:srgbClr val="92D050"/>
                </a:solidFill>
                <a:latin typeface="Comic Sans MS" panose="030F0702030302020204" pitchFamily="66" charset="0"/>
              </a:rPr>
              <a:t>O</a:t>
            </a:r>
            <a:r>
              <a:rPr lang="de-DE" sz="1400" b="1" smtClean="0">
                <a:solidFill>
                  <a:srgbClr val="7030A0"/>
                </a:solidFill>
                <a:latin typeface="Comic Sans MS" panose="030F0702030302020204" pitchFamily="66" charset="0"/>
              </a:rPr>
              <a:t>T</a:t>
            </a:r>
            <a:endParaRPr lang="de-DE" sz="1400">
              <a:solidFill>
                <a:schemeClr val="tx1">
                  <a:lumMod val="50000"/>
                  <a:lumOff val="50000"/>
                </a:schemeClr>
              </a:solidFill>
              <a:latin typeface="Comic Sans MS" panose="030F0702030302020204" pitchFamily="66" charset="0"/>
            </a:endParaRPr>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3951"/>
            <a:ext cx="1752600" cy="404111"/>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sz="1100" b="1" dirty="0">
                <a:solidFill>
                  <a:schemeClr val="bg1"/>
                </a:solidFill>
                <a:latin typeface="Comic Sans MS" panose="030F0702030302020204" pitchFamily="66" charset="0"/>
              </a:rPr>
              <a:t>Pfingsten</a:t>
            </a:r>
            <a:r>
              <a:rPr lang="de-DE" sz="2000" b="1" dirty="0">
                <a:solidFill>
                  <a:schemeClr val="bg1"/>
                </a:solidFill>
                <a:latin typeface="Comic Sans MS" panose="030F0702030302020204" pitchFamily="66" charset="0"/>
              </a:rPr>
              <a:t> </a:t>
            </a:r>
            <a:r>
              <a:rPr lang="de-DE" sz="1100" b="1" dirty="0">
                <a:solidFill>
                  <a:schemeClr val="bg1"/>
                </a:solidFill>
                <a:latin typeface="Comic Sans MS" panose="030F0702030302020204" pitchFamily="66" charset="0"/>
              </a:rPr>
              <a:t>2016</a:t>
            </a: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9" name="Rechteck 98"/>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 name="Foliennummernplatzhalter 2"/>
          <p:cNvSpPr>
            <a:spLocks noGrp="1"/>
          </p:cNvSpPr>
          <p:nvPr>
            <p:ph type="sldNum" sz="quarter" idx="12"/>
          </p:nvPr>
        </p:nvSpPr>
        <p:spPr>
          <a:xfrm>
            <a:off x="146939" y="9594626"/>
            <a:ext cx="188286" cy="442000"/>
          </a:xfrm>
        </p:spPr>
        <p:txBody>
          <a:bodyPr/>
          <a:lstStyle/>
          <a:p>
            <a:pPr algn="r"/>
            <a:fld id="{B8BD4307-8E25-4063-B042-91C9BB9E4C20}" type="slidenum">
              <a:rPr lang="de-DE" sz="1400" smtClean="0">
                <a:solidFill>
                  <a:prstClr val="black"/>
                </a:solidFill>
              </a:rPr>
              <a:pPr algn="r"/>
              <a:t>2</a:t>
            </a:fld>
            <a:endParaRPr lang="de-DE" sz="1400" dirty="0">
              <a:solidFill>
                <a:prstClr val="black"/>
              </a:solidFill>
            </a:endParaRPr>
          </a:p>
        </p:txBody>
      </p:sp>
      <p:pic>
        <p:nvPicPr>
          <p:cNvPr id="19" name="Picture 23" descr="https://www.mannheim.de/sites/default/files/media_center_image/69294/kusu_cmyk.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26654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p14="http://schemas.microsoft.com/office/powerpoint/2010/main" xmlns="" val="3992390966"/>
              </p:ext>
            </p:extLst>
          </p:nvPr>
        </p:nvGraphicFramePr>
        <p:xfrm>
          <a:off x="0" y="0"/>
          <a:ext cx="119062" cy="229306"/>
        </p:xfrm>
        <a:graphic>
          <a:graphicData uri="http://schemas.openxmlformats.org/presentationml/2006/ole">
            <p:oleObj spid="_x0000_s83091" name="think-cell Folie" r:id="rId4" imgW="0" imgH="0" progId="">
              <p:embed/>
            </p:oleObj>
          </a:graphicData>
        </a:graphic>
      </p:graphicFrame>
      <p:pic>
        <p:nvPicPr>
          <p:cNvPr id="28"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pic>
        <p:nvPicPr>
          <p:cNvPr id="29"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xmlns="">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9" name="Rechteck 98"/>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2" name="Textfeld 101"/>
          <p:cNvSpPr txBox="1"/>
          <p:nvPr/>
        </p:nvSpPr>
        <p:spPr>
          <a:xfrm>
            <a:off x="4975068" y="1174766"/>
            <a:ext cx="472885"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Herbst</a:t>
            </a:r>
            <a:endParaRPr lang="de-DE" sz="600">
              <a:solidFill>
                <a:schemeClr val="bg1"/>
              </a:solidFill>
              <a:latin typeface="Comic Sans MS" panose="030F0702030302020204" pitchFamily="66" charset="0"/>
            </a:endParaRPr>
          </a:p>
        </p:txBody>
      </p:sp>
      <p:sp>
        <p:nvSpPr>
          <p:cNvPr id="3" name="Foliennummernplatzhalter 2"/>
          <p:cNvSpPr>
            <a:spLocks noGrp="1"/>
          </p:cNvSpPr>
          <p:nvPr>
            <p:ph type="sldNum" sz="quarter" idx="12"/>
          </p:nvPr>
        </p:nvSpPr>
        <p:spPr>
          <a:xfrm>
            <a:off x="6463932" y="9594626"/>
            <a:ext cx="188286" cy="442000"/>
          </a:xfrm>
        </p:spPr>
        <p:txBody>
          <a:bodyPr/>
          <a:lstStyle/>
          <a:p>
            <a:pPr algn="r"/>
            <a:fld id="{B8BD4307-8E25-4063-B042-91C9BB9E4C20}" type="slidenum">
              <a:rPr lang="de-DE" sz="1400" smtClean="0">
                <a:solidFill>
                  <a:prstClr val="black"/>
                </a:solidFill>
              </a:rPr>
              <a:pPr algn="r"/>
              <a:t>3</a:t>
            </a:fld>
            <a:endParaRPr lang="de-DE" sz="1400" dirty="0">
              <a:solidFill>
                <a:prstClr val="black"/>
              </a:solidFill>
            </a:endParaRPr>
          </a:p>
        </p:txBody>
      </p:sp>
      <p:sp>
        <p:nvSpPr>
          <p:cNvPr id="21" name="Rechteck 20"/>
          <p:cNvSpPr/>
          <p:nvPr/>
        </p:nvSpPr>
        <p:spPr>
          <a:xfrm>
            <a:off x="211324" y="1549941"/>
            <a:ext cx="6444963" cy="6835204"/>
          </a:xfrm>
          <a:prstGeom prst="rect">
            <a:avLst/>
          </a:prstGeom>
        </p:spPr>
        <p:txBody>
          <a:bodyPr wrap="square">
            <a:spAutoFit/>
          </a:bodyPr>
          <a:lstStyle/>
          <a:p>
            <a:pPr>
              <a:spcAft>
                <a:spcPts val="300"/>
              </a:spcAft>
            </a:pPr>
            <a:r>
              <a:rPr lang="de-DE" sz="1300" b="1">
                <a:solidFill>
                  <a:schemeClr val="tx1">
                    <a:lumMod val="75000"/>
                    <a:lumOff val="25000"/>
                  </a:schemeClr>
                </a:solidFill>
                <a:latin typeface="Comic Sans MS" panose="030F0702030302020204" pitchFamily="66" charset="0"/>
              </a:rPr>
              <a:t>Unsere geplanten Ferienthemen für das Schuljahr </a:t>
            </a:r>
            <a:r>
              <a:rPr lang="de-DE" sz="1300" b="1" smtClean="0">
                <a:solidFill>
                  <a:schemeClr val="tx1">
                    <a:lumMod val="75000"/>
                    <a:lumOff val="25000"/>
                  </a:schemeClr>
                </a:solidFill>
                <a:latin typeface="Comic Sans MS" panose="030F0702030302020204" pitchFamily="66" charset="0"/>
              </a:rPr>
              <a:t>2015/16</a:t>
            </a:r>
          </a:p>
          <a:p>
            <a:pPr>
              <a:spcAft>
                <a:spcPts val="300"/>
              </a:spcAft>
            </a:pPr>
            <a:r>
              <a:rPr lang="de-DE" sz="1300" smtClean="0">
                <a:solidFill>
                  <a:schemeClr val="tx1">
                    <a:lumMod val="75000"/>
                    <a:lumOff val="25000"/>
                  </a:schemeClr>
                </a:solidFill>
                <a:latin typeface="Calibri" panose="020F0502020204030204" pitchFamily="34" charset="0"/>
              </a:rPr>
              <a:t>(Änderungen </a:t>
            </a:r>
            <a:r>
              <a:rPr lang="de-DE" sz="1300">
                <a:solidFill>
                  <a:schemeClr val="tx1">
                    <a:lumMod val="75000"/>
                    <a:lumOff val="25000"/>
                  </a:schemeClr>
                </a:solidFill>
                <a:latin typeface="Calibri" panose="020F0502020204030204" pitchFamily="34" charset="0"/>
              </a:rPr>
              <a:t>vorbehalten):</a:t>
            </a:r>
          </a:p>
          <a:p>
            <a:pPr>
              <a:spcBef>
                <a:spcPts val="200"/>
              </a:spcBef>
              <a:spcAft>
                <a:spcPts val="300"/>
              </a:spcAft>
            </a:pPr>
            <a:r>
              <a:rPr lang="de-DE" sz="1300" smtClean="0">
                <a:solidFill>
                  <a:schemeClr val="tx1">
                    <a:lumMod val="75000"/>
                    <a:lumOff val="25000"/>
                  </a:schemeClr>
                </a:solidFill>
                <a:latin typeface="Calibri" panose="020F0502020204030204" pitchFamily="34" charset="0"/>
              </a:rPr>
              <a:t> </a:t>
            </a:r>
          </a:p>
          <a:p>
            <a:pPr marL="285750" indent="-285750">
              <a:buClr>
                <a:srgbClr val="FF9933"/>
              </a:buClr>
              <a:buFont typeface="Arial" panose="020B0604020202020204" pitchFamily="34" charset="0"/>
              <a:buChar cha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p:txBody>
      </p:sp>
      <p:sp>
        <p:nvSpPr>
          <p:cNvPr id="27" name="Rechteck 26"/>
          <p:cNvSpPr/>
          <p:nvPr/>
        </p:nvSpPr>
        <p:spPr>
          <a:xfrm>
            <a:off x="335279" y="9278908"/>
            <a:ext cx="6321008" cy="400110"/>
          </a:xfrm>
          <a:prstGeom prst="rect">
            <a:avLst/>
          </a:prstGeom>
        </p:spPr>
        <p:txBody>
          <a:bodyPr wrap="square" lIns="0" tIns="0" rIns="0" bIns="0">
            <a:spAutoFit/>
          </a:bodyPr>
          <a:lstStyle/>
          <a:p>
            <a:pPr algn="ctr">
              <a:buClr>
                <a:srgbClr val="00B0F0"/>
              </a:buClr>
            </a:pPr>
            <a:r>
              <a:rPr lang="de-DE" sz="1300" i="1">
                <a:solidFill>
                  <a:schemeClr val="tx1">
                    <a:lumMod val="75000"/>
                    <a:lumOff val="25000"/>
                  </a:schemeClr>
                </a:solidFill>
                <a:latin typeface="Calibri" panose="020F0502020204030204" pitchFamily="34" charset="0"/>
              </a:rPr>
              <a:t>Wenn Sie oder Ihr zu einem der Themen etwas Besonderes beitragen könnt, </a:t>
            </a:r>
            <a:r>
              <a:rPr lang="de-DE" sz="1300" i="1" smtClean="0">
                <a:solidFill>
                  <a:schemeClr val="tx1">
                    <a:lumMod val="75000"/>
                    <a:lumOff val="25000"/>
                  </a:schemeClr>
                </a:solidFill>
                <a:latin typeface="Calibri" panose="020F0502020204030204" pitchFamily="34" charset="0"/>
              </a:rPr>
              <a:t/>
            </a:r>
            <a:br>
              <a:rPr lang="de-DE" sz="1300" i="1" smtClean="0">
                <a:solidFill>
                  <a:schemeClr val="tx1">
                    <a:lumMod val="75000"/>
                    <a:lumOff val="25000"/>
                  </a:schemeClr>
                </a:solidFill>
                <a:latin typeface="Calibri" panose="020F0502020204030204" pitchFamily="34" charset="0"/>
              </a:rPr>
            </a:br>
            <a:r>
              <a:rPr lang="de-DE" sz="1300" i="1" smtClean="0">
                <a:solidFill>
                  <a:schemeClr val="tx1">
                    <a:lumMod val="75000"/>
                    <a:lumOff val="25000"/>
                  </a:schemeClr>
                </a:solidFill>
                <a:latin typeface="Calibri" panose="020F0502020204030204" pitchFamily="34" charset="0"/>
              </a:rPr>
              <a:t>lassen </a:t>
            </a:r>
            <a:r>
              <a:rPr lang="de-DE" sz="1300" i="1">
                <a:solidFill>
                  <a:schemeClr val="tx1">
                    <a:lumMod val="75000"/>
                    <a:lumOff val="25000"/>
                  </a:schemeClr>
                </a:solidFill>
                <a:latin typeface="Calibri" panose="020F0502020204030204" pitchFamily="34" charset="0"/>
              </a:rPr>
              <a:t>Sie uns / lasst uns das bitte wissen. Gerne nehmen wir Anregungen auf.</a:t>
            </a:r>
          </a:p>
        </p:txBody>
      </p:sp>
      <p:sp>
        <p:nvSpPr>
          <p:cNvPr id="22" name="Rechteck 21"/>
          <p:cNvSpPr/>
          <p:nvPr/>
        </p:nvSpPr>
        <p:spPr>
          <a:xfrm>
            <a:off x="4439624" y="2542487"/>
            <a:ext cx="2271255" cy="1292662"/>
          </a:xfrm>
          <a:prstGeom prst="rect">
            <a:avLst/>
          </a:prstGeom>
        </p:spPr>
        <p:txBody>
          <a:bodyPr wrap="square" lIns="0" tIns="0" rIns="0" bIns="0">
            <a:spAutoFit/>
          </a:bodyPr>
          <a:lstStyle/>
          <a:p>
            <a:pPr marL="266700" indent="-266700">
              <a:buClr>
                <a:srgbClr val="002060"/>
              </a:buClr>
              <a:buFont typeface="Wingdings 3" panose="05040102010807070707" pitchFamily="18" charset="2"/>
              <a:buChar char="u"/>
            </a:pPr>
            <a:r>
              <a:rPr lang="de-DE" sz="1200" b="1" smtClean="0">
                <a:solidFill>
                  <a:schemeClr val="tx1">
                    <a:lumMod val="75000"/>
                    <a:lumOff val="25000"/>
                  </a:schemeClr>
                </a:solidFill>
                <a:latin typeface="Calibri" panose="020F0502020204030204" pitchFamily="34" charset="0"/>
              </a:rPr>
              <a:t>Weihnachtsferien </a:t>
            </a:r>
            <a:r>
              <a:rPr lang="de-DE" sz="1200" b="1">
                <a:solidFill>
                  <a:schemeClr val="tx1">
                    <a:lumMod val="75000"/>
                    <a:lumOff val="25000"/>
                  </a:schemeClr>
                </a:solidFill>
                <a:latin typeface="Calibri" panose="020F0502020204030204" pitchFamily="34" charset="0"/>
              </a:rPr>
              <a:t>– </a:t>
            </a:r>
            <a:r>
              <a:rPr lang="de-DE" sz="1200" b="1" smtClean="0">
                <a:solidFill>
                  <a:schemeClr val="tx1">
                    <a:lumMod val="75000"/>
                    <a:lumOff val="25000"/>
                  </a:schemeClr>
                </a:solidFill>
                <a:latin typeface="Calibri" panose="020F0502020204030204" pitchFamily="34" charset="0"/>
              </a:rPr>
              <a:t/>
            </a:r>
            <a:br>
              <a:rPr lang="de-DE" sz="1200" b="1" smtClean="0">
                <a:solidFill>
                  <a:schemeClr val="tx1">
                    <a:lumMod val="75000"/>
                    <a:lumOff val="25000"/>
                  </a:schemeClr>
                </a:solidFill>
                <a:latin typeface="Calibri" panose="020F0502020204030204" pitchFamily="34" charset="0"/>
              </a:rPr>
            </a:br>
            <a:r>
              <a:rPr lang="de-DE" sz="1200" b="1" smtClean="0">
                <a:solidFill>
                  <a:schemeClr val="tx1">
                    <a:lumMod val="75000"/>
                    <a:lumOff val="25000"/>
                  </a:schemeClr>
                </a:solidFill>
                <a:latin typeface="Calibri" panose="020F0502020204030204" pitchFamily="34" charset="0"/>
              </a:rPr>
              <a:t>Rund </a:t>
            </a:r>
            <a:r>
              <a:rPr lang="de-DE" sz="1200" b="1">
                <a:solidFill>
                  <a:schemeClr val="tx1">
                    <a:lumMod val="75000"/>
                    <a:lumOff val="25000"/>
                  </a:schemeClr>
                </a:solidFill>
                <a:latin typeface="Calibri" panose="020F0502020204030204" pitchFamily="34" charset="0"/>
              </a:rPr>
              <a:t>um das Thema Märchen</a:t>
            </a:r>
            <a:endParaRPr lang="de-DE" sz="1200">
              <a:solidFill>
                <a:schemeClr val="tx1">
                  <a:lumMod val="75000"/>
                  <a:lumOff val="25000"/>
                </a:schemeClr>
              </a:solidFill>
              <a:latin typeface="Calibri" panose="020F0502020204030204" pitchFamily="34" charset="0"/>
            </a:endParaRPr>
          </a:p>
          <a:p>
            <a:pPr marL="266700" indent="-266700">
              <a:buClr>
                <a:srgbClr val="00206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Eine Märchenerzählerin erzählt: </a:t>
            </a:r>
            <a:r>
              <a:rPr lang="de-DE" sz="1200" smtClean="0">
                <a:solidFill>
                  <a:schemeClr val="tx1">
                    <a:lumMod val="75000"/>
                    <a:lumOff val="25000"/>
                  </a:schemeClr>
                </a:solidFill>
                <a:latin typeface="Calibri" panose="020F0502020204030204" pitchFamily="34" charset="0"/>
              </a:rPr>
              <a:t/>
            </a:r>
            <a:br>
              <a:rPr lang="de-DE" sz="1200" smtClean="0">
                <a:solidFill>
                  <a:schemeClr val="tx1">
                    <a:lumMod val="75000"/>
                    <a:lumOff val="25000"/>
                  </a:schemeClr>
                </a:solidFill>
                <a:latin typeface="Calibri" panose="020F0502020204030204" pitchFamily="34" charset="0"/>
              </a:rPr>
            </a:br>
            <a:r>
              <a:rPr lang="de-DE" sz="1200" smtClean="0">
                <a:solidFill>
                  <a:schemeClr val="tx1">
                    <a:lumMod val="75000"/>
                    <a:lumOff val="25000"/>
                  </a:schemeClr>
                </a:solidFill>
                <a:latin typeface="Calibri" panose="020F0502020204030204" pitchFamily="34" charset="0"/>
              </a:rPr>
              <a:t>Ulrike </a:t>
            </a:r>
            <a:r>
              <a:rPr lang="de-DE" sz="1200">
                <a:solidFill>
                  <a:schemeClr val="tx1">
                    <a:lumMod val="75000"/>
                    <a:lumOff val="25000"/>
                  </a:schemeClr>
                </a:solidFill>
                <a:latin typeface="Calibri" panose="020F0502020204030204" pitchFamily="34" charset="0"/>
              </a:rPr>
              <a:t>Krawczyk besucht uns </a:t>
            </a:r>
          </a:p>
          <a:p>
            <a:pPr marL="266700" indent="-266700">
              <a:buClr>
                <a:srgbClr val="00206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Wir schreiben eigene Märchen</a:t>
            </a:r>
          </a:p>
          <a:p>
            <a:pPr marL="266700" indent="-266700">
              <a:buClr>
                <a:srgbClr val="002060"/>
              </a:buClr>
              <a:buFont typeface="Arial" panose="020B0604020202020204" pitchFamily="34" charset="0"/>
              <a:buChar char="•"/>
            </a:pPr>
            <a:r>
              <a:rPr lang="de-DE" sz="1200" smtClean="0">
                <a:solidFill>
                  <a:schemeClr val="tx1">
                    <a:lumMod val="75000"/>
                    <a:lumOff val="25000"/>
                  </a:schemeClr>
                </a:solidFill>
                <a:latin typeface="Calibri" panose="020F0502020204030204" pitchFamily="34" charset="0"/>
              </a:rPr>
              <a:t>Besuch </a:t>
            </a:r>
            <a:r>
              <a:rPr lang="de-DE" sz="1200">
                <a:solidFill>
                  <a:schemeClr val="tx1">
                    <a:lumMod val="75000"/>
                    <a:lumOff val="25000"/>
                  </a:schemeClr>
                </a:solidFill>
                <a:latin typeface="Calibri" panose="020F0502020204030204" pitchFamily="34" charset="0"/>
              </a:rPr>
              <a:t>eines </a:t>
            </a:r>
            <a:r>
              <a:rPr lang="de-DE" sz="1200" smtClean="0">
                <a:solidFill>
                  <a:schemeClr val="tx1">
                    <a:lumMod val="75000"/>
                    <a:lumOff val="25000"/>
                  </a:schemeClr>
                </a:solidFill>
                <a:latin typeface="Calibri" panose="020F0502020204030204" pitchFamily="34" charset="0"/>
              </a:rPr>
              <a:t>Weihnachts-</a:t>
            </a:r>
            <a:br>
              <a:rPr lang="de-DE" sz="1200" smtClean="0">
                <a:solidFill>
                  <a:schemeClr val="tx1">
                    <a:lumMod val="75000"/>
                    <a:lumOff val="25000"/>
                  </a:schemeClr>
                </a:solidFill>
                <a:latin typeface="Calibri" panose="020F0502020204030204" pitchFamily="34" charset="0"/>
              </a:rPr>
            </a:br>
            <a:r>
              <a:rPr lang="de-DE" sz="1200" smtClean="0">
                <a:solidFill>
                  <a:schemeClr val="tx1">
                    <a:lumMod val="75000"/>
                    <a:lumOff val="25000"/>
                  </a:schemeClr>
                </a:solidFill>
                <a:latin typeface="Calibri" panose="020F0502020204030204" pitchFamily="34" charset="0"/>
              </a:rPr>
              <a:t>märchens in Stuttgart</a:t>
            </a:r>
          </a:p>
        </p:txBody>
      </p:sp>
      <p:sp>
        <p:nvSpPr>
          <p:cNvPr id="23" name="Rechteck 22"/>
          <p:cNvSpPr/>
          <p:nvPr/>
        </p:nvSpPr>
        <p:spPr>
          <a:xfrm>
            <a:off x="1419362" y="4262284"/>
            <a:ext cx="4537396" cy="923330"/>
          </a:xfrm>
          <a:prstGeom prst="rect">
            <a:avLst/>
          </a:prstGeom>
        </p:spPr>
        <p:txBody>
          <a:bodyPr wrap="none" lIns="0" tIns="0" rIns="0" bIns="0">
            <a:spAutoFit/>
          </a:bodyPr>
          <a:lstStyle/>
          <a:p>
            <a:pPr marL="266700" indent="-266700">
              <a:buClr>
                <a:srgbClr val="00B0F0"/>
              </a:buClr>
              <a:buFont typeface="Wingdings 3" panose="05040102010807070707" pitchFamily="18" charset="2"/>
              <a:buChar char="u"/>
            </a:pPr>
            <a:r>
              <a:rPr lang="de-DE" sz="1200" b="1" smtClean="0">
                <a:solidFill>
                  <a:schemeClr val="tx1">
                    <a:lumMod val="75000"/>
                    <a:lumOff val="25000"/>
                  </a:schemeClr>
                </a:solidFill>
                <a:latin typeface="Calibri" panose="020F0502020204030204" pitchFamily="34" charset="0"/>
              </a:rPr>
              <a:t>Faschingsferien </a:t>
            </a:r>
            <a:r>
              <a:rPr lang="de-DE" sz="1200" b="1">
                <a:solidFill>
                  <a:schemeClr val="tx1">
                    <a:lumMod val="75000"/>
                    <a:lumOff val="25000"/>
                  </a:schemeClr>
                </a:solidFill>
                <a:latin typeface="Calibri" panose="020F0502020204030204" pitchFamily="34" charset="0"/>
              </a:rPr>
              <a:t>– Fasching und Märchenillustration</a:t>
            </a:r>
            <a:endParaRPr lang="de-DE" sz="1200">
              <a:solidFill>
                <a:schemeClr val="tx1">
                  <a:lumMod val="75000"/>
                  <a:lumOff val="25000"/>
                </a:schemeClr>
              </a:solidFill>
              <a:latin typeface="Calibri" panose="020F0502020204030204" pitchFamily="34" charset="0"/>
            </a:endParaRPr>
          </a:p>
          <a:p>
            <a:pPr marL="266700" indent="-266700">
              <a:buClr>
                <a:srgbClr val="00B0F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Wir feiern Fasching</a:t>
            </a:r>
          </a:p>
          <a:p>
            <a:pPr marL="266700" indent="-266700">
              <a:buClr>
                <a:srgbClr val="00B0F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Wir illustrieren unsere Märchen</a:t>
            </a:r>
          </a:p>
          <a:p>
            <a:pPr marL="266700" indent="-266700">
              <a:buClr>
                <a:srgbClr val="00B0F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Ein Buchillustrator und eine Buchillustratorin helfen </a:t>
            </a:r>
            <a:r>
              <a:rPr lang="de-DE" sz="1200" smtClean="0">
                <a:solidFill>
                  <a:schemeClr val="tx1">
                    <a:lumMod val="75000"/>
                    <a:lumOff val="25000"/>
                  </a:schemeClr>
                </a:solidFill>
                <a:latin typeface="Calibri" panose="020F0502020204030204" pitchFamily="34" charset="0"/>
              </a:rPr>
              <a:t>beim </a:t>
            </a:r>
            <a:r>
              <a:rPr lang="de-DE" sz="1200">
                <a:solidFill>
                  <a:schemeClr val="tx1">
                    <a:lumMod val="75000"/>
                    <a:lumOff val="25000"/>
                  </a:schemeClr>
                </a:solidFill>
                <a:latin typeface="Calibri" panose="020F0502020204030204" pitchFamily="34" charset="0"/>
              </a:rPr>
              <a:t>Illustrieren</a:t>
            </a:r>
          </a:p>
          <a:p>
            <a:pPr marL="266700" indent="-266700">
              <a:buClr>
                <a:srgbClr val="00B0F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Wir </a:t>
            </a:r>
            <a:r>
              <a:rPr lang="de-DE" sz="1200" smtClean="0">
                <a:solidFill>
                  <a:schemeClr val="tx1">
                    <a:lumMod val="75000"/>
                    <a:lumOff val="25000"/>
                  </a:schemeClr>
                </a:solidFill>
                <a:latin typeface="Calibri" panose="020F0502020204030204" pitchFamily="34" charset="0"/>
              </a:rPr>
              <a:t>tonen </a:t>
            </a:r>
            <a:r>
              <a:rPr lang="de-DE" sz="1200">
                <a:solidFill>
                  <a:schemeClr val="tx1">
                    <a:lumMod val="75000"/>
                    <a:lumOff val="25000"/>
                  </a:schemeClr>
                </a:solidFill>
                <a:latin typeface="Calibri" panose="020F0502020204030204" pitchFamily="34" charset="0"/>
              </a:rPr>
              <a:t>Märchenfiguren für den </a:t>
            </a:r>
            <a:r>
              <a:rPr lang="de-DE" sz="1200" smtClean="0">
                <a:solidFill>
                  <a:schemeClr val="tx1">
                    <a:lumMod val="75000"/>
                    <a:lumOff val="25000"/>
                  </a:schemeClr>
                </a:solidFill>
                <a:latin typeface="Calibri" panose="020F0502020204030204" pitchFamily="34" charset="0"/>
              </a:rPr>
              <a:t>Schulgarten</a:t>
            </a:r>
            <a:endParaRPr lang="de-DE" sz="1200">
              <a:solidFill>
                <a:schemeClr val="tx1">
                  <a:lumMod val="75000"/>
                  <a:lumOff val="25000"/>
                </a:schemeClr>
              </a:solidFill>
              <a:latin typeface="Calibri" panose="020F0502020204030204" pitchFamily="34" charset="0"/>
            </a:endParaRPr>
          </a:p>
        </p:txBody>
      </p:sp>
      <p:sp>
        <p:nvSpPr>
          <p:cNvPr id="25" name="Rechteck 24"/>
          <p:cNvSpPr/>
          <p:nvPr/>
        </p:nvSpPr>
        <p:spPr>
          <a:xfrm>
            <a:off x="1110492" y="6544802"/>
            <a:ext cx="3951018" cy="1292662"/>
          </a:xfrm>
          <a:prstGeom prst="rect">
            <a:avLst/>
          </a:prstGeom>
        </p:spPr>
        <p:txBody>
          <a:bodyPr wrap="none" lIns="0" tIns="0" rIns="0" bIns="0">
            <a:spAutoFit/>
          </a:bodyPr>
          <a:lstStyle/>
          <a:p>
            <a:pPr marL="266700" indent="-266700">
              <a:buClr>
                <a:srgbClr val="00B050"/>
              </a:buClr>
              <a:buFont typeface="Wingdings 3" panose="05040102010807070707" pitchFamily="18" charset="2"/>
              <a:buChar char="u"/>
            </a:pPr>
            <a:r>
              <a:rPr lang="de-DE" sz="1200" b="1" smtClean="0">
                <a:solidFill>
                  <a:schemeClr val="tx1">
                    <a:lumMod val="75000"/>
                    <a:lumOff val="25000"/>
                  </a:schemeClr>
                </a:solidFill>
                <a:latin typeface="Calibri" panose="020F0502020204030204" pitchFamily="34" charset="0"/>
              </a:rPr>
              <a:t>Pfingstferien </a:t>
            </a:r>
            <a:r>
              <a:rPr lang="de-DE" sz="1200" b="1">
                <a:solidFill>
                  <a:schemeClr val="tx1">
                    <a:lumMod val="75000"/>
                    <a:lumOff val="25000"/>
                  </a:schemeClr>
                </a:solidFill>
                <a:latin typeface="Calibri" panose="020F0502020204030204" pitchFamily="34" charset="0"/>
              </a:rPr>
              <a:t>– Rund um das Thema Bienen</a:t>
            </a:r>
            <a:endParaRPr lang="de-DE" sz="1200">
              <a:solidFill>
                <a:schemeClr val="tx1">
                  <a:lumMod val="75000"/>
                  <a:lumOff val="25000"/>
                </a:schemeClr>
              </a:solidFill>
              <a:latin typeface="Calibri" panose="020F0502020204030204" pitchFamily="34" charset="0"/>
            </a:endParaRPr>
          </a:p>
          <a:p>
            <a:pPr marL="266700" indent="-266700">
              <a:buClr>
                <a:srgbClr val="00B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Wir schleudern Honig und füllen unseren eigenen Honig ab</a:t>
            </a:r>
          </a:p>
          <a:p>
            <a:pPr marL="266700" indent="-266700">
              <a:buClr>
                <a:srgbClr val="00B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Wir üben ein Bienenmusical ein</a:t>
            </a:r>
          </a:p>
          <a:p>
            <a:pPr marL="266700" indent="-266700">
              <a:buClr>
                <a:srgbClr val="00B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Honigrezepte – einfach lecker</a:t>
            </a:r>
          </a:p>
          <a:p>
            <a:pPr marL="266700" indent="-266700">
              <a:buClr>
                <a:srgbClr val="00B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Wissenswertes über Bienen</a:t>
            </a:r>
          </a:p>
          <a:p>
            <a:pPr marL="266700" indent="-266700">
              <a:buClr>
                <a:srgbClr val="00B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Die Musikerin </a:t>
            </a:r>
            <a:r>
              <a:rPr lang="de-DE" sz="1200" smtClean="0">
                <a:solidFill>
                  <a:schemeClr val="tx1">
                    <a:lumMod val="75000"/>
                    <a:lumOff val="25000"/>
                  </a:schemeClr>
                </a:solidFill>
                <a:latin typeface="Calibri" panose="020F0502020204030204" pitchFamily="34" charset="0"/>
              </a:rPr>
              <a:t>hilft </a:t>
            </a:r>
            <a:r>
              <a:rPr lang="de-DE" sz="1200">
                <a:solidFill>
                  <a:schemeClr val="tx1">
                    <a:lumMod val="75000"/>
                    <a:lumOff val="25000"/>
                  </a:schemeClr>
                </a:solidFill>
                <a:latin typeface="Calibri" panose="020F0502020204030204" pitchFamily="34" charset="0"/>
              </a:rPr>
              <a:t>uns beim Einstudieren des Musicals</a:t>
            </a:r>
          </a:p>
          <a:p>
            <a:pPr marL="266700" indent="-266700">
              <a:buClr>
                <a:srgbClr val="00B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Aufführung für Eltern und </a:t>
            </a:r>
            <a:r>
              <a:rPr lang="de-DE" sz="1200" smtClean="0">
                <a:solidFill>
                  <a:schemeClr val="tx1">
                    <a:lumMod val="75000"/>
                    <a:lumOff val="25000"/>
                  </a:schemeClr>
                </a:solidFill>
                <a:latin typeface="Calibri" panose="020F0502020204030204" pitchFamily="34" charset="0"/>
              </a:rPr>
              <a:t>Gäste</a:t>
            </a:r>
            <a:endParaRPr lang="de-DE" sz="1200">
              <a:solidFill>
                <a:schemeClr val="tx1">
                  <a:lumMod val="75000"/>
                  <a:lumOff val="25000"/>
                </a:schemeClr>
              </a:solidFill>
              <a:latin typeface="Calibri" panose="020F0502020204030204" pitchFamily="34" charset="0"/>
            </a:endParaRPr>
          </a:p>
        </p:txBody>
      </p:sp>
      <p:sp>
        <p:nvSpPr>
          <p:cNvPr id="26" name="Rechteck 25"/>
          <p:cNvSpPr/>
          <p:nvPr/>
        </p:nvSpPr>
        <p:spPr>
          <a:xfrm>
            <a:off x="3635708" y="8085072"/>
            <a:ext cx="2826671" cy="1000274"/>
          </a:xfrm>
          <a:prstGeom prst="rect">
            <a:avLst/>
          </a:prstGeom>
        </p:spPr>
        <p:txBody>
          <a:bodyPr wrap="none" lIns="0" tIns="0" rIns="0" bIns="0">
            <a:spAutoFit/>
          </a:bodyPr>
          <a:lstStyle/>
          <a:p>
            <a:pPr marL="261938" indent="-261938">
              <a:buClr>
                <a:srgbClr val="FFC000"/>
              </a:buClr>
              <a:buFont typeface="Wingdings 3" panose="05040102010807070707" pitchFamily="18" charset="2"/>
              <a:buChar char="u"/>
            </a:pPr>
            <a:r>
              <a:rPr lang="de-DE" sz="1300" b="1" smtClean="0">
                <a:solidFill>
                  <a:schemeClr val="tx1">
                    <a:lumMod val="75000"/>
                    <a:lumOff val="25000"/>
                  </a:schemeClr>
                </a:solidFill>
                <a:latin typeface="Calibri" panose="020F0502020204030204" pitchFamily="34" charset="0"/>
              </a:rPr>
              <a:t>Sommerferien </a:t>
            </a:r>
            <a:r>
              <a:rPr lang="de-DE" sz="1300" b="1">
                <a:solidFill>
                  <a:schemeClr val="tx1">
                    <a:lumMod val="75000"/>
                    <a:lumOff val="25000"/>
                  </a:schemeClr>
                </a:solidFill>
                <a:latin typeface="Calibri" panose="020F0502020204030204" pitchFamily="34" charset="0"/>
              </a:rPr>
              <a:t>– Die Indianer sind los</a:t>
            </a:r>
            <a:endParaRPr lang="de-DE" sz="1300">
              <a:solidFill>
                <a:schemeClr val="tx1">
                  <a:lumMod val="75000"/>
                  <a:lumOff val="25000"/>
                </a:schemeClr>
              </a:solidFill>
              <a:latin typeface="Calibri" panose="020F0502020204030204" pitchFamily="34" charset="0"/>
            </a:endParaRPr>
          </a:p>
          <a:p>
            <a:pPr marL="266700" indent="-266700">
              <a:buClr>
                <a:srgbClr val="FFC000"/>
              </a:buClr>
              <a:buFont typeface="Arial" panose="020B0604020202020204" pitchFamily="34" charset="0"/>
              <a:buChar char="•"/>
            </a:pPr>
            <a:r>
              <a:rPr lang="de-DE" sz="1300">
                <a:solidFill>
                  <a:schemeClr val="tx1">
                    <a:lumMod val="75000"/>
                    <a:lumOff val="25000"/>
                  </a:schemeClr>
                </a:solidFill>
                <a:latin typeface="Calibri" panose="020F0502020204030204" pitchFamily="34" charset="0"/>
              </a:rPr>
              <a:t>Wir bauen Tipis der besonderen Art  </a:t>
            </a:r>
          </a:p>
          <a:p>
            <a:pPr marL="266700" indent="-266700">
              <a:buClr>
                <a:srgbClr val="FFC000"/>
              </a:buClr>
              <a:buFont typeface="Arial" panose="020B0604020202020204" pitchFamily="34" charset="0"/>
              <a:buChar char="•"/>
            </a:pPr>
            <a:r>
              <a:rPr lang="de-DE" sz="1300">
                <a:solidFill>
                  <a:schemeClr val="tx1">
                    <a:lumMod val="75000"/>
                    <a:lumOff val="25000"/>
                  </a:schemeClr>
                </a:solidFill>
                <a:latin typeface="Calibri" panose="020F0502020204030204" pitchFamily="34" charset="0"/>
              </a:rPr>
              <a:t>Indianer brauchen Pferde</a:t>
            </a:r>
          </a:p>
          <a:p>
            <a:pPr marL="266700" indent="-266700">
              <a:buClr>
                <a:srgbClr val="FFC000"/>
              </a:buClr>
              <a:buFont typeface="Arial" panose="020B0604020202020204" pitchFamily="34" charset="0"/>
              <a:buChar char="•"/>
            </a:pPr>
            <a:r>
              <a:rPr lang="de-DE" sz="1300">
                <a:solidFill>
                  <a:schemeClr val="tx1">
                    <a:lumMod val="75000"/>
                    <a:lumOff val="25000"/>
                  </a:schemeClr>
                </a:solidFill>
                <a:latin typeface="Calibri" panose="020F0502020204030204" pitchFamily="34" charset="0"/>
              </a:rPr>
              <a:t>Wir kochen auf Indianerart</a:t>
            </a:r>
          </a:p>
          <a:p>
            <a:pPr marL="266700" indent="-266700">
              <a:buClr>
                <a:srgbClr val="FFC000"/>
              </a:buClr>
              <a:buFont typeface="Arial" panose="020B0604020202020204" pitchFamily="34" charset="0"/>
              <a:buChar char="•"/>
            </a:pPr>
            <a:r>
              <a:rPr lang="de-DE" sz="1300">
                <a:solidFill>
                  <a:schemeClr val="tx1">
                    <a:lumMod val="75000"/>
                    <a:lumOff val="25000"/>
                  </a:schemeClr>
                </a:solidFill>
                <a:latin typeface="Calibri" panose="020F0502020204030204" pitchFamily="34" charset="0"/>
              </a:rPr>
              <a:t>Wir sehen </a:t>
            </a:r>
            <a:r>
              <a:rPr lang="de-DE" sz="1300" smtClean="0">
                <a:solidFill>
                  <a:schemeClr val="tx1">
                    <a:lumMod val="75000"/>
                    <a:lumOff val="25000"/>
                  </a:schemeClr>
                </a:solidFill>
                <a:latin typeface="Calibri" panose="020F0502020204030204" pitchFamily="34" charset="0"/>
              </a:rPr>
              <a:t>Winnetou-Filme</a:t>
            </a:r>
            <a:endParaRPr lang="de-DE" sz="1300">
              <a:solidFill>
                <a:schemeClr val="tx1">
                  <a:lumMod val="75000"/>
                  <a:lumOff val="25000"/>
                </a:schemeClr>
              </a:solidFill>
              <a:latin typeface="Calibri" panose="020F0502020204030204" pitchFamily="34" charset="0"/>
            </a:endParaRPr>
          </a:p>
        </p:txBody>
      </p:sp>
      <p:sp>
        <p:nvSpPr>
          <p:cNvPr id="24" name="Rechteck 23"/>
          <p:cNvSpPr/>
          <p:nvPr/>
        </p:nvSpPr>
        <p:spPr>
          <a:xfrm>
            <a:off x="3271535" y="5403543"/>
            <a:ext cx="2941703" cy="923330"/>
          </a:xfrm>
          <a:prstGeom prst="rect">
            <a:avLst/>
          </a:prstGeom>
        </p:spPr>
        <p:txBody>
          <a:bodyPr wrap="none" lIns="0" tIns="0" rIns="0" bIns="0">
            <a:spAutoFit/>
          </a:bodyPr>
          <a:lstStyle/>
          <a:p>
            <a:pPr marL="266700" indent="-266700">
              <a:buClr>
                <a:srgbClr val="92D050"/>
              </a:buClr>
              <a:buFont typeface="Wingdings 3" panose="05040102010807070707" pitchFamily="18" charset="2"/>
              <a:buChar char="u"/>
            </a:pPr>
            <a:r>
              <a:rPr lang="de-DE" sz="1200" b="1" smtClean="0">
                <a:solidFill>
                  <a:schemeClr val="tx1">
                    <a:lumMod val="75000"/>
                    <a:lumOff val="25000"/>
                  </a:schemeClr>
                </a:solidFill>
                <a:latin typeface="Calibri" panose="020F0502020204030204" pitchFamily="34" charset="0"/>
              </a:rPr>
              <a:t>Osterferien </a:t>
            </a:r>
            <a:r>
              <a:rPr lang="de-DE" sz="1200" b="1">
                <a:solidFill>
                  <a:schemeClr val="tx1">
                    <a:lumMod val="75000"/>
                    <a:lumOff val="25000"/>
                  </a:schemeClr>
                </a:solidFill>
                <a:latin typeface="Calibri" panose="020F0502020204030204" pitchFamily="34" charset="0"/>
              </a:rPr>
              <a:t>- Rund ums Huhn</a:t>
            </a:r>
            <a:endParaRPr lang="de-DE" sz="1200">
              <a:solidFill>
                <a:schemeClr val="tx1">
                  <a:lumMod val="75000"/>
                  <a:lumOff val="25000"/>
                </a:schemeClr>
              </a:solidFill>
              <a:latin typeface="Calibri" panose="020F0502020204030204" pitchFamily="34" charset="0"/>
            </a:endParaRPr>
          </a:p>
          <a:p>
            <a:pPr marL="266700" indent="-266700">
              <a:buClr>
                <a:srgbClr val="92D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Unsere Hühner ziehen ins Hühnerhaus ein</a:t>
            </a:r>
          </a:p>
          <a:p>
            <a:pPr marL="266700" indent="-266700">
              <a:buClr>
                <a:srgbClr val="92D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Hühner aus Ton</a:t>
            </a:r>
          </a:p>
          <a:p>
            <a:pPr marL="266700" indent="-266700">
              <a:buClr>
                <a:srgbClr val="92D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Kochen mit Eiern</a:t>
            </a:r>
          </a:p>
          <a:p>
            <a:pPr marL="266700" indent="-266700">
              <a:buClr>
                <a:srgbClr val="92D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Besuch des Geflügelzüchtervereins Hausen</a:t>
            </a:r>
          </a:p>
        </p:txBody>
      </p:sp>
      <p:sp>
        <p:nvSpPr>
          <p:cNvPr id="50" name="Rechteck 49"/>
          <p:cNvSpPr/>
          <p:nvPr/>
        </p:nvSpPr>
        <p:spPr>
          <a:xfrm>
            <a:off x="1081160" y="2199349"/>
            <a:ext cx="2676353" cy="1292662"/>
          </a:xfrm>
          <a:prstGeom prst="rect">
            <a:avLst/>
          </a:prstGeom>
        </p:spPr>
        <p:txBody>
          <a:bodyPr wrap="square" lIns="0" tIns="0" rIns="0" bIns="0">
            <a:spAutoFit/>
          </a:bodyPr>
          <a:lstStyle/>
          <a:p>
            <a:pPr marL="285750" indent="-285750">
              <a:buClr>
                <a:srgbClr val="FF9933"/>
              </a:buClr>
              <a:buFont typeface="Wingdings 3" panose="05040102010807070707" pitchFamily="18" charset="2"/>
              <a:buChar char="u"/>
            </a:pPr>
            <a:r>
              <a:rPr lang="de-DE" sz="1200" b="1">
                <a:solidFill>
                  <a:schemeClr val="tx1">
                    <a:lumMod val="75000"/>
                    <a:lumOff val="25000"/>
                  </a:schemeClr>
                </a:solidFill>
                <a:latin typeface="Calibri" panose="020F0502020204030204" pitchFamily="34" charset="0"/>
              </a:rPr>
              <a:t>Herbstferien – Alles, was fliegt!</a:t>
            </a:r>
            <a:endParaRPr lang="de-DE" sz="1200">
              <a:solidFill>
                <a:schemeClr val="tx1">
                  <a:lumMod val="75000"/>
                  <a:lumOff val="25000"/>
                </a:schemeClr>
              </a:solidFill>
              <a:latin typeface="Calibri" panose="020F0502020204030204" pitchFamily="34" charset="0"/>
            </a:endParaRPr>
          </a:p>
          <a:p>
            <a:pPr marL="266700" indent="-266700">
              <a:buClr>
                <a:srgbClr val="FF9933"/>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Drachenbau</a:t>
            </a:r>
          </a:p>
          <a:p>
            <a:pPr marL="266700" indent="-266700">
              <a:buClr>
                <a:srgbClr val="FF9933"/>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Papierflieger bauen</a:t>
            </a:r>
          </a:p>
          <a:p>
            <a:pPr marL="266700" indent="-266700">
              <a:buClr>
                <a:srgbClr val="FF9933"/>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Flieger aus Depron</a:t>
            </a:r>
          </a:p>
          <a:p>
            <a:pPr marL="266700" indent="-266700">
              <a:buClr>
                <a:srgbClr val="FF9933"/>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Flugmodelle aus Ton</a:t>
            </a:r>
          </a:p>
          <a:p>
            <a:pPr marL="266700" indent="-266700">
              <a:buClr>
                <a:srgbClr val="FF9933"/>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Rund um die </a:t>
            </a:r>
            <a:r>
              <a:rPr lang="de-DE" sz="1200" smtClean="0">
                <a:solidFill>
                  <a:schemeClr val="tx1">
                    <a:lumMod val="75000"/>
                    <a:lumOff val="25000"/>
                  </a:schemeClr>
                </a:solidFill>
                <a:latin typeface="Calibri" panose="020F0502020204030204" pitchFamily="34" charset="0"/>
              </a:rPr>
              <a:t>Fliegerei/Da Vinci</a:t>
            </a:r>
            <a:endParaRPr lang="de-DE" sz="1200">
              <a:solidFill>
                <a:schemeClr val="tx1">
                  <a:lumMod val="75000"/>
                  <a:lumOff val="25000"/>
                </a:schemeClr>
              </a:solidFill>
              <a:latin typeface="Calibri" panose="020F0502020204030204" pitchFamily="34" charset="0"/>
            </a:endParaRPr>
          </a:p>
          <a:p>
            <a:pPr marL="266700" indent="-266700">
              <a:buClr>
                <a:srgbClr val="FF9933"/>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Besuch des Flughafens Stuttgart</a:t>
            </a:r>
          </a:p>
        </p:txBody>
      </p:sp>
      <p:sp>
        <p:nvSpPr>
          <p:cNvPr id="51" name="Textfeld 50"/>
          <p:cNvSpPr txBox="1"/>
          <p:nvPr/>
        </p:nvSpPr>
        <p:spPr>
          <a:xfrm>
            <a:off x="3471583" y="1174766"/>
            <a:ext cx="535403"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Sommer</a:t>
            </a:r>
            <a:endParaRPr lang="de-DE" sz="600">
              <a:solidFill>
                <a:schemeClr val="bg1"/>
              </a:solidFill>
              <a:latin typeface="Comic Sans MS" panose="030F0702030302020204" pitchFamily="66" charset="0"/>
            </a:endParaRPr>
          </a:p>
        </p:txBody>
      </p:sp>
      <p:sp>
        <p:nvSpPr>
          <p:cNvPr id="52" name="Textfeld 51"/>
          <p:cNvSpPr txBox="1"/>
          <p:nvPr/>
        </p:nvSpPr>
        <p:spPr>
          <a:xfrm>
            <a:off x="2005500" y="1174766"/>
            <a:ext cx="623569"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Pfingsten</a:t>
            </a:r>
            <a:endParaRPr lang="de-DE" sz="600">
              <a:solidFill>
                <a:schemeClr val="bg1"/>
              </a:solidFill>
              <a:latin typeface="Comic Sans MS" panose="030F0702030302020204" pitchFamily="66" charset="0"/>
            </a:endParaRPr>
          </a:p>
        </p:txBody>
      </p:sp>
      <p:sp>
        <p:nvSpPr>
          <p:cNvPr id="53" name="Textfeld 52"/>
          <p:cNvSpPr txBox="1"/>
          <p:nvPr/>
        </p:nvSpPr>
        <p:spPr>
          <a:xfrm>
            <a:off x="991916" y="1174766"/>
            <a:ext cx="466474"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Ostern</a:t>
            </a:r>
            <a:endParaRPr lang="de-DE" sz="600">
              <a:solidFill>
                <a:schemeClr val="bg1"/>
              </a:solidFill>
              <a:latin typeface="Comic Sans MS" panose="030F0702030302020204" pitchFamily="66" charset="0"/>
            </a:endParaRPr>
          </a:p>
        </p:txBody>
      </p:sp>
      <p:sp>
        <p:nvSpPr>
          <p:cNvPr id="54" name="Textfeld 53"/>
          <p:cNvSpPr txBox="1"/>
          <p:nvPr/>
        </p:nvSpPr>
        <p:spPr>
          <a:xfrm>
            <a:off x="47328" y="1174766"/>
            <a:ext cx="575479"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Fasching</a:t>
            </a:r>
            <a:endParaRPr lang="de-DE" sz="600">
              <a:solidFill>
                <a:schemeClr val="bg1"/>
              </a:solidFill>
              <a:latin typeface="Comic Sans MS" panose="030F0702030302020204" pitchFamily="66" charset="0"/>
            </a:endParaRPr>
          </a:p>
        </p:txBody>
      </p:sp>
      <p:sp>
        <p:nvSpPr>
          <p:cNvPr id="55" name="Textfeld 54"/>
          <p:cNvSpPr txBox="1"/>
          <p:nvPr/>
        </p:nvSpPr>
        <p:spPr>
          <a:xfrm>
            <a:off x="5891441" y="1174766"/>
            <a:ext cx="870431"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Weihnachten</a:t>
            </a:r>
            <a:endParaRPr lang="de-DE" sz="600">
              <a:solidFill>
                <a:schemeClr val="bg1"/>
              </a:solidFill>
              <a:latin typeface="Comic Sans MS" panose="030F0702030302020204" pitchFamily="66" charset="0"/>
            </a:endParaRPr>
          </a:p>
        </p:txBody>
      </p:sp>
      <p:grpSp>
        <p:nvGrpSpPr>
          <p:cNvPr id="58" name="Gruppieren 57"/>
          <p:cNvGrpSpPr/>
          <p:nvPr/>
        </p:nvGrpSpPr>
        <p:grpSpPr>
          <a:xfrm>
            <a:off x="104394" y="6646857"/>
            <a:ext cx="900000" cy="900000"/>
            <a:chOff x="4908419" y="4330700"/>
            <a:chExt cx="1573344" cy="1573344"/>
          </a:xfrm>
        </p:grpSpPr>
        <p:sp>
          <p:nvSpPr>
            <p:cNvPr id="59" name="Ellipse 58"/>
            <p:cNvSpPr/>
            <p:nvPr/>
          </p:nvSpPr>
          <p:spPr>
            <a:xfrm>
              <a:off x="4908419" y="4330700"/>
              <a:ext cx="1573344" cy="1573344"/>
            </a:xfrm>
            <a:prstGeom prst="ellipse">
              <a:avLst/>
            </a:prstGeom>
            <a:solidFill>
              <a:schemeClr val="bg1"/>
            </a:solidFill>
            <a:ln w="3810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60" name="Picture 43" descr="G:\Weitere Aufträge\1 Montessori - Müller-Zastrau\2 Anstehende Projekte\1 Ferienbroschüre\Neue Symbole\biene.gif"/>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121340" y="4689700"/>
              <a:ext cx="1132069" cy="88159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61" name="Gruppieren 60"/>
          <p:cNvGrpSpPr/>
          <p:nvPr/>
        </p:nvGrpSpPr>
        <p:grpSpPr>
          <a:xfrm>
            <a:off x="2571583" y="8109809"/>
            <a:ext cx="900000" cy="900000"/>
            <a:chOff x="337939" y="6785987"/>
            <a:chExt cx="1573344" cy="1573344"/>
          </a:xfrm>
        </p:grpSpPr>
        <p:sp>
          <p:nvSpPr>
            <p:cNvPr id="62" name="Ellipse 61"/>
            <p:cNvSpPr/>
            <p:nvPr/>
          </p:nvSpPr>
          <p:spPr>
            <a:xfrm>
              <a:off x="337939" y="6785987"/>
              <a:ext cx="1573344" cy="1573344"/>
            </a:xfrm>
            <a:prstGeom prst="ellipse">
              <a:avLst/>
            </a:prstGeom>
            <a:solidFill>
              <a:schemeClr val="bg1"/>
            </a:solidFill>
            <a:ln w="3810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63" name="Picture 45" descr="G:\Weitere Aufträge\1 Montessori - Müller-Zastrau\2 Anstehende Projekte\1 Ferienbroschüre\Neue Symbole\indianer-malvorlagen-19.gif"/>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705601" y="6971610"/>
              <a:ext cx="828258" cy="1218670"/>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64" name="Gruppieren 63"/>
          <p:cNvGrpSpPr/>
          <p:nvPr/>
        </p:nvGrpSpPr>
        <p:grpSpPr>
          <a:xfrm>
            <a:off x="2229869" y="5403543"/>
            <a:ext cx="900000" cy="900000"/>
            <a:chOff x="2623179" y="4330700"/>
            <a:chExt cx="1573344" cy="1573344"/>
          </a:xfrm>
        </p:grpSpPr>
        <p:sp>
          <p:nvSpPr>
            <p:cNvPr id="65" name="Ellipse 64"/>
            <p:cNvSpPr/>
            <p:nvPr/>
          </p:nvSpPr>
          <p:spPr>
            <a:xfrm>
              <a:off x="2623179" y="4330700"/>
              <a:ext cx="1573344" cy="1573344"/>
            </a:xfrm>
            <a:prstGeom prst="ellipse">
              <a:avLst/>
            </a:prstGeom>
            <a:solidFill>
              <a:schemeClr val="bg1"/>
            </a:solidFill>
            <a:ln w="38100">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66" name="Picture 46" descr="G:\Weitere Aufträge\1 Montessori - Müller-Zastrau\2 Anstehende Projekte\1 Ferienbroschüre\Neue Symbole\Junges-Huhn.jpg"/>
            <p:cNvPicPr>
              <a:picLocks noChangeAspect="1" noChangeArrowheads="1"/>
            </p:cNvPicPr>
            <p:nvPr/>
          </p:nvPicPr>
          <p:blipFill rotWithShape="1">
            <a:blip r:embed="rId9">
              <a:extLst>
                <a:ext uri="{28A0092B-C50C-407E-A947-70E740481C1C}">
                  <a14:useLocalDpi xmlns:a14="http://schemas.microsoft.com/office/drawing/2010/main" xmlns="" val="0"/>
                </a:ext>
              </a:extLst>
            </a:blip>
            <a:srcRect t="14186" b="11987"/>
            <a:stretch/>
          </p:blipFill>
          <p:spPr bwMode="auto">
            <a:xfrm>
              <a:off x="2915251" y="4601034"/>
              <a:ext cx="972547" cy="101435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69" name="Gruppieren 68"/>
          <p:cNvGrpSpPr/>
          <p:nvPr/>
        </p:nvGrpSpPr>
        <p:grpSpPr>
          <a:xfrm>
            <a:off x="3429707" y="2477568"/>
            <a:ext cx="900000" cy="900000"/>
            <a:chOff x="4908419" y="6785987"/>
            <a:chExt cx="1573344" cy="1573344"/>
          </a:xfrm>
        </p:grpSpPr>
        <p:sp>
          <p:nvSpPr>
            <p:cNvPr id="70" name="Ellipse 69"/>
            <p:cNvSpPr/>
            <p:nvPr/>
          </p:nvSpPr>
          <p:spPr>
            <a:xfrm>
              <a:off x="4908419" y="6785987"/>
              <a:ext cx="1573344" cy="1573344"/>
            </a:xfrm>
            <a:prstGeom prst="ellipse">
              <a:avLst/>
            </a:prstGeom>
            <a:solidFill>
              <a:schemeClr val="bg1"/>
            </a:solidFill>
            <a:ln w="381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71" name="Picture 48" descr="G:\Weitere Aufträge\1 Montessori - Müller-Zastrau\2 Anstehende Projekte\1 Ferienbroschüre\Neue Symbole\203_m.jpg"/>
            <p:cNvPicPr>
              <a:picLocks noChangeAspect="1" noChangeArrowheads="1"/>
            </p:cNvPicPr>
            <p:nvPr/>
          </p:nvPicPr>
          <p:blipFill rotWithShape="1">
            <a:blip r:embed="rId10">
              <a:extLst>
                <a:ext uri="{28A0092B-C50C-407E-A947-70E740481C1C}">
                  <a14:useLocalDpi xmlns:a14="http://schemas.microsoft.com/office/drawing/2010/main" xmlns="" val="0"/>
                </a:ext>
              </a:extLst>
            </a:blip>
            <a:srcRect l="9158" t="6849" r="8303" b="5410"/>
            <a:stretch/>
          </p:blipFill>
          <p:spPr bwMode="auto">
            <a:xfrm>
              <a:off x="5215873" y="7087887"/>
              <a:ext cx="958436" cy="1013725"/>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72" name="Gruppieren 71"/>
          <p:cNvGrpSpPr/>
          <p:nvPr/>
        </p:nvGrpSpPr>
        <p:grpSpPr>
          <a:xfrm>
            <a:off x="384329" y="4184772"/>
            <a:ext cx="900000" cy="900000"/>
            <a:chOff x="337939" y="4330700"/>
            <a:chExt cx="1573344" cy="1573344"/>
          </a:xfrm>
        </p:grpSpPr>
        <p:sp>
          <p:nvSpPr>
            <p:cNvPr id="73" name="Ellipse 72"/>
            <p:cNvSpPr/>
            <p:nvPr/>
          </p:nvSpPr>
          <p:spPr>
            <a:xfrm>
              <a:off x="337939" y="4330700"/>
              <a:ext cx="1573344" cy="1573344"/>
            </a:xfrm>
            <a:prstGeom prst="ellipse">
              <a:avLst/>
            </a:prstGeom>
            <a:solidFill>
              <a:schemeClr val="bg1"/>
            </a:solidFill>
            <a:ln w="38100">
              <a:solidFill>
                <a:srgbClr val="00CEF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74" name="Picture 74" descr="G:\Weitere Aufträge\1 Montessori - Müller-Zastrau\2 Anstehende Projekte\1 Ferienbroschüre\Neue Symbole\finale Symbole\Fasching.png"/>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590120" y="4515840"/>
              <a:ext cx="928732" cy="1254781"/>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75" name="Gruppieren 74"/>
          <p:cNvGrpSpPr/>
          <p:nvPr/>
        </p:nvGrpSpPr>
        <p:grpSpPr>
          <a:xfrm>
            <a:off x="85382" y="2118376"/>
            <a:ext cx="900000" cy="900000"/>
            <a:chOff x="2623179" y="6785987"/>
            <a:chExt cx="1573344" cy="1573344"/>
          </a:xfrm>
        </p:grpSpPr>
        <p:sp>
          <p:nvSpPr>
            <p:cNvPr id="76" name="Ellipse 75"/>
            <p:cNvSpPr/>
            <p:nvPr/>
          </p:nvSpPr>
          <p:spPr>
            <a:xfrm>
              <a:off x="2623179" y="6785987"/>
              <a:ext cx="1573344" cy="1573344"/>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77" name="Picture 75" descr="G:\Weitere Aufträge\1 Montessori - Müller-Zastrau\2 Anstehende Projekte\1 Ferienbroschüre\Neue Symbole\finale Symbole\Papierflieger.gif"/>
            <p:cNvPicPr>
              <a:picLocks noChangeAspect="1" noChangeArrowheads="1"/>
            </p:cNvPicPr>
            <p:nvPr/>
          </p:nvPicPr>
          <p:blipFill rotWithShape="1">
            <a:blip r:embed="rId12">
              <a:extLst>
                <a:ext uri="{28A0092B-C50C-407E-A947-70E740481C1C}">
                  <a14:useLocalDpi xmlns:a14="http://schemas.microsoft.com/office/drawing/2010/main" xmlns="" val="0"/>
                </a:ext>
              </a:extLst>
            </a:blip>
            <a:srcRect l="4594" r="1" b="11561"/>
            <a:stretch/>
          </p:blipFill>
          <p:spPr bwMode="auto">
            <a:xfrm>
              <a:off x="2797756" y="7152932"/>
              <a:ext cx="1224189" cy="821364"/>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78" name="Textfeld 77"/>
          <p:cNvSpPr txBox="1"/>
          <p:nvPr/>
        </p:nvSpPr>
        <p:spPr>
          <a:xfrm>
            <a:off x="985382" y="4512589"/>
            <a:ext cx="957943" cy="313163"/>
          </a:xfrm>
          <a:prstGeom prst="rect">
            <a:avLst/>
          </a:prstGeom>
          <a:noFill/>
        </p:spPr>
        <p:txBody>
          <a:bodyPr wrap="square" lIns="0" tIns="0" rIns="0" bIns="0" rtlCol="0">
            <a:spAutoFit/>
          </a:bodyPr>
          <a:lstStyle/>
          <a:p>
            <a:pPr>
              <a:lnSpc>
                <a:spcPct val="108000"/>
              </a:lnSpc>
              <a:spcAft>
                <a:spcPts val="1008"/>
              </a:spcAft>
            </a:pPr>
            <a:r>
              <a:rPr lang="de-DE" sz="2000" smtClean="0">
                <a:sym typeface="Wingdings"/>
              </a:rPr>
              <a:t></a:t>
            </a:r>
            <a:endParaRPr lang="de-DE" sz="2000" dirty="0" err="1" smtClean="0"/>
          </a:p>
        </p:txBody>
      </p:sp>
      <p:pic>
        <p:nvPicPr>
          <p:cNvPr id="49" name="Picture 23" descr="https://www.mannheim.de/sites/default/files/media_center_image/69294/kusu_cmyk.jpg"/>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79036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p14="http://schemas.microsoft.com/office/powerpoint/2010/main" xmlns="" val="1798001078"/>
              </p:ext>
            </p:extLst>
          </p:nvPr>
        </p:nvGraphicFramePr>
        <p:xfrm>
          <a:off x="0" y="0"/>
          <a:ext cx="119062" cy="229306"/>
        </p:xfrm>
        <a:graphic>
          <a:graphicData uri="http://schemas.openxmlformats.org/presentationml/2006/ole">
            <p:oleObj spid="_x0000_s84143" name="think-cell Folie" r:id="rId4" imgW="0" imgH="0" progId="">
              <p:embed/>
            </p:oleObj>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xmlns="">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9" name="Rechteck 98"/>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1" name="Rechteck 20"/>
          <p:cNvSpPr/>
          <p:nvPr/>
        </p:nvSpPr>
        <p:spPr>
          <a:xfrm>
            <a:off x="211324" y="1549941"/>
            <a:ext cx="6444963" cy="6370975"/>
          </a:xfrm>
          <a:prstGeom prst="rect">
            <a:avLst/>
          </a:prstGeom>
        </p:spPr>
        <p:txBody>
          <a:bodyPr wrap="square">
            <a:spAutoFit/>
          </a:bodyPr>
          <a:lstStyle/>
          <a:p>
            <a:pPr>
              <a:spcAft>
                <a:spcPts val="300"/>
              </a:spcAft>
            </a:pPr>
            <a:r>
              <a:rPr lang="de-DE" sz="1300" b="1" dirty="0">
                <a:solidFill>
                  <a:schemeClr val="tx1">
                    <a:lumMod val="75000"/>
                    <a:lumOff val="25000"/>
                  </a:schemeClr>
                </a:solidFill>
                <a:latin typeface="Comic Sans MS" panose="030F0702030302020204" pitchFamily="66" charset="0"/>
              </a:rPr>
              <a:t>Angebotsbeschreibungen </a:t>
            </a:r>
            <a:r>
              <a:rPr lang="de-DE" sz="1300" b="1" dirty="0" smtClean="0">
                <a:solidFill>
                  <a:schemeClr val="tx1">
                    <a:lumMod val="75000"/>
                    <a:lumOff val="25000"/>
                  </a:schemeClr>
                </a:solidFill>
                <a:latin typeface="Comic Sans MS" panose="030F0702030302020204" pitchFamily="66" charset="0"/>
              </a:rPr>
              <a:t>Pfingsten 2016:</a:t>
            </a:r>
            <a:endParaRPr lang="de-DE" sz="1300" b="1" dirty="0">
              <a:solidFill>
                <a:schemeClr val="tx1">
                  <a:lumMod val="75000"/>
                  <a:lumOff val="25000"/>
                </a:schemeClr>
              </a:solidFill>
              <a:latin typeface="Comic Sans MS" panose="030F0702030302020204" pitchFamily="66" charset="0"/>
            </a:endParaRPr>
          </a:p>
          <a:p>
            <a:pPr>
              <a:spcAft>
                <a:spcPts val="300"/>
              </a:spcAft>
            </a:pPr>
            <a:r>
              <a:rPr lang="de-DE" sz="1300" dirty="0" smtClean="0">
                <a:solidFill>
                  <a:schemeClr val="tx1">
                    <a:lumMod val="75000"/>
                    <a:lumOff val="25000"/>
                  </a:schemeClr>
                </a:solidFill>
                <a:latin typeface="Calibri" panose="020F0502020204030204" pitchFamily="34" charset="0"/>
              </a:rPr>
              <a:t> </a:t>
            </a: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p:txBody>
      </p:sp>
      <p:sp>
        <p:nvSpPr>
          <p:cNvPr id="2" name="Rechteck 1"/>
          <p:cNvSpPr/>
          <p:nvPr/>
        </p:nvSpPr>
        <p:spPr>
          <a:xfrm>
            <a:off x="7568992" y="1626884"/>
            <a:ext cx="6337159" cy="307777"/>
          </a:xfrm>
          <a:prstGeom prst="rect">
            <a:avLst/>
          </a:prstGeom>
        </p:spPr>
        <p:txBody>
          <a:bodyPr wrap="square">
            <a:spAutoFit/>
          </a:bodyPr>
          <a:lstStyle/>
          <a:p>
            <a:r>
              <a:rPr lang="de-DE" sz="1400"/>
              <a:t> </a:t>
            </a:r>
            <a:endParaRPr lang="de-DE" sz="1200"/>
          </a:p>
        </p:txBody>
      </p:sp>
      <p:graphicFrame>
        <p:nvGraphicFramePr>
          <p:cNvPr id="4" name="Tabelle 3"/>
          <p:cNvGraphicFramePr>
            <a:graphicFrameLocks noGrp="1"/>
          </p:cNvGraphicFramePr>
          <p:nvPr>
            <p:extLst>
              <p:ext uri="{D42A27DB-BD31-4B8C-83A1-F6EECF244321}">
                <p14:modId xmlns:p14="http://schemas.microsoft.com/office/powerpoint/2010/main" xmlns="" val="2844915087"/>
              </p:ext>
            </p:extLst>
          </p:nvPr>
        </p:nvGraphicFramePr>
        <p:xfrm>
          <a:off x="741446" y="1897083"/>
          <a:ext cx="5830803" cy="7680960"/>
        </p:xfrm>
        <a:graphic>
          <a:graphicData uri="http://schemas.openxmlformats.org/drawingml/2006/table">
            <a:tbl>
              <a:tblPr firstRow="1" bandRow="1">
                <a:tableStyleId>{5FD0F851-EC5A-4D38-B0AD-8093EC10F338}</a:tableStyleId>
              </a:tblPr>
              <a:tblGrid>
                <a:gridCol w="2110038"/>
                <a:gridCol w="3720765"/>
              </a:tblGrid>
              <a:tr h="1560483">
                <a:tc>
                  <a:txBody>
                    <a:bodyPr/>
                    <a:lstStyle/>
                    <a:p>
                      <a:pPr algn="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Bienen Präsentation</a:t>
                      </a:r>
                    </a:p>
                    <a:p>
                      <a:pPr algn="r"/>
                      <a:r>
                        <a:rPr lang="de-DE" sz="1100" b="0" dirty="0" smtClean="0">
                          <a:solidFill>
                            <a:schemeClr val="bg1"/>
                          </a:solidFill>
                          <a:latin typeface="Calibri" panose="020F0502020204030204" pitchFamily="34" charset="0"/>
                        </a:rPr>
                        <a:t>Betreuung: Hayri Kurt,</a:t>
                      </a:r>
                    </a:p>
                    <a:p>
                      <a:pPr algn="r"/>
                      <a:r>
                        <a:rPr lang="de-DE" sz="1100" b="0" dirty="0" smtClean="0">
                          <a:solidFill>
                            <a:schemeClr val="bg1"/>
                          </a:solidFill>
                          <a:latin typeface="Calibri" panose="020F0502020204030204" pitchFamily="34" charset="0"/>
                        </a:rPr>
                        <a:t>Lena</a:t>
                      </a:r>
                      <a:r>
                        <a:rPr lang="de-DE" sz="1100" b="0" baseline="0" dirty="0" smtClean="0">
                          <a:solidFill>
                            <a:schemeClr val="bg1"/>
                          </a:solidFill>
                          <a:latin typeface="Calibri" panose="020F0502020204030204" pitchFamily="34" charset="0"/>
                        </a:rPr>
                        <a:t> </a:t>
                      </a:r>
                      <a:r>
                        <a:rPr lang="de-DE" sz="1100" b="0" baseline="0" dirty="0" err="1" smtClean="0">
                          <a:solidFill>
                            <a:schemeClr val="bg1"/>
                          </a:solidFill>
                          <a:latin typeface="Calibri" panose="020F0502020204030204" pitchFamily="34" charset="0"/>
                        </a:rPr>
                        <a:t>Stiehle</a:t>
                      </a:r>
                      <a:r>
                        <a:rPr lang="de-DE" sz="1100" b="0" baseline="0" dirty="0" smtClean="0">
                          <a:solidFill>
                            <a:schemeClr val="bg1"/>
                          </a:solidFill>
                          <a:latin typeface="Calibri" panose="020F0502020204030204" pitchFamily="34" charset="0"/>
                        </a:rPr>
                        <a:t>,</a:t>
                      </a:r>
                    </a:p>
                    <a:p>
                      <a:pPr algn="r"/>
                      <a:r>
                        <a:rPr lang="de-DE" sz="1100" b="0" baseline="0" dirty="0" smtClean="0">
                          <a:solidFill>
                            <a:schemeClr val="bg1"/>
                          </a:solidFill>
                          <a:latin typeface="Calibri" panose="020F0502020204030204" pitchFamily="34" charset="0"/>
                        </a:rPr>
                        <a:t>Anna </a:t>
                      </a:r>
                      <a:r>
                        <a:rPr lang="de-DE" sz="1100" b="0" baseline="0" dirty="0" err="1" smtClean="0">
                          <a:solidFill>
                            <a:schemeClr val="bg1"/>
                          </a:solidFill>
                          <a:latin typeface="Calibri" panose="020F0502020204030204" pitchFamily="34" charset="0"/>
                        </a:rPr>
                        <a:t>Ornth</a:t>
                      </a:r>
                      <a:r>
                        <a:rPr lang="de-DE" sz="1100" b="0" dirty="0" smtClean="0">
                          <a:solidFill>
                            <a:schemeClr val="bg1"/>
                          </a:solidFill>
                          <a:latin typeface="Calibri" panose="020F0502020204030204" pitchFamily="34" charset="0"/>
                        </a:rPr>
                        <a:t> </a:t>
                      </a:r>
                    </a:p>
                    <a:p>
                      <a:pPr algn="r"/>
                      <a:r>
                        <a:rPr lang="de-DE" sz="1100" b="0" dirty="0" smtClean="0">
                          <a:solidFill>
                            <a:schemeClr val="bg1"/>
                          </a:solidFill>
                          <a:latin typeface="Calibri" panose="020F0502020204030204" pitchFamily="34" charset="0"/>
                        </a:rPr>
                        <a:t>Ort: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verschiedene Orte</a:t>
                      </a:r>
                      <a:endParaRPr lang="de-DE" sz="1100" b="0" dirty="0" smtClean="0">
                        <a:solidFill>
                          <a:schemeClr val="bg1"/>
                        </a:solidFill>
                        <a:latin typeface="Calibri" panose="020F0502020204030204" pitchFamily="34" charset="0"/>
                      </a:endParaRPr>
                    </a:p>
                  </a:txBody>
                  <a:tcPr marL="216000" marR="72000" anchor="ctr">
                    <a:lnL>
                      <a:noFill/>
                    </a:lnL>
                    <a:lnR>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indent="0">
                        <a:buClr>
                          <a:srgbClr val="FF3399"/>
                        </a:buClr>
                        <a:buFont typeface="Wingdings 3" panose="05040102010807070707" pitchFamily="18" charset="2"/>
                        <a:buNone/>
                      </a:pPr>
                      <a:r>
                        <a:rPr lang="de-DE" sz="1100" b="0" dirty="0" smtClean="0">
                          <a:solidFill>
                            <a:schemeClr val="tx1">
                              <a:lumMod val="75000"/>
                              <a:lumOff val="25000"/>
                            </a:schemeClr>
                          </a:solidFill>
                          <a:latin typeface="Calibri" panose="020F0502020204030204" pitchFamily="34" charset="0"/>
                        </a:rPr>
                        <a:t>In vier Gruppen werden</a:t>
                      </a:r>
                      <a:r>
                        <a:rPr lang="de-DE" sz="1100" b="0" baseline="0" dirty="0" smtClean="0">
                          <a:solidFill>
                            <a:schemeClr val="tx1">
                              <a:lumMod val="75000"/>
                              <a:lumOff val="25000"/>
                            </a:schemeClr>
                          </a:solidFill>
                          <a:latin typeface="Calibri" panose="020F0502020204030204" pitchFamily="34" charset="0"/>
                        </a:rPr>
                        <a:t> die Kinder Informationen rund um die Biene sammeln. In einer Gruppe können sie entdecken, welche Bienenarten es gibt, in einer anderen wird das Rätsel der Honigproduktion gelöst. In der dritten Gruppe geht es darum, wofür Bienen wichtig sind und in der vierten wird geschaut, wo die Biene lebt. Dieses können wir im Tierbereich der Schule, im </a:t>
                      </a:r>
                      <a:r>
                        <a:rPr lang="de-DE" sz="1100" b="1" baseline="0" dirty="0" smtClean="0">
                          <a:solidFill>
                            <a:schemeClr val="tx1">
                              <a:lumMod val="75000"/>
                              <a:lumOff val="25000"/>
                            </a:schemeClr>
                          </a:solidFill>
                          <a:latin typeface="Calibri" panose="020F0502020204030204" pitchFamily="34" charset="0"/>
                        </a:rPr>
                        <a:t>neuen Bienenschaukasten, </a:t>
                      </a:r>
                      <a:r>
                        <a:rPr lang="de-DE" sz="1100" b="0" baseline="0" dirty="0" smtClean="0">
                          <a:solidFill>
                            <a:schemeClr val="tx1">
                              <a:lumMod val="75000"/>
                              <a:lumOff val="25000"/>
                            </a:schemeClr>
                          </a:solidFill>
                          <a:latin typeface="Calibri" panose="020F0502020204030204" pitchFamily="34" charset="0"/>
                        </a:rPr>
                        <a:t>live erleben.</a:t>
                      </a:r>
                      <a:r>
                        <a:rPr lang="de-DE" sz="1100" b="1" baseline="0" dirty="0" smtClean="0">
                          <a:solidFill>
                            <a:schemeClr val="tx1">
                              <a:lumMod val="75000"/>
                              <a:lumOff val="25000"/>
                            </a:schemeClr>
                          </a:solidFill>
                          <a:latin typeface="Calibri" panose="020F0502020204030204" pitchFamily="34" charset="0"/>
                        </a:rPr>
                        <a:t> </a:t>
                      </a:r>
                      <a:r>
                        <a:rPr lang="de-DE" sz="1100" b="0" baseline="0" dirty="0" smtClean="0">
                          <a:solidFill>
                            <a:schemeClr val="tx1">
                              <a:lumMod val="75000"/>
                              <a:lumOff val="25000"/>
                            </a:schemeClr>
                          </a:solidFill>
                          <a:latin typeface="Calibri" panose="020F0502020204030204" pitchFamily="34" charset="0"/>
                        </a:rPr>
                        <a:t>Am Ende steht eine Präsentation jeder Gruppe auf Schautafeln in der Schule.</a:t>
                      </a:r>
                      <a:endParaRPr lang="de-DE" sz="1100" b="0" dirty="0" smtClean="0">
                        <a:solidFill>
                          <a:schemeClr val="tx1">
                            <a:lumMod val="75000"/>
                            <a:lumOff val="25000"/>
                          </a:schemeClr>
                        </a:solidFill>
                        <a:latin typeface="Calibri" panose="020F0502020204030204" pitchFamily="34" charset="0"/>
                      </a:endParaRPr>
                    </a:p>
                  </a:txBody>
                  <a:tcPr anchor="ctr">
                    <a:lnL>
                      <a:noFill/>
                    </a:lnL>
                    <a:lnR>
                      <a:noFill/>
                    </a:lnR>
                    <a:lnT w="12700" cmpd="sng">
                      <a:noFill/>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06566">
                <a:tc>
                  <a:txBody>
                    <a:bodyPr/>
                    <a:lstStyle/>
                    <a:p>
                      <a:pPr algn="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1" baseline="0" dirty="0" smtClean="0">
                          <a:solidFill>
                            <a:schemeClr val="bg1"/>
                          </a:solidFill>
                          <a:latin typeface="Calibri" panose="020F0502020204030204" pitchFamily="34" charset="0"/>
                        </a:rPr>
                        <a:t>Bienen basteln</a:t>
                      </a:r>
                      <a:r>
                        <a:rPr lang="de-DE" sz="1100" b="0" dirty="0" smtClean="0">
                          <a:solidFill>
                            <a:schemeClr val="bg1"/>
                          </a:solidFill>
                          <a:latin typeface="Calibri" panose="020F0502020204030204" pitchFamily="34" charset="0"/>
                        </a:rPr>
                        <a:t/>
                      </a:r>
                      <a:br>
                        <a:rPr lang="de-DE" sz="1100" b="0"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Betreuung: Anna </a:t>
                      </a:r>
                      <a:r>
                        <a:rPr lang="de-DE" sz="1100" b="0" dirty="0" err="1" smtClean="0">
                          <a:solidFill>
                            <a:schemeClr val="bg1"/>
                          </a:solidFill>
                          <a:latin typeface="Calibri" panose="020F0502020204030204" pitchFamily="34" charset="0"/>
                        </a:rPr>
                        <a:t>Ornth</a:t>
                      </a:r>
                      <a:r>
                        <a:rPr lang="de-DE" sz="1100" b="0" dirty="0" smtClean="0">
                          <a:solidFill>
                            <a:schemeClr val="bg1"/>
                          </a:solidFill>
                          <a:latin typeface="Calibri" panose="020F0502020204030204" pitchFamily="34" charset="0"/>
                        </a:rPr>
                        <a:t>  </a:t>
                      </a:r>
                      <a:br>
                        <a:rPr lang="de-DE" sz="1100" b="0"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Ort: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roter Raum</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r>
                        <a:rPr lang="de-DE" sz="1100" b="0" dirty="0" smtClean="0">
                          <a:solidFill>
                            <a:schemeClr val="tx1">
                              <a:lumMod val="75000"/>
                              <a:lumOff val="25000"/>
                            </a:schemeClr>
                          </a:solidFill>
                          <a:latin typeface="Calibri" panose="020F0502020204030204" pitchFamily="34" charset="0"/>
                        </a:rPr>
                        <a:t>Eure</a:t>
                      </a:r>
                      <a:r>
                        <a:rPr lang="de-DE" sz="1100" b="0" baseline="0" dirty="0" smtClean="0">
                          <a:solidFill>
                            <a:schemeClr val="tx1">
                              <a:lumMod val="75000"/>
                              <a:lumOff val="25000"/>
                            </a:schemeClr>
                          </a:solidFill>
                          <a:latin typeface="Calibri" panose="020F0502020204030204" pitchFamily="34" charset="0"/>
                        </a:rPr>
                        <a:t> Kreativität ist gefragt beim Basteln zum Thema Bienen. </a:t>
                      </a:r>
                      <a:r>
                        <a:rPr lang="de-DE" sz="1100" b="0" kern="1200" baseline="0" dirty="0" smtClean="0">
                          <a:solidFill>
                            <a:schemeClr val="tx1">
                              <a:lumMod val="75000"/>
                              <a:lumOff val="25000"/>
                            </a:schemeClr>
                          </a:solidFill>
                          <a:latin typeface="Calibri" panose="020F0502020204030204" pitchFamily="34" charset="0"/>
                          <a:ea typeface="+mn-ea"/>
                          <a:cs typeface="+mn-cs"/>
                        </a:rPr>
                        <a:t>Dabei basteln wir sowohl nach Vorlagen, als auch „frei nach Schnauze“. Dabei könnt ihr eurer Kreativität freien Lauf lassen und mit den vorhandenen Materialien eigene Ideen umsetzen. </a:t>
                      </a: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06566">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1" baseline="0" dirty="0" smtClean="0">
                          <a:solidFill>
                            <a:schemeClr val="bg1"/>
                          </a:solidFill>
                          <a:latin typeface="Calibri" panose="020F0502020204030204" pitchFamily="34" charset="0"/>
                        </a:rPr>
                        <a:t>Bienen aus Gips</a:t>
                      </a:r>
                      <a:r>
                        <a:rPr lang="de-DE" sz="1100" b="1" dirty="0" smtClean="0">
                          <a:solidFill>
                            <a:schemeClr val="bg1"/>
                          </a:solidFill>
                          <a:latin typeface="Calibri" panose="020F0502020204030204" pitchFamily="34" charset="0"/>
                        </a:rPr>
                        <a:t/>
                      </a:r>
                      <a:br>
                        <a:rPr lang="de-DE" sz="1100" b="1"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Betreuung: Natalia</a:t>
                      </a:r>
                      <a:r>
                        <a:rPr lang="de-DE" sz="1100" b="0" baseline="0" dirty="0" smtClean="0">
                          <a:solidFill>
                            <a:schemeClr val="bg1"/>
                          </a:solidFill>
                          <a:latin typeface="Calibri" panose="020F0502020204030204" pitchFamily="34" charset="0"/>
                        </a:rPr>
                        <a:t> Khan</a:t>
                      </a:r>
                      <a:r>
                        <a:rPr lang="de-DE" sz="1100" b="0" dirty="0" smtClean="0">
                          <a:solidFill>
                            <a:schemeClr val="bg1"/>
                          </a:solidFill>
                          <a:latin typeface="Calibri" panose="020F0502020204030204" pitchFamily="34" charset="0"/>
                        </a:rPr>
                        <a:t> </a:t>
                      </a:r>
                      <a:br>
                        <a:rPr lang="de-DE" sz="1100" b="0"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Ort: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Werkraum</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tx1">
                              <a:lumMod val="75000"/>
                              <a:lumOff val="25000"/>
                            </a:schemeClr>
                          </a:solidFill>
                          <a:latin typeface="Calibri" panose="020F0502020204030204" pitchFamily="34" charset="0"/>
                        </a:rPr>
                        <a:t>Wir „backen</a:t>
                      </a:r>
                      <a:r>
                        <a:rPr lang="de-DE" sz="1100" b="0" baseline="0" dirty="0" smtClean="0">
                          <a:solidFill>
                            <a:schemeClr val="tx1">
                              <a:lumMod val="75000"/>
                              <a:lumOff val="25000"/>
                            </a:schemeClr>
                          </a:solidFill>
                          <a:latin typeface="Calibri" panose="020F0502020204030204" pitchFamily="34" charset="0"/>
                        </a:rPr>
                        <a:t> Bienen aus Gips. Mit Hilfe von Backformen und Farbe, können auch Bienen aus Gips das Fliegen lernen. Der angerührte Gips wird dazu in die Bienenform gegossen. Nach dem Trocknen werden sie dann bemalt und dekoriert.</a:t>
                      </a:r>
                      <a:endParaRPr lang="de-DE" sz="1100" b="0" dirty="0" smtClean="0">
                        <a:solidFill>
                          <a:schemeClr val="tx1">
                            <a:lumMod val="75000"/>
                            <a:lumOff val="25000"/>
                          </a:schemeClr>
                        </a:solidFill>
                        <a:latin typeface="Calibri" panose="020F0502020204030204" pitchFamily="34" charset="0"/>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06566">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1" dirty="0" smtClean="0">
                          <a:solidFill>
                            <a:schemeClr val="bg1"/>
                          </a:solidFill>
                          <a:latin typeface="Calibri" panose="020F0502020204030204" pitchFamily="34" charset="0"/>
                        </a:rPr>
                        <a:t>Backen mit </a:t>
                      </a:r>
                      <a:r>
                        <a:rPr lang="de-DE" sz="1100" b="1" baseline="0" dirty="0" smtClean="0">
                          <a:solidFill>
                            <a:schemeClr val="bg1"/>
                          </a:solidFill>
                          <a:latin typeface="Calibri" panose="020F0502020204030204" pitchFamily="34" charset="0"/>
                        </a:rPr>
                        <a:t> Honig</a:t>
                      </a:r>
                      <a:endParaRPr lang="de-DE" sz="1100" b="1" dirty="0" smtClean="0">
                        <a:solidFill>
                          <a:schemeClr val="bg1"/>
                        </a:solidFill>
                        <a:latin typeface="Calibri" panose="020F0502020204030204" pitchFamily="34" charset="0"/>
                      </a:endParaRP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Betreuung: Lena </a:t>
                      </a:r>
                      <a:r>
                        <a:rPr lang="de-DE" sz="1100" b="0" dirty="0" err="1" smtClean="0">
                          <a:solidFill>
                            <a:schemeClr val="bg1"/>
                          </a:solidFill>
                          <a:latin typeface="Calibri" panose="020F0502020204030204" pitchFamily="34" charset="0"/>
                        </a:rPr>
                        <a:t>Stiehle</a:t>
                      </a:r>
                      <a:r>
                        <a:rPr lang="de-DE" sz="1100" b="0" dirty="0" smtClean="0">
                          <a:solidFill>
                            <a:schemeClr val="bg1"/>
                          </a:solidFill>
                          <a:latin typeface="Calibri" panose="020F0502020204030204" pitchFamily="34" charset="0"/>
                        </a:rPr>
                        <a:t/>
                      </a:r>
                      <a:br>
                        <a:rPr lang="de-DE" sz="1100" b="0"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Ort:</a:t>
                      </a:r>
                      <a:r>
                        <a:rPr lang="de-DE" sz="1100" b="0" baseline="0" dirty="0" smtClean="0">
                          <a:solidFill>
                            <a:schemeClr val="bg1"/>
                          </a:solidFill>
                          <a:latin typeface="Calibri" panose="020F0502020204030204" pitchFamily="34" charset="0"/>
                        </a:rPr>
                        <a:t> </a:t>
                      </a:r>
                    </a:p>
                    <a:p>
                      <a:pPr algn="r"/>
                      <a:r>
                        <a:rPr lang="de-DE" sz="1100" b="0" dirty="0" smtClean="0">
                          <a:solidFill>
                            <a:schemeClr val="bg1"/>
                          </a:solidFill>
                          <a:latin typeface="Calibri" panose="020F0502020204030204" pitchFamily="34" charset="0"/>
                        </a:rPr>
                        <a:t>Küche Schule</a:t>
                      </a:r>
                      <a:endParaRPr lang="de-DE" sz="1100" b="0" dirty="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100" b="0" kern="1200" baseline="0" dirty="0" smtClean="0">
                          <a:solidFill>
                            <a:schemeClr val="tx1">
                              <a:lumMod val="75000"/>
                              <a:lumOff val="25000"/>
                            </a:schemeClr>
                          </a:solidFill>
                          <a:latin typeface="Calibri" panose="020F0502020204030204" pitchFamily="34" charset="0"/>
                          <a:ea typeface="+mn-ea"/>
                          <a:cs typeface="+mn-cs"/>
                        </a:rPr>
                        <a:t>Über süße Leckereien freuen sich zu jeder Zeit groß und klein. In der Ferienbetreuung werden diesmal leckere Muffins mit Honig gebacken.</a:t>
                      </a: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70045">
                <a:tc>
                  <a:txBody>
                    <a:bodyPr/>
                    <a:lstStyle/>
                    <a:p>
                      <a:pPr marL="0" indent="0" algn="r">
                        <a:buClr>
                          <a:srgbClr val="FF3399"/>
                        </a:buClr>
                        <a:buFont typeface="Wingdings 3" panose="05040102010807070707" pitchFamily="18" charset="2"/>
                        <a:buNone/>
                      </a:pPr>
                      <a:r>
                        <a:rPr lang="de-DE" sz="1100" b="0" dirty="0" smtClean="0">
                          <a:solidFill>
                            <a:schemeClr val="bg1"/>
                          </a:solidFill>
                          <a:latin typeface="Calibri" panose="020F0502020204030204" pitchFamily="34" charset="0"/>
                        </a:rPr>
                        <a:t>Angebot:</a:t>
                      </a:r>
                    </a:p>
                    <a:p>
                      <a:pPr marL="0" marR="0" indent="0" algn="r" defTabSz="957591" rtl="0" eaLnBrk="1" fontAlgn="auto" latinLnBrk="0" hangingPunct="1">
                        <a:lnSpc>
                          <a:spcPct val="100000"/>
                        </a:lnSpc>
                        <a:spcBef>
                          <a:spcPts val="0"/>
                        </a:spcBef>
                        <a:spcAft>
                          <a:spcPts val="0"/>
                        </a:spcAft>
                        <a:buClr>
                          <a:srgbClr val="FF3399"/>
                        </a:buClr>
                        <a:buSzTx/>
                        <a:buFont typeface="Wingdings 3" panose="05040102010807070707" pitchFamily="18" charset="2"/>
                        <a:buNone/>
                        <a:tabLst/>
                        <a:defRPr/>
                      </a:pPr>
                      <a:r>
                        <a:rPr lang="de-DE" sz="1100" b="0" kern="1200" dirty="0" smtClean="0">
                          <a:solidFill>
                            <a:schemeClr val="bg1"/>
                          </a:solidFill>
                          <a:latin typeface="Calibri" panose="020F0502020204030204" pitchFamily="34" charset="0"/>
                          <a:ea typeface="+mn-ea"/>
                          <a:cs typeface="+mn-cs"/>
                        </a:rPr>
                        <a:t>Insekten Hotel  </a:t>
                      </a:r>
                      <a:r>
                        <a:rPr lang="de-DE" sz="1100" b="0" baseline="0" dirty="0" smtClean="0">
                          <a:solidFill>
                            <a:schemeClr val="bg1"/>
                          </a:solidFill>
                          <a:latin typeface="Calibri" panose="020F0502020204030204" pitchFamily="34" charset="0"/>
                        </a:rPr>
                        <a:t/>
                      </a:r>
                      <a:br>
                        <a:rPr lang="de-DE" sz="1100" b="0" baseline="0"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Betreuung: Hayri</a:t>
                      </a:r>
                      <a:r>
                        <a:rPr lang="de-DE" sz="1100" b="0" baseline="0" dirty="0" smtClean="0">
                          <a:solidFill>
                            <a:schemeClr val="bg1"/>
                          </a:solidFill>
                          <a:latin typeface="Calibri" panose="020F0502020204030204" pitchFamily="34" charset="0"/>
                        </a:rPr>
                        <a:t> Kurt  / Gerd Fischer-</a:t>
                      </a:r>
                      <a:r>
                        <a:rPr lang="de-DE" sz="1100" b="0" baseline="0" dirty="0" err="1" smtClean="0">
                          <a:solidFill>
                            <a:schemeClr val="bg1"/>
                          </a:solidFill>
                          <a:latin typeface="Calibri" panose="020F0502020204030204" pitchFamily="34" charset="0"/>
                        </a:rPr>
                        <a:t>Baudys</a:t>
                      </a:r>
                      <a:r>
                        <a:rPr lang="de-DE" sz="1100" b="0" dirty="0" smtClean="0">
                          <a:solidFill>
                            <a:schemeClr val="bg1"/>
                          </a:solidFill>
                          <a:latin typeface="Calibri" panose="020F0502020204030204" pitchFamily="34" charset="0"/>
                        </a:rPr>
                        <a:t/>
                      </a:r>
                      <a:br>
                        <a:rPr lang="de-DE" sz="1100" b="0"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Ort:</a:t>
                      </a:r>
                    </a:p>
                    <a:p>
                      <a:pPr marL="0" indent="0" algn="r">
                        <a:buClr>
                          <a:srgbClr val="FF3399"/>
                        </a:buClr>
                        <a:buFont typeface="Wingdings 3" panose="05040102010807070707" pitchFamily="18" charset="2"/>
                        <a:buNone/>
                      </a:pPr>
                      <a:r>
                        <a:rPr lang="de-DE" sz="1100" b="0" baseline="0" dirty="0" smtClean="0">
                          <a:solidFill>
                            <a:schemeClr val="bg1"/>
                          </a:solidFill>
                          <a:latin typeface="Calibri" panose="020F0502020204030204" pitchFamily="34" charset="0"/>
                        </a:rPr>
                        <a:t>Werkraum / Schulgarten </a:t>
                      </a:r>
                      <a:r>
                        <a:rPr lang="de-DE" sz="1100" b="0" dirty="0" smtClean="0">
                          <a:solidFill>
                            <a:schemeClr val="bg1"/>
                          </a:solidFill>
                          <a:latin typeface="Calibri" panose="020F0502020204030204" pitchFamily="34" charset="0"/>
                        </a:rPr>
                        <a:t> </a:t>
                      </a:r>
                      <a:endParaRPr lang="de-DE" sz="1100" b="0" dirty="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r>
                        <a:rPr lang="de-DE" sz="1100" b="0" kern="1200" baseline="0" dirty="0" smtClean="0">
                          <a:solidFill>
                            <a:schemeClr val="tx1">
                              <a:lumMod val="75000"/>
                              <a:lumOff val="25000"/>
                            </a:schemeClr>
                          </a:solidFill>
                          <a:latin typeface="Calibri" panose="020F0502020204030204" pitchFamily="34" charset="0"/>
                          <a:ea typeface="+mn-ea"/>
                          <a:cs typeface="+mn-cs"/>
                        </a:rPr>
                        <a:t>Aus gefundenem Material bauen wir Hotels für Bienen und andere Insekten. Nachdem wir geschaut haben, was die Tiere brauchen um sich wohl zu fühlen, sind der Fantasie bei der Gestaltung keine Grenzen gesetzt. Eigens für die Tiere sähen wir noch Wildblumen aus, damit ihre Nahrung direkt vor ihrer Haustür zu finden ist.</a:t>
                      </a: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70045">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1" baseline="0" dirty="0" smtClean="0">
                          <a:solidFill>
                            <a:schemeClr val="bg1"/>
                          </a:solidFill>
                          <a:latin typeface="Calibri" panose="020F0502020204030204" pitchFamily="34" charset="0"/>
                        </a:rPr>
                        <a:t>Sport und Bewegung</a:t>
                      </a:r>
                      <a:r>
                        <a:rPr lang="de-DE" sz="1100" b="1" dirty="0" smtClean="0">
                          <a:solidFill>
                            <a:schemeClr val="bg1"/>
                          </a:solidFill>
                          <a:latin typeface="Calibri" panose="020F0502020204030204" pitchFamily="34" charset="0"/>
                        </a:rPr>
                        <a:t/>
                      </a:r>
                      <a:br>
                        <a:rPr lang="de-DE" sz="1100" b="1"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Betreuung: </a:t>
                      </a:r>
                      <a:r>
                        <a:rPr lang="de-DE" sz="1100" b="0" dirty="0" err="1" smtClean="0">
                          <a:solidFill>
                            <a:schemeClr val="bg1"/>
                          </a:solidFill>
                          <a:latin typeface="Calibri" panose="020F0502020204030204" pitchFamily="34" charset="0"/>
                        </a:rPr>
                        <a:t>Hayiri</a:t>
                      </a:r>
                      <a:r>
                        <a:rPr lang="de-DE" sz="1100" b="0" dirty="0" smtClean="0">
                          <a:solidFill>
                            <a:schemeClr val="bg1"/>
                          </a:solidFill>
                          <a:latin typeface="Calibri" panose="020F0502020204030204" pitchFamily="34" charset="0"/>
                        </a:rPr>
                        <a:t> Kurt und Jochen</a:t>
                      </a:r>
                      <a:r>
                        <a:rPr lang="de-DE" sz="1100" b="0" baseline="0" dirty="0" smtClean="0">
                          <a:solidFill>
                            <a:schemeClr val="bg1"/>
                          </a:solidFill>
                          <a:latin typeface="Calibri" panose="020F0502020204030204" pitchFamily="34" charset="0"/>
                        </a:rPr>
                        <a:t> Deppert</a:t>
                      </a:r>
                      <a:r>
                        <a:rPr lang="de-DE" sz="1100" b="0" dirty="0" smtClean="0">
                          <a:solidFill>
                            <a:schemeClr val="bg1"/>
                          </a:solidFill>
                          <a:latin typeface="Calibri" panose="020F0502020204030204" pitchFamily="34" charset="0"/>
                        </a:rPr>
                        <a:t/>
                      </a:r>
                      <a:br>
                        <a:rPr lang="de-DE" sz="1100" b="0"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Ort: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Turnhalle</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tx1">
                              <a:lumMod val="75000"/>
                              <a:lumOff val="25000"/>
                            </a:schemeClr>
                          </a:solidFill>
                          <a:latin typeface="Calibri" panose="020F0502020204030204" pitchFamily="34" charset="0"/>
                        </a:rPr>
                        <a:t>Hayri Kurt und Jochen</a:t>
                      </a:r>
                      <a:r>
                        <a:rPr lang="de-DE" sz="1100" b="0" baseline="0" dirty="0" smtClean="0">
                          <a:solidFill>
                            <a:schemeClr val="tx1">
                              <a:lumMod val="75000"/>
                              <a:lumOff val="25000"/>
                            </a:schemeClr>
                          </a:solidFill>
                          <a:latin typeface="Calibri" panose="020F0502020204030204" pitchFamily="34" charset="0"/>
                        </a:rPr>
                        <a:t> Deppert wissen die Kinder mit sportlichen und psychomotorischen Angeboten zu fesseln und zu begeistern. Die unterschiedlichen Schwerpunkte ihrer Angebote sind eine tolle Bereicherung des Ferienprogramms.</a:t>
                      </a:r>
                      <a:endParaRPr lang="de-DE" sz="1100" b="0" dirty="0" smtClean="0">
                        <a:solidFill>
                          <a:schemeClr val="tx1">
                            <a:lumMod val="75000"/>
                            <a:lumOff val="25000"/>
                          </a:schemeClr>
                        </a:solidFill>
                        <a:latin typeface="Calibri" panose="020F0502020204030204" pitchFamily="34" charset="0"/>
                      </a:endParaRPr>
                    </a:p>
                    <a:p>
                      <a:pPr marL="0" marR="0" indent="0" algn="l" defTabSz="957591" rtl="0" eaLnBrk="1" fontAlgn="auto" latinLnBrk="0" hangingPunct="1">
                        <a:lnSpc>
                          <a:spcPct val="100000"/>
                        </a:lnSpc>
                        <a:spcBef>
                          <a:spcPts val="0"/>
                        </a:spcBef>
                        <a:spcAft>
                          <a:spcPts val="0"/>
                        </a:spcAft>
                        <a:buClrTx/>
                        <a:buSzTx/>
                        <a:buFontTx/>
                        <a:buNone/>
                        <a:tabLst/>
                        <a:defRPr/>
                      </a:pPr>
                      <a:endParaRPr lang="de-DE" sz="1100" b="0" dirty="0" smtClean="0">
                        <a:solidFill>
                          <a:schemeClr val="tx1">
                            <a:lumMod val="75000"/>
                            <a:lumOff val="25000"/>
                          </a:schemeClr>
                        </a:solidFill>
                        <a:latin typeface="Calibri" panose="020F0502020204030204" pitchFamily="34" charset="0"/>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70045">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Bienen </a:t>
                      </a:r>
                      <a:r>
                        <a:rPr lang="de-DE" sz="1100" b="0" baseline="0" dirty="0" err="1" smtClean="0">
                          <a:solidFill>
                            <a:schemeClr val="bg1"/>
                          </a:solidFill>
                          <a:latin typeface="Calibri" panose="020F0502020204030204" pitchFamily="34" charset="0"/>
                        </a:rPr>
                        <a:t>Leseclub</a:t>
                      </a:r>
                      <a:r>
                        <a:rPr lang="de-DE" sz="1100" b="1" dirty="0" smtClean="0">
                          <a:solidFill>
                            <a:schemeClr val="bg1"/>
                          </a:solidFill>
                          <a:latin typeface="Calibri" panose="020F0502020204030204" pitchFamily="34" charset="0"/>
                        </a:rPr>
                        <a:t/>
                      </a:r>
                      <a:br>
                        <a:rPr lang="de-DE" sz="1100" b="1"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Betreuung: Anna </a:t>
                      </a:r>
                      <a:r>
                        <a:rPr lang="de-DE" sz="1100" b="0" dirty="0" err="1" smtClean="0">
                          <a:solidFill>
                            <a:schemeClr val="bg1"/>
                          </a:solidFill>
                          <a:latin typeface="Calibri" panose="020F0502020204030204" pitchFamily="34" charset="0"/>
                        </a:rPr>
                        <a:t>Ornth</a:t>
                      </a:r>
                      <a:r>
                        <a:rPr lang="de-DE" sz="1100" b="0" dirty="0" smtClean="0">
                          <a:solidFill>
                            <a:schemeClr val="bg1"/>
                          </a:solidFill>
                          <a:latin typeface="Calibri" panose="020F0502020204030204" pitchFamily="34" charset="0"/>
                        </a:rPr>
                        <a: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 Simone Weiß</a:t>
                      </a:r>
                      <a:br>
                        <a:rPr lang="de-DE" sz="1100" b="0"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Ort:</a:t>
                      </a:r>
                      <a:br>
                        <a:rPr lang="de-DE" sz="1100" b="0"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stille</a:t>
                      </a:r>
                      <a:r>
                        <a:rPr lang="de-DE" sz="1100" b="0" baseline="0" dirty="0" smtClean="0">
                          <a:solidFill>
                            <a:schemeClr val="bg1"/>
                          </a:solidFill>
                          <a:latin typeface="Calibri" panose="020F0502020204030204" pitchFamily="34" charset="0"/>
                        </a:rPr>
                        <a:t> Raum / gelber Raum</a:t>
                      </a:r>
                    </a:p>
                  </a:txBody>
                  <a:tcPr marL="216000" marR="72000" anchor="ctr">
                    <a:lnL>
                      <a:noFill/>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tx1">
                              <a:lumMod val="75000"/>
                              <a:lumOff val="25000"/>
                            </a:schemeClr>
                          </a:solidFill>
                          <a:latin typeface="Calibri" panose="020F0502020204030204" pitchFamily="34" charset="0"/>
                        </a:rPr>
                        <a:t>Im Bienen-</a:t>
                      </a:r>
                      <a:r>
                        <a:rPr lang="de-DE" sz="1100" b="0" dirty="0" err="1" smtClean="0">
                          <a:solidFill>
                            <a:schemeClr val="tx1">
                              <a:lumMod val="75000"/>
                              <a:lumOff val="25000"/>
                            </a:schemeClr>
                          </a:solidFill>
                          <a:latin typeface="Calibri" panose="020F0502020204030204" pitchFamily="34" charset="0"/>
                        </a:rPr>
                        <a:t>Leseclub</a:t>
                      </a:r>
                      <a:r>
                        <a:rPr lang="de-DE" sz="1100" b="0" baseline="0" dirty="0" smtClean="0">
                          <a:solidFill>
                            <a:schemeClr val="tx1">
                              <a:lumMod val="75000"/>
                              <a:lumOff val="25000"/>
                            </a:schemeClr>
                          </a:solidFill>
                          <a:latin typeface="Calibri" panose="020F0502020204030204" pitchFamily="34" charset="0"/>
                        </a:rPr>
                        <a:t> haben die Kinder Zeit, in Ruhe zum Thema Biene zu lesen,  zu stöbern oder sich auszutauschen. Wem das noch nicht reicht, der findet ebenso Bücher zum Thema Hühner und kann darüber noch einmal in die Welt unserer gefiederten Schulbewohner eintauchen.</a:t>
                      </a:r>
                      <a:endParaRPr lang="de-DE" sz="1100" b="0" dirty="0" smtClean="0">
                        <a:solidFill>
                          <a:schemeClr val="tx1">
                            <a:lumMod val="75000"/>
                            <a:lumOff val="25000"/>
                          </a:schemeClr>
                        </a:solidFill>
                        <a:latin typeface="Calibri" panose="020F0502020204030204" pitchFamily="34" charset="0"/>
                      </a:endParaRPr>
                    </a:p>
                  </a:txBody>
                  <a:tcPr anchor="ctr">
                    <a:lnL>
                      <a:noFill/>
                    </a:lnL>
                    <a:lnR>
                      <a:noFill/>
                    </a:lnR>
                    <a:lnT w="12700" cap="flat" cmpd="sng" algn="ctr">
                      <a:solidFill>
                        <a:srgbClr val="FF9933"/>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r>
            </a:tbl>
          </a:graphicData>
        </a:graphic>
      </p:graphicFrame>
      <p:sp>
        <p:nvSpPr>
          <p:cNvPr id="40" name="Foliennummernplatzhalter 2"/>
          <p:cNvSpPr txBox="1">
            <a:spLocks/>
          </p:cNvSpPr>
          <p:nvPr/>
        </p:nvSpPr>
        <p:spPr>
          <a:xfrm>
            <a:off x="146939" y="9594626"/>
            <a:ext cx="188286" cy="442000"/>
          </a:xfrm>
          <a:prstGeom prst="rect">
            <a:avLst/>
          </a:prstGeom>
        </p:spPr>
        <p:txBody>
          <a:bodyPr lIns="20976" tIns="10488" rIns="20976" bIns="10488"/>
          <a:lst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a:lstStyle>
          <a:p>
            <a:pPr algn="r"/>
            <a:fld id="{B8BD4307-8E25-4063-B042-91C9BB9E4C20}" type="slidenum">
              <a:rPr lang="de-DE" sz="1400" smtClean="0">
                <a:solidFill>
                  <a:prstClr val="black"/>
                </a:solidFill>
              </a:rPr>
              <a:pPr algn="r"/>
              <a:t>4</a:t>
            </a:fld>
            <a:endParaRPr lang="de-DE" sz="1400" dirty="0">
              <a:solidFill>
                <a:prstClr val="black"/>
              </a:solidFill>
            </a:endParaRPr>
          </a:p>
        </p:txBody>
      </p:sp>
      <p:pic>
        <p:nvPicPr>
          <p:cNvPr id="42" name="Picture 23" descr="https://www.mannheim.de/sites/default/files/media_center_image/69294/kusu_cmyk.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feld 2"/>
          <p:cNvSpPr txBox="1"/>
          <p:nvPr/>
        </p:nvSpPr>
        <p:spPr>
          <a:xfrm>
            <a:off x="2927351" y="1176962"/>
            <a:ext cx="1689099" cy="169277"/>
          </a:xfrm>
          <a:prstGeom prst="rect">
            <a:avLst/>
          </a:prstGeom>
          <a:noFill/>
        </p:spPr>
        <p:txBody>
          <a:bodyPr wrap="square" lIns="0" tIns="0" rIns="0" bIns="0" rtlCol="0">
            <a:spAutoFit/>
          </a:bodyPr>
          <a:lstStyle/>
          <a:p>
            <a:pPr algn="ctr"/>
            <a:r>
              <a:rPr lang="de-DE" sz="1100" b="1" dirty="0">
                <a:solidFill>
                  <a:schemeClr val="bg1"/>
                </a:solidFill>
                <a:latin typeface="Comic Sans MS" panose="030F0702030302020204" pitchFamily="66" charset="0"/>
              </a:rPr>
              <a:t>Pfingsten 2016</a:t>
            </a:r>
            <a:endParaRPr lang="de-DE" sz="1100" dirty="0">
              <a:solidFill>
                <a:schemeClr val="bg1"/>
              </a:solidFill>
              <a:latin typeface="Comic Sans MS" panose="030F0702030302020204" pitchFamily="66" charset="0"/>
            </a:endParaRPr>
          </a:p>
        </p:txBody>
      </p:sp>
      <p:sp>
        <p:nvSpPr>
          <p:cNvPr id="41" name="Ellipse 40"/>
          <p:cNvSpPr/>
          <p:nvPr/>
        </p:nvSpPr>
        <p:spPr>
          <a:xfrm>
            <a:off x="63639" y="1991170"/>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23" name="Gruppieren 22"/>
          <p:cNvGrpSpPr/>
          <p:nvPr/>
        </p:nvGrpSpPr>
        <p:grpSpPr>
          <a:xfrm>
            <a:off x="70057" y="7413327"/>
            <a:ext cx="966433" cy="966433"/>
            <a:chOff x="82819" y="7634889"/>
            <a:chExt cx="966433" cy="966433"/>
          </a:xfrm>
        </p:grpSpPr>
        <p:sp>
          <p:nvSpPr>
            <p:cNvPr id="45" name="Ellipse 44"/>
            <p:cNvSpPr/>
            <p:nvPr/>
          </p:nvSpPr>
          <p:spPr>
            <a:xfrm>
              <a:off x="82819" y="7634889"/>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46" name="Picture 23" descr="G:\Weitere Aufträge\1 Montessori - Müller-Zastrau\3 Fertige Projekte\Projektübersicht und Anmeldung Multikulti\MultiKulti-Symbole Übersicht\bewegung, spiel und spaß.jp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288883" y="7785287"/>
              <a:ext cx="569957" cy="683656"/>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44" name="Ellipse 43"/>
          <p:cNvSpPr/>
          <p:nvPr/>
        </p:nvSpPr>
        <p:spPr>
          <a:xfrm>
            <a:off x="34239" y="8472396"/>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0" name="Ellipse 29"/>
          <p:cNvSpPr/>
          <p:nvPr/>
        </p:nvSpPr>
        <p:spPr>
          <a:xfrm>
            <a:off x="63639" y="5235844"/>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7" name="Ellipse 26"/>
          <p:cNvSpPr/>
          <p:nvPr/>
        </p:nvSpPr>
        <p:spPr>
          <a:xfrm>
            <a:off x="63639" y="6322728"/>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5" name="Grafik 4"/>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352936" y="2145808"/>
            <a:ext cx="416326" cy="675410"/>
          </a:xfrm>
          <a:prstGeom prst="rect">
            <a:avLst/>
          </a:prstGeom>
        </p:spPr>
      </p:pic>
      <p:grpSp>
        <p:nvGrpSpPr>
          <p:cNvPr id="14" name="Gruppieren 13"/>
          <p:cNvGrpSpPr/>
          <p:nvPr/>
        </p:nvGrpSpPr>
        <p:grpSpPr>
          <a:xfrm>
            <a:off x="63639" y="3079996"/>
            <a:ext cx="966433" cy="966433"/>
            <a:chOff x="63639" y="3025404"/>
            <a:chExt cx="966433" cy="966433"/>
          </a:xfrm>
        </p:grpSpPr>
        <p:sp>
          <p:nvSpPr>
            <p:cNvPr id="36" name="Ellipse 35"/>
            <p:cNvSpPr/>
            <p:nvPr/>
          </p:nvSpPr>
          <p:spPr>
            <a:xfrm>
              <a:off x="63639" y="3025404"/>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 name="Grafik 7"/>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217427" y="3239519"/>
              <a:ext cx="683795" cy="578459"/>
            </a:xfrm>
            <a:prstGeom prst="rect">
              <a:avLst/>
            </a:prstGeom>
          </p:spPr>
        </p:pic>
      </p:grpSp>
      <p:pic>
        <p:nvPicPr>
          <p:cNvPr id="9" name="Grafik 8"/>
          <p:cNvPicPr>
            <a:picLocks noChangeAspect="1"/>
          </p:cNvPicPr>
          <p:nvPr/>
        </p:nvPicPr>
        <p:blipFill>
          <a:blip r:embed="rId11">
            <a:extLst>
              <a:ext uri="{28A0092B-C50C-407E-A947-70E740481C1C}">
                <a14:useLocalDpi xmlns:a14="http://schemas.microsoft.com/office/drawing/2010/main" xmlns="" val="0"/>
              </a:ext>
            </a:extLst>
          </a:blip>
          <a:stretch>
            <a:fillRect/>
          </a:stretch>
        </p:blipFill>
        <p:spPr>
          <a:xfrm>
            <a:off x="171003" y="5471438"/>
            <a:ext cx="751843" cy="483057"/>
          </a:xfrm>
          <a:prstGeom prst="rect">
            <a:avLst/>
          </a:prstGeom>
        </p:spPr>
      </p:pic>
      <p:grpSp>
        <p:nvGrpSpPr>
          <p:cNvPr id="7" name="Gruppieren 6"/>
          <p:cNvGrpSpPr/>
          <p:nvPr/>
        </p:nvGrpSpPr>
        <p:grpSpPr>
          <a:xfrm>
            <a:off x="63639" y="4158065"/>
            <a:ext cx="966433" cy="966433"/>
            <a:chOff x="63639" y="4089825"/>
            <a:chExt cx="966433" cy="966433"/>
          </a:xfrm>
        </p:grpSpPr>
        <p:sp>
          <p:nvSpPr>
            <p:cNvPr id="33" name="Ellipse 32"/>
            <p:cNvSpPr/>
            <p:nvPr/>
          </p:nvSpPr>
          <p:spPr>
            <a:xfrm>
              <a:off x="63639" y="4089825"/>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11" name="Grafik 10"/>
            <p:cNvPicPr>
              <a:picLocks noChangeAspect="1"/>
            </p:cNvPicPr>
            <p:nvPr/>
          </p:nvPicPr>
          <p:blipFill>
            <a:blip r:embed="rId12">
              <a:extLst>
                <a:ext uri="{28A0092B-C50C-407E-A947-70E740481C1C}">
                  <a14:useLocalDpi xmlns:a14="http://schemas.microsoft.com/office/drawing/2010/main" xmlns="" val="0"/>
                </a:ext>
              </a:extLst>
            </a:blip>
            <a:stretch>
              <a:fillRect/>
            </a:stretch>
          </p:blipFill>
          <p:spPr>
            <a:xfrm>
              <a:off x="262734" y="4212031"/>
              <a:ext cx="591877" cy="742457"/>
            </a:xfrm>
            <a:prstGeom prst="rect">
              <a:avLst/>
            </a:prstGeom>
          </p:spPr>
        </p:pic>
      </p:grpSp>
      <p:pic>
        <p:nvPicPr>
          <p:cNvPr id="12" name="Grafik 11"/>
          <p:cNvPicPr>
            <a:picLocks noChangeAspect="1"/>
          </p:cNvPicPr>
          <p:nvPr/>
        </p:nvPicPr>
        <p:blipFill>
          <a:blip r:embed="rId13">
            <a:extLst>
              <a:ext uri="{28A0092B-C50C-407E-A947-70E740481C1C}">
                <a14:useLocalDpi xmlns:a14="http://schemas.microsoft.com/office/drawing/2010/main" xmlns="" val="0"/>
              </a:ext>
            </a:extLst>
          </a:blip>
          <a:stretch>
            <a:fillRect/>
          </a:stretch>
        </p:blipFill>
        <p:spPr>
          <a:xfrm>
            <a:off x="201225" y="8664473"/>
            <a:ext cx="658635" cy="590123"/>
          </a:xfrm>
          <a:prstGeom prst="rect">
            <a:avLst/>
          </a:prstGeom>
        </p:spPr>
      </p:pic>
      <p:pic>
        <p:nvPicPr>
          <p:cNvPr id="13" name="Grafik 12"/>
          <p:cNvPicPr>
            <a:picLocks noChangeAspect="1"/>
          </p:cNvPicPr>
          <p:nvPr/>
        </p:nvPicPr>
        <p:blipFill>
          <a:blip r:embed="rId14">
            <a:extLst>
              <a:ext uri="{28A0092B-C50C-407E-A947-70E740481C1C}">
                <a14:useLocalDpi xmlns:a14="http://schemas.microsoft.com/office/drawing/2010/main" xmlns="" val="0"/>
              </a:ext>
            </a:extLst>
          </a:blip>
          <a:stretch>
            <a:fillRect/>
          </a:stretch>
        </p:blipFill>
        <p:spPr>
          <a:xfrm>
            <a:off x="216041" y="6469355"/>
            <a:ext cx="685692" cy="655375"/>
          </a:xfrm>
          <a:prstGeom prst="rect">
            <a:avLst/>
          </a:prstGeom>
        </p:spPr>
      </p:pic>
    </p:spTree>
    <p:extLst>
      <p:ext uri="{BB962C8B-B14F-4D97-AF65-F5344CB8AC3E}">
        <p14:creationId xmlns:p14="http://schemas.microsoft.com/office/powerpoint/2010/main" xmlns="" val="2410843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p14="http://schemas.microsoft.com/office/powerpoint/2010/main" xmlns="" val="3658499576"/>
              </p:ext>
            </p:extLst>
          </p:nvPr>
        </p:nvGraphicFramePr>
        <p:xfrm>
          <a:off x="0" y="0"/>
          <a:ext cx="119062" cy="229306"/>
        </p:xfrm>
        <a:graphic>
          <a:graphicData uri="http://schemas.openxmlformats.org/presentationml/2006/ole">
            <p:oleObj spid="_x0000_s87186" name="think-cell Folie" r:id="rId4" imgW="0" imgH="0" progId="">
              <p:embed/>
            </p:oleObj>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xmlns="">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9" name="Rechteck 98"/>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 name="Foliennummernplatzhalter 2"/>
          <p:cNvSpPr>
            <a:spLocks noGrp="1"/>
          </p:cNvSpPr>
          <p:nvPr>
            <p:ph type="sldNum" sz="quarter" idx="12"/>
          </p:nvPr>
        </p:nvSpPr>
        <p:spPr>
          <a:xfrm>
            <a:off x="6476458" y="9594626"/>
            <a:ext cx="188286" cy="442000"/>
          </a:xfrm>
        </p:spPr>
        <p:txBody>
          <a:bodyPr/>
          <a:lstStyle/>
          <a:p>
            <a:pPr algn="r"/>
            <a:fld id="{B8BD4307-8E25-4063-B042-91C9BB9E4C20}" type="slidenum">
              <a:rPr lang="de-DE" sz="1400" smtClean="0">
                <a:solidFill>
                  <a:prstClr val="black"/>
                </a:solidFill>
              </a:rPr>
              <a:pPr algn="r"/>
              <a:t>5</a:t>
            </a:fld>
            <a:endParaRPr lang="de-DE" sz="1400" dirty="0">
              <a:solidFill>
                <a:prstClr val="black"/>
              </a:solidFill>
            </a:endParaRPr>
          </a:p>
        </p:txBody>
      </p:sp>
      <p:sp>
        <p:nvSpPr>
          <p:cNvPr id="21" name="Rechteck 20"/>
          <p:cNvSpPr/>
          <p:nvPr/>
        </p:nvSpPr>
        <p:spPr>
          <a:xfrm>
            <a:off x="211324" y="1549941"/>
            <a:ext cx="6444963" cy="6809556"/>
          </a:xfrm>
          <a:prstGeom prst="rect">
            <a:avLst/>
          </a:prstGeom>
        </p:spPr>
        <p:txBody>
          <a:bodyPr wrap="square">
            <a:spAutoFit/>
          </a:bodyPr>
          <a:lstStyle/>
          <a:p>
            <a:pPr>
              <a:spcAft>
                <a:spcPts val="300"/>
              </a:spcAft>
            </a:pPr>
            <a:r>
              <a:rPr lang="de-DE" sz="1300" b="1" smtClean="0">
                <a:solidFill>
                  <a:schemeClr val="tx1">
                    <a:lumMod val="75000"/>
                    <a:lumOff val="25000"/>
                  </a:schemeClr>
                </a:solidFill>
                <a:latin typeface="Comic Sans MS" panose="030F0702030302020204" pitchFamily="66" charset="0"/>
              </a:rPr>
              <a:t>Tagesablauf 1/2</a:t>
            </a:r>
          </a:p>
          <a:p>
            <a:pPr>
              <a:spcAft>
                <a:spcPts val="300"/>
              </a:spcAft>
            </a:pPr>
            <a:r>
              <a:rPr lang="de-DE" sz="1300">
                <a:solidFill>
                  <a:schemeClr val="tx1">
                    <a:lumMod val="75000"/>
                    <a:lumOff val="25000"/>
                  </a:schemeClr>
                </a:solidFill>
                <a:latin typeface="Calibri" panose="020F0502020204030204" pitchFamily="34" charset="0"/>
              </a:rPr>
              <a:t>Und nun zum konkreten Tagesablauf mit den entsprechenden Symbolen. </a:t>
            </a:r>
            <a:r>
              <a:rPr lang="de-DE" sz="1300" smtClean="0">
                <a:solidFill>
                  <a:schemeClr val="tx1">
                    <a:lumMod val="75000"/>
                    <a:lumOff val="25000"/>
                  </a:schemeClr>
                </a:solidFill>
                <a:latin typeface="Calibri" panose="020F0502020204030204" pitchFamily="34" charset="0"/>
              </a:rPr>
              <a:t/>
            </a:r>
            <a:br>
              <a:rPr lang="de-DE" sz="1300" smtClean="0">
                <a:solidFill>
                  <a:schemeClr val="tx1">
                    <a:lumMod val="75000"/>
                    <a:lumOff val="25000"/>
                  </a:schemeClr>
                </a:solidFill>
                <a:latin typeface="Calibri" panose="020F0502020204030204" pitchFamily="34" charset="0"/>
              </a:rPr>
            </a:br>
            <a:r>
              <a:rPr lang="de-DE" sz="1300" smtClean="0">
                <a:solidFill>
                  <a:schemeClr val="tx1">
                    <a:lumMod val="75000"/>
                    <a:lumOff val="25000"/>
                  </a:schemeClr>
                </a:solidFill>
                <a:latin typeface="Calibri" panose="020F0502020204030204" pitchFamily="34" charset="0"/>
              </a:rPr>
              <a:t>Im </a:t>
            </a:r>
            <a:r>
              <a:rPr lang="de-DE" sz="1300">
                <a:solidFill>
                  <a:schemeClr val="tx1">
                    <a:lumMod val="75000"/>
                    <a:lumOff val="25000"/>
                  </a:schemeClr>
                </a:solidFill>
                <a:latin typeface="Calibri" panose="020F0502020204030204" pitchFamily="34" charset="0"/>
              </a:rPr>
              <a:t>Plan selbst finden Sie dann nur noch das Symbol, keine weiteren Erklärungen mehr.</a:t>
            </a:r>
          </a:p>
          <a:p>
            <a:pPr>
              <a:spcAft>
                <a:spcPts val="300"/>
              </a:spcAft>
            </a:pPr>
            <a:r>
              <a:rPr lang="de-DE" sz="1300" smtClean="0">
                <a:solidFill>
                  <a:schemeClr val="tx1">
                    <a:lumMod val="75000"/>
                    <a:lumOff val="25000"/>
                  </a:schemeClr>
                </a:solidFill>
                <a:latin typeface="Calibri" panose="020F0502020204030204" pitchFamily="34" charset="0"/>
              </a:rPr>
              <a:t> </a:t>
            </a: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a:latin typeface="Calibri" panose="020F0502020204030204" pitchFamily="34" charset="0"/>
            </a:endParaRPr>
          </a:p>
        </p:txBody>
      </p:sp>
      <p:sp>
        <p:nvSpPr>
          <p:cNvPr id="2" name="Rechteck 1"/>
          <p:cNvSpPr/>
          <p:nvPr/>
        </p:nvSpPr>
        <p:spPr>
          <a:xfrm>
            <a:off x="1014608" y="2439483"/>
            <a:ext cx="5551291" cy="7309693"/>
          </a:xfrm>
          <a:prstGeom prst="rect">
            <a:avLst/>
          </a:prstGeom>
        </p:spPr>
        <p:txBody>
          <a:bodyPr wrap="square">
            <a:spAutoFit/>
          </a:bodyPr>
          <a:lstStyle/>
          <a:p>
            <a:pPr marL="285750" indent="-285750">
              <a:buClr>
                <a:srgbClr val="FF3399"/>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Offener </a:t>
            </a:r>
            <a:r>
              <a:rPr lang="de-DE" sz="1300" b="1" dirty="0">
                <a:solidFill>
                  <a:schemeClr val="tx1">
                    <a:lumMod val="75000"/>
                    <a:lumOff val="25000"/>
                  </a:schemeClr>
                </a:solidFill>
                <a:latin typeface="Calibri" panose="020F0502020204030204" pitchFamily="34" charset="0"/>
              </a:rPr>
              <a:t>Beginn </a:t>
            </a:r>
            <a:r>
              <a:rPr lang="de-DE" sz="1300" b="1" dirty="0" smtClean="0">
                <a:solidFill>
                  <a:schemeClr val="tx1">
                    <a:lumMod val="75000"/>
                    <a:lumOff val="25000"/>
                  </a:schemeClr>
                </a:solidFill>
                <a:latin typeface="Calibri" panose="020F0502020204030204" pitchFamily="34" charset="0"/>
              </a:rPr>
              <a:t>- 8.00 Uhr bis  9.00 </a:t>
            </a:r>
            <a:r>
              <a:rPr lang="de-DE" sz="1300" b="1" dirty="0">
                <a:solidFill>
                  <a:schemeClr val="tx1">
                    <a:lumMod val="75000"/>
                    <a:lumOff val="25000"/>
                  </a:schemeClr>
                </a:solidFill>
                <a:latin typeface="Calibri" panose="020F0502020204030204" pitchFamily="34" charset="0"/>
              </a:rPr>
              <a:t>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Die Kinder kommen nach und nach an. Hier haben sie Zeit, sich zu unterhalten, etwas zu spielen oder noch etwas zu träumen. Der Küchendienst bereitet das Frühstück für die Allgemeinheit vor</a:t>
            </a:r>
            <a:r>
              <a:rPr lang="de-DE" sz="1300" dirty="0" smtClean="0">
                <a:solidFill>
                  <a:schemeClr val="tx1">
                    <a:lumMod val="75000"/>
                    <a:lumOff val="25000"/>
                  </a:schemeClr>
                </a:solidFill>
                <a:latin typeface="Calibri" panose="020F0502020204030204" pitchFamily="34" charset="0"/>
              </a:rPr>
              <a:t>.</a:t>
            </a:r>
          </a:p>
          <a:p>
            <a:pPr marL="285750" indent="-285750">
              <a:buClr>
                <a:srgbClr val="FF3399"/>
              </a:buClr>
              <a:buFont typeface="Wingdings 3" panose="05040102010807070707" pitchFamily="18" charset="2"/>
              <a:buChar char="u"/>
            </a:pPr>
            <a:endParaRPr lang="de-DE" sz="1300"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a:solidFill>
                  <a:schemeClr val="tx1">
                    <a:lumMod val="75000"/>
                    <a:lumOff val="25000"/>
                  </a:schemeClr>
                </a:solidFill>
                <a:latin typeface="Calibri" panose="020F0502020204030204" pitchFamily="34" charset="0"/>
              </a:rPr>
              <a:t>Frühstück </a:t>
            </a:r>
            <a:r>
              <a:rPr lang="de-DE" sz="1300" b="1" dirty="0" smtClean="0">
                <a:solidFill>
                  <a:schemeClr val="tx1">
                    <a:lumMod val="75000"/>
                    <a:lumOff val="25000"/>
                  </a:schemeClr>
                </a:solidFill>
                <a:latin typeface="Calibri" panose="020F0502020204030204" pitchFamily="34" charset="0"/>
              </a:rPr>
              <a:t>- </a:t>
            </a:r>
            <a:r>
              <a:rPr lang="de-DE" sz="1300" b="1" dirty="0">
                <a:solidFill>
                  <a:schemeClr val="tx1">
                    <a:lumMod val="75000"/>
                    <a:lumOff val="25000"/>
                  </a:schemeClr>
                </a:solidFill>
                <a:latin typeface="Calibri" panose="020F0502020204030204" pitchFamily="34" charset="0"/>
              </a:rPr>
              <a:t>9.00 Uhr bis 10.00 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Wir </a:t>
            </a:r>
            <a:r>
              <a:rPr lang="de-DE" sz="1300" dirty="0" smtClean="0">
                <a:solidFill>
                  <a:schemeClr val="tx1">
                    <a:lumMod val="75000"/>
                    <a:lumOff val="25000"/>
                  </a:schemeClr>
                </a:solidFill>
                <a:latin typeface="Calibri" panose="020F0502020204030204" pitchFamily="34" charset="0"/>
              </a:rPr>
              <a:t>versuchen den </a:t>
            </a:r>
            <a:r>
              <a:rPr lang="de-DE" sz="1300" dirty="0">
                <a:solidFill>
                  <a:schemeClr val="tx1">
                    <a:lumMod val="75000"/>
                    <a:lumOff val="25000"/>
                  </a:schemeClr>
                </a:solidFill>
                <a:latin typeface="Calibri" panose="020F0502020204030204" pitchFamily="34" charset="0"/>
              </a:rPr>
              <a:t>Kindern möglichst immer ein gesundes und obsthaltiges Frühstück zu servieren, denn die gesunde Ernährung </a:t>
            </a:r>
            <a:r>
              <a:rPr lang="de-DE" sz="1300" dirty="0" smtClean="0">
                <a:solidFill>
                  <a:schemeClr val="tx1">
                    <a:lumMod val="75000"/>
                    <a:lumOff val="25000"/>
                  </a:schemeClr>
                </a:solidFill>
                <a:latin typeface="Calibri" panose="020F0502020204030204" pitchFamily="34" charset="0"/>
              </a:rPr>
              <a:t>Ihres </a:t>
            </a:r>
            <a:r>
              <a:rPr lang="de-DE" sz="1300" dirty="0">
                <a:solidFill>
                  <a:schemeClr val="tx1">
                    <a:lumMod val="75000"/>
                    <a:lumOff val="25000"/>
                  </a:schemeClr>
                </a:solidFill>
                <a:latin typeface="Calibri" panose="020F0502020204030204" pitchFamily="34" charset="0"/>
              </a:rPr>
              <a:t>Kindes liegt uns am Herzen. Aber es gibt einmal in der Woche auch einen </a:t>
            </a:r>
            <a:r>
              <a:rPr lang="de-DE" sz="1300" dirty="0" err="1">
                <a:solidFill>
                  <a:schemeClr val="tx1">
                    <a:lumMod val="75000"/>
                    <a:lumOff val="25000"/>
                  </a:schemeClr>
                </a:solidFill>
                <a:latin typeface="Calibri" panose="020F0502020204030204" pitchFamily="34" charset="0"/>
              </a:rPr>
              <a:t>Nutellatag</a:t>
            </a:r>
            <a:r>
              <a:rPr lang="de-DE" sz="1300" dirty="0">
                <a:solidFill>
                  <a:schemeClr val="tx1">
                    <a:lumMod val="75000"/>
                    <a:lumOff val="25000"/>
                  </a:schemeClr>
                </a:solidFill>
                <a:latin typeface="Calibri" panose="020F0502020204030204" pitchFamily="34" charset="0"/>
              </a:rPr>
              <a:t> bzw. einen </a:t>
            </a:r>
            <a:r>
              <a:rPr lang="de-DE" sz="1300" dirty="0" smtClean="0">
                <a:solidFill>
                  <a:schemeClr val="tx1">
                    <a:lumMod val="75000"/>
                    <a:lumOff val="25000"/>
                  </a:schemeClr>
                </a:solidFill>
                <a:latin typeface="Calibri" panose="020F0502020204030204" pitchFamily="34" charset="0"/>
              </a:rPr>
              <a:t>Marmelade- </a:t>
            </a:r>
            <a:r>
              <a:rPr lang="de-DE" sz="1300" dirty="0">
                <a:solidFill>
                  <a:schemeClr val="tx1">
                    <a:lumMod val="75000"/>
                    <a:lumOff val="25000"/>
                  </a:schemeClr>
                </a:solidFill>
                <a:latin typeface="Calibri" panose="020F0502020204030204" pitchFamily="34" charset="0"/>
              </a:rPr>
              <a:t>oder </a:t>
            </a:r>
            <a:r>
              <a:rPr lang="de-DE" sz="1300" dirty="0" err="1">
                <a:solidFill>
                  <a:schemeClr val="tx1">
                    <a:lumMod val="75000"/>
                    <a:lumOff val="25000"/>
                  </a:schemeClr>
                </a:solidFill>
                <a:latin typeface="Calibri" panose="020F0502020204030204" pitchFamily="34" charset="0"/>
              </a:rPr>
              <a:t>Honigtag</a:t>
            </a:r>
            <a:r>
              <a:rPr lang="de-DE" sz="1300" dirty="0">
                <a:solidFill>
                  <a:schemeClr val="tx1">
                    <a:lumMod val="75000"/>
                    <a:lumOff val="25000"/>
                  </a:schemeClr>
                </a:solidFill>
                <a:latin typeface="Calibri" panose="020F0502020204030204" pitchFamily="34" charset="0"/>
              </a:rPr>
              <a:t>. Gegen Ende des Frühstücks  </a:t>
            </a:r>
            <a:r>
              <a:rPr lang="de-DE" sz="1300" dirty="0" smtClean="0">
                <a:solidFill>
                  <a:schemeClr val="tx1">
                    <a:lumMod val="75000"/>
                    <a:lumOff val="25000"/>
                  </a:schemeClr>
                </a:solidFill>
                <a:latin typeface="Calibri" panose="020F0502020204030204" pitchFamily="34" charset="0"/>
              </a:rPr>
              <a:t>wird </a:t>
            </a:r>
            <a:r>
              <a:rPr lang="de-DE" sz="1300" dirty="0">
                <a:solidFill>
                  <a:schemeClr val="tx1">
                    <a:lumMod val="75000"/>
                    <a:lumOff val="25000"/>
                  </a:schemeClr>
                </a:solidFill>
                <a:latin typeface="Calibri" panose="020F0502020204030204" pitchFamily="34" charset="0"/>
              </a:rPr>
              <a:t>den Kindern der Tagesablauf vorgestellt. Die Finanzierung obliegt im vollen Umfang dem Förderverein der Schule. Wir freuen uns, wenn Eltern diesen gezielt mit einer finanziellen Spende unterstützen (Spendenkonto Förderverein der Maria Montessori Grundschule Hausen, </a:t>
            </a:r>
            <a:r>
              <a:rPr lang="de-DE" sz="1300" dirty="0" smtClean="0">
                <a:solidFill>
                  <a:schemeClr val="tx1">
                    <a:lumMod val="75000"/>
                    <a:lumOff val="25000"/>
                  </a:schemeClr>
                </a:solidFill>
                <a:latin typeface="Calibri" panose="020F0502020204030204" pitchFamily="34" charset="0"/>
              </a:rPr>
              <a:t>IBAN: DE22600501010005933732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BIC: SCLADEST600  </a:t>
            </a:r>
            <a:r>
              <a:rPr lang="de-DE" sz="1300" dirty="0">
                <a:solidFill>
                  <a:schemeClr val="tx1">
                    <a:lumMod val="75000"/>
                    <a:lumOff val="25000"/>
                  </a:schemeClr>
                </a:solidFill>
                <a:latin typeface="Calibri" panose="020F0502020204030204" pitchFamily="34" charset="0"/>
              </a:rPr>
              <a:t>Kennwort </a:t>
            </a:r>
            <a:r>
              <a:rPr lang="de-DE" sz="1300" dirty="0" smtClean="0">
                <a:solidFill>
                  <a:schemeClr val="tx1">
                    <a:lumMod val="75000"/>
                    <a:lumOff val="25000"/>
                  </a:schemeClr>
                </a:solidFill>
                <a:latin typeface="Calibri" panose="020F0502020204030204" pitchFamily="34" charset="0"/>
              </a:rPr>
              <a:t>Schulfrühstück). Auch </a:t>
            </a:r>
            <a:r>
              <a:rPr lang="de-DE" sz="1300" dirty="0">
                <a:solidFill>
                  <a:schemeClr val="tx1">
                    <a:lumMod val="75000"/>
                    <a:lumOff val="25000"/>
                  </a:schemeClr>
                </a:solidFill>
                <a:latin typeface="Calibri" panose="020F0502020204030204" pitchFamily="34" charset="0"/>
              </a:rPr>
              <a:t>Sachspenden sind möglich. Kinder bringen entsprechende </a:t>
            </a:r>
            <a:r>
              <a:rPr lang="de-DE" sz="1300" dirty="0" smtClean="0">
                <a:solidFill>
                  <a:schemeClr val="tx1">
                    <a:lumMod val="75000"/>
                    <a:lumOff val="25000"/>
                  </a:schemeClr>
                </a:solidFill>
                <a:latin typeface="Calibri" panose="020F0502020204030204" pitchFamily="34" charset="0"/>
              </a:rPr>
              <a:t> Wunschlisten </a:t>
            </a:r>
            <a:r>
              <a:rPr lang="de-DE" sz="1300" dirty="0">
                <a:solidFill>
                  <a:schemeClr val="tx1">
                    <a:lumMod val="75000"/>
                    <a:lumOff val="25000"/>
                  </a:schemeClr>
                </a:solidFill>
                <a:latin typeface="Calibri" panose="020F0502020204030204" pitchFamily="34" charset="0"/>
              </a:rPr>
              <a:t>mit nach </a:t>
            </a:r>
            <a:r>
              <a:rPr lang="de-DE" sz="1300" dirty="0" smtClean="0">
                <a:solidFill>
                  <a:schemeClr val="tx1">
                    <a:lumMod val="75000"/>
                    <a:lumOff val="25000"/>
                  </a:schemeClr>
                </a:solidFill>
                <a:latin typeface="Calibri" panose="020F0502020204030204" pitchFamily="34" charset="0"/>
              </a:rPr>
              <a:t>Hause. </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 </a:t>
            </a:r>
          </a:p>
          <a:p>
            <a:pPr marL="285750" indent="-285750">
              <a:buClr>
                <a:srgbClr val="FF3399"/>
              </a:buClr>
              <a:buFont typeface="Wingdings 3" panose="05040102010807070707" pitchFamily="18" charset="2"/>
              <a:buChar char="u"/>
            </a:pPr>
            <a:r>
              <a:rPr lang="de-DE" sz="1300" b="1" dirty="0" err="1">
                <a:solidFill>
                  <a:schemeClr val="tx1">
                    <a:lumMod val="75000"/>
                    <a:lumOff val="25000"/>
                  </a:schemeClr>
                </a:solidFill>
                <a:latin typeface="Calibri" panose="020F0502020204030204" pitchFamily="34" charset="0"/>
              </a:rPr>
              <a:t>MultiKultiphase</a:t>
            </a:r>
            <a:r>
              <a:rPr lang="de-DE" sz="1300" b="1" dirty="0">
                <a:solidFill>
                  <a:schemeClr val="tx1">
                    <a:lumMod val="75000"/>
                    <a:lumOff val="25000"/>
                  </a:schemeClr>
                </a:solidFill>
                <a:latin typeface="Calibri" panose="020F0502020204030204" pitchFamily="34" charset="0"/>
              </a:rPr>
              <a:t> </a:t>
            </a:r>
            <a:r>
              <a:rPr lang="de-DE" sz="1300" b="1" dirty="0" smtClean="0">
                <a:solidFill>
                  <a:schemeClr val="tx1">
                    <a:lumMod val="75000"/>
                    <a:lumOff val="25000"/>
                  </a:schemeClr>
                </a:solidFill>
                <a:latin typeface="Calibri" panose="020F0502020204030204" pitchFamily="34" charset="0"/>
              </a:rPr>
              <a:t>1 - 10.00 </a:t>
            </a:r>
            <a:r>
              <a:rPr lang="de-DE" sz="1300" b="1" dirty="0">
                <a:solidFill>
                  <a:schemeClr val="tx1">
                    <a:lumMod val="75000"/>
                    <a:lumOff val="25000"/>
                  </a:schemeClr>
                </a:solidFill>
                <a:latin typeface="Calibri" panose="020F0502020204030204" pitchFamily="34" charset="0"/>
              </a:rPr>
              <a:t>Uhr bis 11.30 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err="1">
                <a:solidFill>
                  <a:schemeClr val="tx1">
                    <a:lumMod val="75000"/>
                    <a:lumOff val="25000"/>
                  </a:schemeClr>
                </a:solidFill>
                <a:latin typeface="Calibri" panose="020F0502020204030204" pitchFamily="34" charset="0"/>
              </a:rPr>
              <a:t>MultiKultiphasen</a:t>
            </a:r>
            <a:r>
              <a:rPr lang="de-DE" sz="1300" dirty="0">
                <a:solidFill>
                  <a:schemeClr val="tx1">
                    <a:lumMod val="75000"/>
                    <a:lumOff val="25000"/>
                  </a:schemeClr>
                </a:solidFill>
                <a:latin typeface="Calibri" panose="020F0502020204030204" pitchFamily="34" charset="0"/>
              </a:rPr>
              <a:t> nennen wir alle Zeiten, in denen sich die Kinder mit einem bestimmten Thema auseinandersetzen, sei es aus der Kunst, beim Schreiben, hinsichtlich technischer bzw. geschichtlicher </a:t>
            </a:r>
            <a:r>
              <a:rPr lang="de-DE" sz="1300" dirty="0" smtClean="0">
                <a:solidFill>
                  <a:schemeClr val="tx1">
                    <a:lumMod val="75000"/>
                    <a:lumOff val="25000"/>
                  </a:schemeClr>
                </a:solidFill>
                <a:latin typeface="Calibri" panose="020F0502020204030204" pitchFamily="34" charset="0"/>
              </a:rPr>
              <a:t>Themen oder </a:t>
            </a:r>
            <a:r>
              <a:rPr lang="de-DE" sz="1300" dirty="0">
                <a:solidFill>
                  <a:schemeClr val="tx1">
                    <a:lumMod val="75000"/>
                    <a:lumOff val="25000"/>
                  </a:schemeClr>
                </a:solidFill>
                <a:latin typeface="Calibri" panose="020F0502020204030204" pitchFamily="34" charset="0"/>
              </a:rPr>
              <a:t>auch beim Kochen oder Backen. </a:t>
            </a:r>
            <a:r>
              <a:rPr lang="de-DE" sz="1300" dirty="0" smtClean="0">
                <a:solidFill>
                  <a:schemeClr val="tx1">
                    <a:lumMod val="75000"/>
                    <a:lumOff val="25000"/>
                  </a:schemeClr>
                </a:solidFill>
                <a:latin typeface="Calibri" panose="020F0502020204030204" pitchFamily="34" charset="0"/>
              </a:rPr>
              <a:t>Zwei </a:t>
            </a:r>
            <a:r>
              <a:rPr lang="de-DE" sz="1300" dirty="0">
                <a:solidFill>
                  <a:schemeClr val="tx1">
                    <a:lumMod val="75000"/>
                    <a:lumOff val="25000"/>
                  </a:schemeClr>
                </a:solidFill>
                <a:latin typeface="Calibri" panose="020F0502020204030204" pitchFamily="34" charset="0"/>
              </a:rPr>
              <a:t>solcher Phasen hat der Ferientag.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Einmal </a:t>
            </a:r>
            <a:r>
              <a:rPr lang="de-DE" sz="1300" dirty="0">
                <a:solidFill>
                  <a:schemeClr val="tx1">
                    <a:lumMod val="75000"/>
                    <a:lumOff val="25000"/>
                  </a:schemeClr>
                </a:solidFill>
                <a:latin typeface="Calibri" panose="020F0502020204030204" pitchFamily="34" charset="0"/>
              </a:rPr>
              <a:t>von 10.00 bis 11.30 Uhr und einmal von 14.00 Uhr bis 15.30 Uhr.</a:t>
            </a:r>
          </a:p>
          <a:p>
            <a:pPr>
              <a:buClr>
                <a:srgbClr val="FF3399"/>
              </a:buClr>
            </a:pPr>
            <a:r>
              <a:rPr lang="de-DE" sz="1300" dirty="0">
                <a:solidFill>
                  <a:schemeClr val="tx1">
                    <a:lumMod val="75000"/>
                    <a:lumOff val="25000"/>
                  </a:schemeClr>
                </a:solidFill>
                <a:latin typeface="Calibri" panose="020F0502020204030204" pitchFamily="34" charset="0"/>
              </a:rPr>
              <a:t>In der Regel bereiten die pädagogischen </a:t>
            </a:r>
            <a:r>
              <a:rPr lang="de-DE" sz="1300" dirty="0" smtClean="0">
                <a:solidFill>
                  <a:schemeClr val="tx1">
                    <a:lumMod val="75000"/>
                    <a:lumOff val="25000"/>
                  </a:schemeClr>
                </a:solidFill>
                <a:latin typeface="Calibri" panose="020F0502020204030204" pitchFamily="34" charset="0"/>
              </a:rPr>
              <a:t>Fachkräfte für </a:t>
            </a:r>
            <a:r>
              <a:rPr lang="de-DE" sz="1300" dirty="0">
                <a:solidFill>
                  <a:schemeClr val="tx1">
                    <a:lumMod val="75000"/>
                    <a:lumOff val="25000"/>
                  </a:schemeClr>
                </a:solidFill>
                <a:latin typeface="Calibri" panose="020F0502020204030204" pitchFamily="34" charset="0"/>
              </a:rPr>
              <a:t>diese </a:t>
            </a:r>
            <a:r>
              <a:rPr lang="de-DE" sz="1300" dirty="0" smtClean="0">
                <a:solidFill>
                  <a:schemeClr val="tx1">
                    <a:lumMod val="75000"/>
                    <a:lumOff val="25000"/>
                  </a:schemeClr>
                </a:solidFill>
                <a:latin typeface="Calibri" panose="020F0502020204030204" pitchFamily="34" charset="0"/>
              </a:rPr>
              <a:t>Phasen Angebote </a:t>
            </a:r>
            <a:r>
              <a:rPr lang="de-DE" sz="1300" dirty="0">
                <a:solidFill>
                  <a:schemeClr val="tx1">
                    <a:lumMod val="75000"/>
                    <a:lumOff val="25000"/>
                  </a:schemeClr>
                </a:solidFill>
                <a:latin typeface="Calibri" panose="020F0502020204030204" pitchFamily="34" charset="0"/>
              </a:rPr>
              <a:t>vor. Dabei wird es </a:t>
            </a:r>
            <a:r>
              <a:rPr lang="de-DE" sz="1300" dirty="0" smtClean="0">
                <a:solidFill>
                  <a:schemeClr val="tx1">
                    <a:lumMod val="75000"/>
                    <a:lumOff val="25000"/>
                  </a:schemeClr>
                </a:solidFill>
                <a:latin typeface="Calibri" panose="020F0502020204030204" pitchFamily="34" charset="0"/>
              </a:rPr>
              <a:t>verschiedene Angebotsformen </a:t>
            </a:r>
            <a:r>
              <a:rPr lang="de-DE" sz="1300" dirty="0">
                <a:solidFill>
                  <a:schemeClr val="tx1">
                    <a:lumMod val="75000"/>
                    <a:lumOff val="25000"/>
                  </a:schemeClr>
                </a:solidFill>
                <a:latin typeface="Calibri" panose="020F0502020204030204" pitchFamily="34" charset="0"/>
              </a:rPr>
              <a:t>geben. </a:t>
            </a:r>
            <a:r>
              <a:rPr lang="de-DE" sz="1300" b="1" dirty="0" smtClean="0">
                <a:solidFill>
                  <a:schemeClr val="tx1">
                    <a:lumMod val="75000"/>
                    <a:lumOff val="25000"/>
                  </a:schemeClr>
                </a:solidFill>
                <a:latin typeface="Calibri" panose="020F0502020204030204" pitchFamily="34" charset="0"/>
              </a:rPr>
              <a:t>Variante 1 </a:t>
            </a:r>
            <a:r>
              <a:rPr lang="de-DE" sz="1300" dirty="0" smtClean="0">
                <a:solidFill>
                  <a:schemeClr val="tx1">
                    <a:lumMod val="75000"/>
                    <a:lumOff val="25000"/>
                  </a:schemeClr>
                </a:solidFill>
                <a:latin typeface="Calibri" panose="020F0502020204030204" pitchFamily="34" charset="0"/>
              </a:rPr>
              <a:t>sieht </a:t>
            </a:r>
            <a:r>
              <a:rPr lang="de-DE" sz="1300" dirty="0">
                <a:solidFill>
                  <a:schemeClr val="tx1">
                    <a:lumMod val="75000"/>
                    <a:lumOff val="25000"/>
                  </a:schemeClr>
                </a:solidFill>
                <a:latin typeface="Calibri" panose="020F0502020204030204" pitchFamily="34" charset="0"/>
              </a:rPr>
              <a:t>vor, dass die Kinder aus verschiedenen Angeboten wählen können, </a:t>
            </a:r>
            <a:r>
              <a:rPr lang="de-DE" sz="1300" b="1" dirty="0" smtClean="0">
                <a:solidFill>
                  <a:schemeClr val="tx1">
                    <a:lumMod val="75000"/>
                    <a:lumOff val="25000"/>
                  </a:schemeClr>
                </a:solidFill>
                <a:latin typeface="Calibri" panose="020F0502020204030204" pitchFamily="34" charset="0"/>
              </a:rPr>
              <a:t>Variante 2 </a:t>
            </a:r>
            <a:r>
              <a:rPr lang="de-DE" sz="1300" dirty="0" smtClean="0">
                <a:solidFill>
                  <a:schemeClr val="tx1">
                    <a:lumMod val="75000"/>
                    <a:lumOff val="25000"/>
                  </a:schemeClr>
                </a:solidFill>
                <a:latin typeface="Calibri" panose="020F0502020204030204" pitchFamily="34" charset="0"/>
              </a:rPr>
              <a:t>sieht </a:t>
            </a:r>
            <a:r>
              <a:rPr lang="de-DE" sz="1300" dirty="0">
                <a:solidFill>
                  <a:schemeClr val="tx1">
                    <a:lumMod val="75000"/>
                    <a:lumOff val="25000"/>
                  </a:schemeClr>
                </a:solidFill>
                <a:latin typeface="Calibri" panose="020F0502020204030204" pitchFamily="34" charset="0"/>
              </a:rPr>
              <a:t>vor, dass  sich mehrere pädagogische </a:t>
            </a:r>
            <a:r>
              <a:rPr lang="de-DE" sz="1300" dirty="0" smtClean="0">
                <a:solidFill>
                  <a:schemeClr val="tx1">
                    <a:lumMod val="75000"/>
                    <a:lumOff val="25000"/>
                  </a:schemeClr>
                </a:solidFill>
                <a:latin typeface="Calibri" panose="020F0502020204030204" pitchFamily="34" charset="0"/>
              </a:rPr>
              <a:t>Fachkräfte auf </a:t>
            </a:r>
            <a:r>
              <a:rPr lang="de-DE" sz="1300" dirty="0">
                <a:solidFill>
                  <a:schemeClr val="tx1">
                    <a:lumMod val="75000"/>
                    <a:lumOff val="25000"/>
                  </a:schemeClr>
                </a:solidFill>
                <a:latin typeface="Calibri" panose="020F0502020204030204" pitchFamily="34" charset="0"/>
              </a:rPr>
              <a:t>ein </a:t>
            </a:r>
            <a:r>
              <a:rPr lang="de-DE" sz="1300" dirty="0" err="1">
                <a:solidFill>
                  <a:schemeClr val="tx1">
                    <a:lumMod val="75000"/>
                    <a:lumOff val="25000"/>
                  </a:schemeClr>
                </a:solidFill>
                <a:latin typeface="Calibri" panose="020F0502020204030204" pitchFamily="34" charset="0"/>
              </a:rPr>
              <a:t>MultiKultiangebot</a:t>
            </a:r>
            <a:r>
              <a:rPr lang="de-DE" sz="1300" dirty="0">
                <a:solidFill>
                  <a:schemeClr val="tx1">
                    <a:lumMod val="75000"/>
                    <a:lumOff val="25000"/>
                  </a:schemeClr>
                </a:solidFill>
                <a:latin typeface="Calibri" panose="020F0502020204030204" pitchFamily="34" charset="0"/>
              </a:rPr>
              <a:t> einigen und dies dann mehrfach vorbereitet wird. So können alle Kinder das </a:t>
            </a:r>
            <a:r>
              <a:rPr lang="de-DE" sz="1300" dirty="0" err="1">
                <a:solidFill>
                  <a:schemeClr val="tx1">
                    <a:lumMod val="75000"/>
                    <a:lumOff val="25000"/>
                  </a:schemeClr>
                </a:solidFill>
                <a:latin typeface="Calibri" panose="020F0502020204030204" pitchFamily="34" charset="0"/>
              </a:rPr>
              <a:t>MultiKultiangebot</a:t>
            </a:r>
            <a:r>
              <a:rPr lang="de-DE" sz="1300" dirty="0">
                <a:solidFill>
                  <a:schemeClr val="tx1">
                    <a:lumMod val="75000"/>
                    <a:lumOff val="25000"/>
                  </a:schemeClr>
                </a:solidFill>
                <a:latin typeface="Calibri" panose="020F0502020204030204" pitchFamily="34" charset="0"/>
              </a:rPr>
              <a:t> </a:t>
            </a:r>
            <a:r>
              <a:rPr lang="de-DE" sz="1300" dirty="0" smtClean="0">
                <a:solidFill>
                  <a:schemeClr val="tx1">
                    <a:lumMod val="75000"/>
                    <a:lumOff val="25000"/>
                  </a:schemeClr>
                </a:solidFill>
                <a:latin typeface="Calibri" panose="020F0502020204030204" pitchFamily="34" charset="0"/>
              </a:rPr>
              <a:t>durchlaufen. Jedes </a:t>
            </a:r>
            <a:r>
              <a:rPr lang="de-DE" sz="1300" dirty="0">
                <a:solidFill>
                  <a:schemeClr val="tx1">
                    <a:lumMod val="75000"/>
                    <a:lumOff val="25000"/>
                  </a:schemeClr>
                </a:solidFill>
                <a:latin typeface="Calibri" panose="020F0502020204030204" pitchFamily="34" charset="0"/>
              </a:rPr>
              <a:t>Angebot erhält ein entsprechendes Symbol. </a:t>
            </a:r>
            <a:r>
              <a:rPr lang="de-DE" sz="1300" dirty="0" smtClean="0">
                <a:solidFill>
                  <a:schemeClr val="tx1">
                    <a:lumMod val="75000"/>
                    <a:lumOff val="25000"/>
                  </a:schemeClr>
                </a:solidFill>
                <a:latin typeface="Calibri" panose="020F0502020204030204" pitchFamily="34" charset="0"/>
              </a:rPr>
              <a:t>In den Pfingstferien bieten wir sowohl die Variante 1 als auch die Variante 2 an.</a:t>
            </a:r>
            <a:endParaRPr lang="de-DE" sz="1300" dirty="0">
              <a:solidFill>
                <a:schemeClr val="tx1">
                  <a:lumMod val="75000"/>
                  <a:lumOff val="25000"/>
                </a:schemeClr>
              </a:solidFill>
              <a:latin typeface="Calibri" panose="020F0502020204030204" pitchFamily="34" charset="0"/>
            </a:endParaRPr>
          </a:p>
          <a:p>
            <a:pPr>
              <a:buClr>
                <a:srgbClr val="FF3399"/>
              </a:buClr>
            </a:pPr>
            <a:endParaRPr lang="de-DE" sz="1300"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a:solidFill>
                  <a:schemeClr val="tx1">
                    <a:lumMod val="75000"/>
                    <a:lumOff val="25000"/>
                  </a:schemeClr>
                </a:solidFill>
                <a:latin typeface="Calibri" panose="020F0502020204030204" pitchFamily="34" charset="0"/>
              </a:rPr>
              <a:t>Aufräumzeit und Tischdeckzeit </a:t>
            </a:r>
            <a:r>
              <a:rPr lang="de-DE" sz="1300" b="1" dirty="0" smtClean="0">
                <a:solidFill>
                  <a:schemeClr val="tx1">
                    <a:lumMod val="75000"/>
                    <a:lumOff val="25000"/>
                  </a:schemeClr>
                </a:solidFill>
                <a:latin typeface="Calibri" panose="020F0502020204030204" pitchFamily="34" charset="0"/>
              </a:rPr>
              <a:t>- 11.30 </a:t>
            </a:r>
            <a:r>
              <a:rPr lang="de-DE" sz="1300" b="1" dirty="0">
                <a:solidFill>
                  <a:schemeClr val="tx1">
                    <a:lumMod val="75000"/>
                    <a:lumOff val="25000"/>
                  </a:schemeClr>
                </a:solidFill>
                <a:latin typeface="Calibri" panose="020F0502020204030204" pitchFamily="34" charset="0"/>
              </a:rPr>
              <a:t>Uhr bis 12.00 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Die Arbeitsräume werden so </a:t>
            </a:r>
            <a:r>
              <a:rPr lang="de-DE" sz="1300" dirty="0" smtClean="0">
                <a:solidFill>
                  <a:schemeClr val="tx1">
                    <a:lumMod val="75000"/>
                    <a:lumOff val="25000"/>
                  </a:schemeClr>
                </a:solidFill>
                <a:latin typeface="Calibri" panose="020F0502020204030204" pitchFamily="34" charset="0"/>
              </a:rPr>
              <a:t>hinterlassen</a:t>
            </a:r>
            <a:r>
              <a:rPr lang="de-DE" sz="1300" dirty="0">
                <a:solidFill>
                  <a:schemeClr val="tx1">
                    <a:lumMod val="75000"/>
                    <a:lumOff val="25000"/>
                  </a:schemeClr>
                </a:solidFill>
                <a:latin typeface="Calibri" panose="020F0502020204030204" pitchFamily="34" charset="0"/>
              </a:rPr>
              <a:t>, dass am Nachmittag wieder neu gestartet werden kann. Der Tisch für das Mittagessen wird von den Kindern gedeckt</a:t>
            </a:r>
            <a:r>
              <a:rPr lang="de-DE" sz="1400" dirty="0" smtClean="0">
                <a:solidFill>
                  <a:schemeClr val="tx1">
                    <a:lumMod val="75000"/>
                    <a:lumOff val="25000"/>
                  </a:schemeClr>
                </a:solidFill>
                <a:latin typeface="Calibri" panose="020F0502020204030204" pitchFamily="34" charset="0"/>
              </a:rPr>
              <a:t>. </a:t>
            </a:r>
            <a:endParaRPr lang="de-DE" sz="1400" dirty="0">
              <a:solidFill>
                <a:schemeClr val="tx1">
                  <a:lumMod val="75000"/>
                  <a:lumOff val="25000"/>
                </a:schemeClr>
              </a:solidFill>
              <a:latin typeface="Calibri" panose="020F0502020204030204" pitchFamily="34" charset="0"/>
            </a:endParaRPr>
          </a:p>
        </p:txBody>
      </p:sp>
      <p:grpSp>
        <p:nvGrpSpPr>
          <p:cNvPr id="65" name="Gruppieren 64"/>
          <p:cNvGrpSpPr/>
          <p:nvPr/>
        </p:nvGrpSpPr>
        <p:grpSpPr>
          <a:xfrm>
            <a:off x="118154" y="3451514"/>
            <a:ext cx="913787" cy="913787"/>
            <a:chOff x="285145" y="3430936"/>
            <a:chExt cx="628642" cy="628642"/>
          </a:xfrm>
        </p:grpSpPr>
        <p:sp>
          <p:nvSpPr>
            <p:cNvPr id="23" name="Ellipse 22"/>
            <p:cNvSpPr/>
            <p:nvPr/>
          </p:nvSpPr>
          <p:spPr>
            <a:xfrm>
              <a:off x="285145" y="3430936"/>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7049" name="Picture 9" descr="G:\Weitere Aufträge\1 Montessori - Müller-Zastrau\2 Anstehende Projekte\1 Ferienbroschüre\Neue Symbole\Fruehstuecksei---Line.pn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00393" y="3515704"/>
              <a:ext cx="474345" cy="474345"/>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5" name="Gruppieren 4"/>
          <p:cNvGrpSpPr/>
          <p:nvPr/>
        </p:nvGrpSpPr>
        <p:grpSpPr>
          <a:xfrm>
            <a:off x="118154" y="5731661"/>
            <a:ext cx="913787" cy="913787"/>
            <a:chOff x="285145" y="5780008"/>
            <a:chExt cx="628642" cy="628642"/>
          </a:xfrm>
        </p:grpSpPr>
        <p:sp>
          <p:nvSpPr>
            <p:cNvPr id="24" name="Ellipse 23"/>
            <p:cNvSpPr/>
            <p:nvPr/>
          </p:nvSpPr>
          <p:spPr>
            <a:xfrm>
              <a:off x="285145" y="5780008"/>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7051" name="Picture 11" descr="G:\Weitere Aufträge\1 Montessori - Müller-Zastrau\3 Fertige Projekte\Multikulti-Schriftzug\MultiKulti_final.png"/>
            <p:cNvPicPr>
              <a:picLocks noChangeAspect="1" noChangeArrowheads="1"/>
            </p:cNvPicPr>
            <p:nvPr/>
          </p:nvPicPr>
          <p:blipFill rotWithShape="1">
            <a:blip r:embed="rId8">
              <a:extLst>
                <a:ext uri="{28A0092B-C50C-407E-A947-70E740481C1C}">
                  <a14:useLocalDpi xmlns:a14="http://schemas.microsoft.com/office/drawing/2010/main" xmlns="" val="0"/>
                </a:ext>
              </a:extLst>
            </a:blip>
            <a:srcRect t="13595" b="10287"/>
            <a:stretch/>
          </p:blipFill>
          <p:spPr bwMode="auto">
            <a:xfrm rot="5400000">
              <a:off x="380883" y="5879714"/>
              <a:ext cx="426957" cy="464031"/>
            </a:xfrm>
            <a:prstGeom prst="rect">
              <a:avLst/>
            </a:prstGeom>
            <a:noFill/>
            <a:ln>
              <a:noFill/>
            </a:ln>
            <a:extLst>
              <a:ext uri="{909E8E84-426E-40DD-AFC4-6F175D3DCCD1}">
                <a14:hiddenFill xmlns:a14="http://schemas.microsoft.com/office/drawing/2010/main" xmlns="">
                  <a:solidFill>
                    <a:srgbClr val="FFFFFF"/>
                  </a:solidFill>
                </a14:hiddenFill>
              </a:ext>
            </a:extLst>
          </p:spPr>
        </p:pic>
      </p:grpSp>
      <p:grpSp>
        <p:nvGrpSpPr>
          <p:cNvPr id="63" name="Gruppieren 62"/>
          <p:cNvGrpSpPr/>
          <p:nvPr/>
        </p:nvGrpSpPr>
        <p:grpSpPr>
          <a:xfrm>
            <a:off x="118154" y="2384425"/>
            <a:ext cx="913787" cy="913787"/>
            <a:chOff x="285145" y="2529062"/>
            <a:chExt cx="628642" cy="628642"/>
          </a:xfrm>
        </p:grpSpPr>
        <p:sp>
          <p:nvSpPr>
            <p:cNvPr id="19" name="Ellipse 18"/>
            <p:cNvSpPr/>
            <p:nvPr/>
          </p:nvSpPr>
          <p:spPr>
            <a:xfrm>
              <a:off x="285145" y="2529062"/>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62" name="Gruppieren 61"/>
            <p:cNvGrpSpPr/>
            <p:nvPr/>
          </p:nvGrpSpPr>
          <p:grpSpPr>
            <a:xfrm>
              <a:off x="376135" y="2621256"/>
              <a:ext cx="437138" cy="437138"/>
              <a:chOff x="371372" y="2611730"/>
              <a:chExt cx="437138" cy="437138"/>
            </a:xfrm>
          </p:grpSpPr>
          <p:grpSp>
            <p:nvGrpSpPr>
              <p:cNvPr id="58" name="Gruppieren 57"/>
              <p:cNvGrpSpPr/>
              <p:nvPr/>
            </p:nvGrpSpPr>
            <p:grpSpPr>
              <a:xfrm>
                <a:off x="371372" y="2611730"/>
                <a:ext cx="437138" cy="437138"/>
                <a:chOff x="3138900" y="4128080"/>
                <a:chExt cx="651353" cy="651353"/>
              </a:xfrm>
            </p:grpSpPr>
            <p:sp>
              <p:nvSpPr>
                <p:cNvPr id="4" name="Ellipse 3"/>
                <p:cNvSpPr/>
                <p:nvPr/>
              </p:nvSpPr>
              <p:spPr>
                <a:xfrm>
                  <a:off x="3138900" y="4128080"/>
                  <a:ext cx="651353" cy="65135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6" name="Gerade Verbindung 5"/>
                <p:cNvCxnSpPr>
                  <a:stCxn id="4" idx="0"/>
                  <a:endCxn id="4" idx="0"/>
                </p:cNvCxnSpPr>
                <p:nvPr/>
              </p:nvCxnSpPr>
              <p:spPr>
                <a:xfrm>
                  <a:off x="3464577" y="412808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flipV="1">
                  <a:off x="3464576" y="4128080"/>
                  <a:ext cx="0" cy="6513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a:stCxn id="4" idx="6"/>
                  <a:endCxn id="4" idx="2"/>
                </p:cNvCxnSpPr>
                <p:nvPr/>
              </p:nvCxnSpPr>
              <p:spPr>
                <a:xfrm flipH="1">
                  <a:off x="3138900" y="4453757"/>
                  <a:ext cx="6513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llipse 11"/>
                <p:cNvSpPr/>
                <p:nvPr/>
              </p:nvSpPr>
              <p:spPr>
                <a:xfrm>
                  <a:off x="3194701" y="4196582"/>
                  <a:ext cx="527050" cy="52705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32" name="Gerade Verbindung 31"/>
                <p:cNvCxnSpPr>
                  <a:endCxn id="4" idx="0"/>
                </p:cNvCxnSpPr>
                <p:nvPr/>
              </p:nvCxnSpPr>
              <p:spPr>
                <a:xfrm flipH="1" flipV="1">
                  <a:off x="3464577" y="4128080"/>
                  <a:ext cx="3" cy="297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9" name="Freihandform 58"/>
              <p:cNvSpPr/>
              <p:nvPr/>
            </p:nvSpPr>
            <p:spPr>
              <a:xfrm>
                <a:off x="394998" y="2824334"/>
                <a:ext cx="209550" cy="95250"/>
              </a:xfrm>
              <a:custGeom>
                <a:avLst/>
                <a:gdLst>
                  <a:gd name="connsiteX0" fmla="*/ 250825 w 250825"/>
                  <a:gd name="connsiteY0" fmla="*/ 0 h 66675"/>
                  <a:gd name="connsiteX1" fmla="*/ 0 w 250825"/>
                  <a:gd name="connsiteY1" fmla="*/ 0 h 66675"/>
                  <a:gd name="connsiteX2" fmla="*/ 0 w 250825"/>
                  <a:gd name="connsiteY2" fmla="*/ 66675 h 66675"/>
                  <a:gd name="connsiteX3" fmla="*/ 250825 w 250825"/>
                  <a:gd name="connsiteY3" fmla="*/ 0 h 66675"/>
                  <a:gd name="connsiteX0" fmla="*/ 250825 w 250825"/>
                  <a:gd name="connsiteY0" fmla="*/ 0 h 66675"/>
                  <a:gd name="connsiteX1" fmla="*/ 0 w 250825"/>
                  <a:gd name="connsiteY1" fmla="*/ 0 h 66675"/>
                  <a:gd name="connsiteX2" fmla="*/ 66675 w 250825"/>
                  <a:gd name="connsiteY2" fmla="*/ 66675 h 66675"/>
                  <a:gd name="connsiteX3" fmla="*/ 250825 w 250825"/>
                  <a:gd name="connsiteY3" fmla="*/ 0 h 66675"/>
                  <a:gd name="connsiteX0" fmla="*/ 250825 w 250825"/>
                  <a:gd name="connsiteY0" fmla="*/ 0 h 95250"/>
                  <a:gd name="connsiteX1" fmla="*/ 0 w 250825"/>
                  <a:gd name="connsiteY1" fmla="*/ 0 h 95250"/>
                  <a:gd name="connsiteX2" fmla="*/ 76200 w 250825"/>
                  <a:gd name="connsiteY2" fmla="*/ 95250 h 95250"/>
                  <a:gd name="connsiteX3" fmla="*/ 250825 w 250825"/>
                  <a:gd name="connsiteY3" fmla="*/ 0 h 95250"/>
                  <a:gd name="connsiteX0" fmla="*/ 209550 w 209550"/>
                  <a:gd name="connsiteY0" fmla="*/ 0 h 95250"/>
                  <a:gd name="connsiteX1" fmla="*/ 0 w 209550"/>
                  <a:gd name="connsiteY1" fmla="*/ 0 h 95250"/>
                  <a:gd name="connsiteX2" fmla="*/ 34925 w 209550"/>
                  <a:gd name="connsiteY2" fmla="*/ 95250 h 95250"/>
                  <a:gd name="connsiteX3" fmla="*/ 209550 w 209550"/>
                  <a:gd name="connsiteY3" fmla="*/ 0 h 95250"/>
                </a:gdLst>
                <a:ahLst/>
                <a:cxnLst>
                  <a:cxn ang="0">
                    <a:pos x="connsiteX0" y="connsiteY0"/>
                  </a:cxn>
                  <a:cxn ang="0">
                    <a:pos x="connsiteX1" y="connsiteY1"/>
                  </a:cxn>
                  <a:cxn ang="0">
                    <a:pos x="connsiteX2" y="connsiteY2"/>
                  </a:cxn>
                  <a:cxn ang="0">
                    <a:pos x="connsiteX3" y="connsiteY3"/>
                  </a:cxn>
                </a:cxnLst>
                <a:rect l="l" t="t" r="r" b="b"/>
                <a:pathLst>
                  <a:path w="209550" h="95250">
                    <a:moveTo>
                      <a:pt x="209550" y="0"/>
                    </a:moveTo>
                    <a:lnTo>
                      <a:pt x="0" y="0"/>
                    </a:lnTo>
                    <a:lnTo>
                      <a:pt x="34925" y="95250"/>
                    </a:lnTo>
                    <a:lnTo>
                      <a:pt x="209550" y="0"/>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grpSp>
      <p:sp>
        <p:nvSpPr>
          <p:cNvPr id="25" name="Ellipse 24"/>
          <p:cNvSpPr/>
          <p:nvPr/>
        </p:nvSpPr>
        <p:spPr>
          <a:xfrm>
            <a:off x="118154" y="8558714"/>
            <a:ext cx="913787" cy="913787"/>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7080" name="Picture 40" descr="G:\Weitere Aufträge\1 Montessori - Müller-Zastrau\1 Angefangene Projekte\1 Ferienbroschüre\Neue Symbole\finale Symbole\Tischdecken.png"/>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255144" y="8690499"/>
            <a:ext cx="639805" cy="650215"/>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23" descr="https://www.mannheim.de/sites/default/files/media_center_image/69294/kusu_cmyk.jpg"/>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feld 6"/>
          <p:cNvSpPr txBox="1"/>
          <p:nvPr/>
        </p:nvSpPr>
        <p:spPr>
          <a:xfrm>
            <a:off x="2910098" y="1180873"/>
            <a:ext cx="1689099" cy="172548"/>
          </a:xfrm>
          <a:prstGeom prst="rect">
            <a:avLst/>
          </a:prstGeom>
          <a:noFill/>
        </p:spPr>
        <p:txBody>
          <a:bodyPr wrap="square" lIns="0" tIns="0" rIns="0" bIns="0" rtlCol="0">
            <a:spAutoFit/>
          </a:bodyPr>
          <a:lstStyle/>
          <a:p>
            <a:pPr algn="ctr">
              <a:lnSpc>
                <a:spcPct val="108000"/>
              </a:lnSpc>
              <a:spcAft>
                <a:spcPts val="1008"/>
              </a:spcAft>
            </a:pPr>
            <a:r>
              <a:rPr lang="de-DE" sz="1100" b="1" dirty="0">
                <a:solidFill>
                  <a:schemeClr val="bg1"/>
                </a:solidFill>
                <a:latin typeface="Comic Sans MS" panose="030F0702030302020204" pitchFamily="66" charset="0"/>
              </a:rPr>
              <a:t>Pfingsten </a:t>
            </a:r>
            <a:r>
              <a:rPr lang="de-DE" sz="1100" b="1" dirty="0" smtClean="0">
                <a:solidFill>
                  <a:schemeClr val="bg1"/>
                </a:solidFill>
                <a:latin typeface="Comic Sans MS" panose="030F0702030302020204" pitchFamily="66" charset="0"/>
              </a:rPr>
              <a:t>2016</a:t>
            </a:r>
            <a:endParaRPr lang="de-DE" sz="11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xmlns="" val="712909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p14="http://schemas.microsoft.com/office/powerpoint/2010/main" xmlns="" val="613133258"/>
              </p:ext>
            </p:extLst>
          </p:nvPr>
        </p:nvGraphicFramePr>
        <p:xfrm>
          <a:off x="0" y="0"/>
          <a:ext cx="119062" cy="229306"/>
        </p:xfrm>
        <a:graphic>
          <a:graphicData uri="http://schemas.openxmlformats.org/presentationml/2006/ole">
            <p:oleObj spid="_x0000_s85150" name="think-cell Folie" r:id="rId4" imgW="0" imgH="0" progId="">
              <p:embed/>
            </p:oleObj>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xmlns="">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9" name="Rechteck 98"/>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1" name="Rechteck 20"/>
          <p:cNvSpPr/>
          <p:nvPr/>
        </p:nvSpPr>
        <p:spPr>
          <a:xfrm>
            <a:off x="211324" y="1549941"/>
            <a:ext cx="6444963" cy="6809556"/>
          </a:xfrm>
          <a:prstGeom prst="rect">
            <a:avLst/>
          </a:prstGeom>
        </p:spPr>
        <p:txBody>
          <a:bodyPr wrap="square">
            <a:spAutoFit/>
          </a:bodyPr>
          <a:lstStyle/>
          <a:p>
            <a:pPr>
              <a:spcAft>
                <a:spcPts val="300"/>
              </a:spcAft>
            </a:pPr>
            <a:r>
              <a:rPr lang="de-DE" sz="1300" b="1" smtClean="0">
                <a:solidFill>
                  <a:schemeClr val="tx1">
                    <a:lumMod val="75000"/>
                    <a:lumOff val="25000"/>
                  </a:schemeClr>
                </a:solidFill>
                <a:latin typeface="Comic Sans MS" panose="030F0702030302020204" pitchFamily="66" charset="0"/>
              </a:rPr>
              <a:t>Tagesablauf 2/2</a:t>
            </a:r>
          </a:p>
          <a:p>
            <a:pPr>
              <a:spcAft>
                <a:spcPts val="300"/>
              </a:spcAft>
            </a:pPr>
            <a:r>
              <a:rPr lang="de-DE" sz="1300" smtClean="0">
                <a:solidFill>
                  <a:schemeClr val="tx1">
                    <a:lumMod val="75000"/>
                    <a:lumOff val="25000"/>
                  </a:schemeClr>
                </a:solidFill>
                <a:latin typeface="Calibri" panose="020F0502020204030204" pitchFamily="34" charset="0"/>
              </a:rPr>
              <a:t>Und </a:t>
            </a:r>
            <a:r>
              <a:rPr lang="de-DE" sz="1300">
                <a:solidFill>
                  <a:schemeClr val="tx1">
                    <a:lumMod val="75000"/>
                    <a:lumOff val="25000"/>
                  </a:schemeClr>
                </a:solidFill>
                <a:latin typeface="Calibri" panose="020F0502020204030204" pitchFamily="34" charset="0"/>
              </a:rPr>
              <a:t>nun zum </a:t>
            </a:r>
            <a:r>
              <a:rPr lang="de-DE" sz="1300" smtClean="0">
                <a:solidFill>
                  <a:schemeClr val="tx1">
                    <a:lumMod val="75000"/>
                    <a:lumOff val="25000"/>
                  </a:schemeClr>
                </a:solidFill>
                <a:latin typeface="Calibri" panose="020F0502020204030204" pitchFamily="34" charset="0"/>
              </a:rPr>
              <a:t>zweiten Teil des Tagesablaufs mit </a:t>
            </a:r>
            <a:r>
              <a:rPr lang="de-DE" sz="1300">
                <a:solidFill>
                  <a:schemeClr val="tx1">
                    <a:lumMod val="75000"/>
                    <a:lumOff val="25000"/>
                  </a:schemeClr>
                </a:solidFill>
                <a:latin typeface="Calibri" panose="020F0502020204030204" pitchFamily="34" charset="0"/>
              </a:rPr>
              <a:t>den entsprechenden Symbolen. </a:t>
            </a:r>
            <a:br>
              <a:rPr lang="de-DE" sz="1300">
                <a:solidFill>
                  <a:schemeClr val="tx1">
                    <a:lumMod val="75000"/>
                    <a:lumOff val="25000"/>
                  </a:schemeClr>
                </a:solidFill>
                <a:latin typeface="Calibri" panose="020F0502020204030204" pitchFamily="34" charset="0"/>
              </a:rPr>
            </a:br>
            <a:r>
              <a:rPr lang="de-DE" sz="1300">
                <a:solidFill>
                  <a:schemeClr val="tx1">
                    <a:lumMod val="75000"/>
                    <a:lumOff val="25000"/>
                  </a:schemeClr>
                </a:solidFill>
                <a:latin typeface="Calibri" panose="020F0502020204030204" pitchFamily="34" charset="0"/>
              </a:rPr>
              <a:t>Im Plan selbst finden Sie dann nur noch das Symbol, keine weiteren Erklärungen mehr.</a:t>
            </a:r>
          </a:p>
          <a:p>
            <a:pPr>
              <a:spcAft>
                <a:spcPts val="300"/>
              </a:spcAft>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a:latin typeface="Calibri" panose="020F0502020204030204" pitchFamily="34" charset="0"/>
            </a:endParaRPr>
          </a:p>
        </p:txBody>
      </p:sp>
      <p:sp>
        <p:nvSpPr>
          <p:cNvPr id="2" name="Rechteck 1"/>
          <p:cNvSpPr/>
          <p:nvPr/>
        </p:nvSpPr>
        <p:spPr>
          <a:xfrm>
            <a:off x="1023742" y="2447292"/>
            <a:ext cx="5441949" cy="7294305"/>
          </a:xfrm>
          <a:prstGeom prst="rect">
            <a:avLst/>
          </a:prstGeom>
        </p:spPr>
        <p:txBody>
          <a:bodyPr wrap="square">
            <a:spAutoFit/>
          </a:bodyPr>
          <a:lstStyle/>
          <a:p>
            <a:pPr marL="285750" indent="-285750">
              <a:buClr>
                <a:srgbClr val="FF3399"/>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Mittagessen: </a:t>
            </a:r>
            <a:r>
              <a:rPr lang="de-DE" sz="1300" b="1" dirty="0">
                <a:solidFill>
                  <a:schemeClr val="tx1">
                    <a:lumMod val="75000"/>
                    <a:lumOff val="25000"/>
                  </a:schemeClr>
                </a:solidFill>
                <a:latin typeface="Calibri" panose="020F0502020204030204" pitchFamily="34" charset="0"/>
              </a:rPr>
              <a:t>12.00- 13.00 Uhr                                         </a:t>
            </a:r>
          </a:p>
          <a:p>
            <a:pPr>
              <a:buClr>
                <a:srgbClr val="FF3399"/>
              </a:buClr>
            </a:pPr>
            <a:r>
              <a:rPr lang="de-DE" sz="1300" dirty="0">
                <a:solidFill>
                  <a:schemeClr val="tx1">
                    <a:lumMod val="75000"/>
                    <a:lumOff val="25000"/>
                  </a:schemeClr>
                </a:solidFill>
                <a:latin typeface="Calibri" panose="020F0502020204030204" pitchFamily="34" charset="0"/>
              </a:rPr>
              <a:t>Wir beziehen unser Essen von den Johannitern unter der Leitung von Herrn </a:t>
            </a:r>
            <a:r>
              <a:rPr lang="de-DE" sz="1300" dirty="0" smtClean="0">
                <a:solidFill>
                  <a:schemeClr val="tx1">
                    <a:lumMod val="75000"/>
                    <a:lumOff val="25000"/>
                  </a:schemeClr>
                </a:solidFill>
                <a:latin typeface="Calibri" panose="020F0502020204030204" pitchFamily="34" charset="0"/>
              </a:rPr>
              <a:t>Wörner (Kontakt: siehe </a:t>
            </a:r>
            <a:r>
              <a:rPr lang="de-DE" sz="1300" dirty="0" err="1" smtClean="0">
                <a:solidFill>
                  <a:schemeClr val="tx1">
                    <a:lumMod val="75000"/>
                    <a:lumOff val="25000"/>
                  </a:schemeClr>
                </a:solidFill>
                <a:latin typeface="Calibri" panose="020F0502020204030204" pitchFamily="34" charset="0"/>
              </a:rPr>
              <a:t>Broschürenrückseite</a:t>
            </a:r>
            <a:r>
              <a:rPr lang="de-DE" sz="1300" dirty="0" smtClean="0">
                <a:solidFill>
                  <a:schemeClr val="tx1">
                    <a:lumMod val="75000"/>
                    <a:lumOff val="25000"/>
                  </a:schemeClr>
                </a:solidFill>
                <a:latin typeface="Calibri" panose="020F0502020204030204" pitchFamily="34" charset="0"/>
              </a:rPr>
              <a:t>). Wir versuchen gemeinsam </a:t>
            </a:r>
            <a:r>
              <a:rPr lang="de-DE" sz="1300" dirty="0">
                <a:solidFill>
                  <a:schemeClr val="tx1">
                    <a:lumMod val="75000"/>
                    <a:lumOff val="25000"/>
                  </a:schemeClr>
                </a:solidFill>
                <a:latin typeface="Calibri" panose="020F0502020204030204" pitchFamily="34" charset="0"/>
              </a:rPr>
              <a:t>mit Herrn </a:t>
            </a:r>
            <a:r>
              <a:rPr lang="de-DE" sz="1300" dirty="0" smtClean="0">
                <a:solidFill>
                  <a:schemeClr val="tx1">
                    <a:lumMod val="75000"/>
                    <a:lumOff val="25000"/>
                  </a:schemeClr>
                </a:solidFill>
                <a:latin typeface="Calibri" panose="020F0502020204030204" pitchFamily="34" charset="0"/>
              </a:rPr>
              <a:t>Wörner einen </a:t>
            </a:r>
            <a:r>
              <a:rPr lang="de-DE" sz="1300" dirty="0">
                <a:solidFill>
                  <a:schemeClr val="tx1">
                    <a:lumMod val="75000"/>
                    <a:lumOff val="25000"/>
                  </a:schemeClr>
                </a:solidFill>
                <a:latin typeface="Calibri" panose="020F0502020204030204" pitchFamily="34" charset="0"/>
              </a:rPr>
              <a:t>abwechslungsreichen Speiseplan für Ihr Kind/für Dich zusammenzustellen. Wenn es dennoch einmal Grund zu Beanstandungen gibt, bitten wir um eine rasche Rückmeldung an einen pädagogischen Mitarbeiter bzw. eine pädagogische Mitarbeiterin bzw. direkt bei Herrn Wörner. </a:t>
            </a:r>
            <a:r>
              <a:rPr lang="de-DE" sz="1300" dirty="0" smtClean="0">
                <a:solidFill>
                  <a:schemeClr val="tx1">
                    <a:lumMod val="75000"/>
                    <a:lumOff val="25000"/>
                  </a:schemeClr>
                </a:solidFill>
                <a:latin typeface="Calibri" panose="020F0502020204030204" pitchFamily="34" charset="0"/>
              </a:rPr>
              <a:t>Den </a:t>
            </a:r>
            <a:r>
              <a:rPr lang="de-DE" sz="1300" dirty="0">
                <a:solidFill>
                  <a:schemeClr val="tx1">
                    <a:lumMod val="75000"/>
                    <a:lumOff val="25000"/>
                  </a:schemeClr>
                </a:solidFill>
                <a:latin typeface="Calibri" panose="020F0502020204030204" pitchFamily="34" charset="0"/>
              </a:rPr>
              <a:t>Speiseplan entnehmen Sie/entnimmst Du bitte unserer Internetseite www.mmgh.de </a:t>
            </a:r>
            <a:r>
              <a:rPr lang="de-DE" sz="1300" dirty="0" smtClean="0">
                <a:solidFill>
                  <a:schemeClr val="tx1">
                    <a:lumMod val="75000"/>
                    <a:lumOff val="25000"/>
                  </a:schemeClr>
                </a:solidFill>
                <a:latin typeface="Calibri" panose="020F0502020204030204" pitchFamily="34" charset="0"/>
              </a:rPr>
              <a:t>unter </a:t>
            </a:r>
            <a:r>
              <a:rPr lang="de-DE" sz="1300" dirty="0">
                <a:solidFill>
                  <a:schemeClr val="tx1">
                    <a:lumMod val="75000"/>
                    <a:lumOff val="25000"/>
                  </a:schemeClr>
                </a:solidFill>
                <a:latin typeface="Calibri" panose="020F0502020204030204" pitchFamily="34" charset="0"/>
              </a:rPr>
              <a:t>der Rubrik </a:t>
            </a:r>
            <a:r>
              <a:rPr lang="de-DE" sz="1300" dirty="0" smtClean="0">
                <a:solidFill>
                  <a:schemeClr val="tx1">
                    <a:lumMod val="75000"/>
                    <a:lumOff val="25000"/>
                  </a:schemeClr>
                </a:solidFill>
                <a:latin typeface="Calibri" panose="020F0502020204030204" pitchFamily="34" charset="0"/>
              </a:rPr>
              <a:t>Ganztagesschule.</a:t>
            </a:r>
          </a:p>
          <a:p>
            <a:pPr>
              <a:buClr>
                <a:srgbClr val="FF3399"/>
              </a:buClr>
            </a:pPr>
            <a:r>
              <a:rPr lang="de-DE" sz="1300" dirty="0">
                <a:solidFill>
                  <a:schemeClr val="tx1">
                    <a:lumMod val="75000"/>
                    <a:lumOff val="25000"/>
                  </a:schemeClr>
                </a:solidFill>
                <a:latin typeface="Calibri" panose="020F0502020204030204" pitchFamily="34" charset="0"/>
              </a:rPr>
              <a:t> </a:t>
            </a:r>
          </a:p>
          <a:p>
            <a:pPr marL="285750" indent="-285750">
              <a:buClr>
                <a:srgbClr val="FF3399"/>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Silentium - 13.00 </a:t>
            </a:r>
            <a:r>
              <a:rPr lang="de-DE" sz="1300" b="1" dirty="0">
                <a:solidFill>
                  <a:schemeClr val="tx1">
                    <a:lumMod val="75000"/>
                    <a:lumOff val="25000"/>
                  </a:schemeClr>
                </a:solidFill>
                <a:latin typeface="Calibri" panose="020F0502020204030204" pitchFamily="34" charset="0"/>
              </a:rPr>
              <a:t>– 14.00 Uhr </a:t>
            </a:r>
          </a:p>
          <a:p>
            <a:pPr>
              <a:buClr>
                <a:srgbClr val="FF3399"/>
              </a:buClr>
            </a:pPr>
            <a:r>
              <a:rPr lang="de-DE" sz="1300" dirty="0">
                <a:solidFill>
                  <a:schemeClr val="tx1">
                    <a:lumMod val="75000"/>
                    <a:lumOff val="25000"/>
                  </a:schemeClr>
                </a:solidFill>
                <a:latin typeface="Calibri" panose="020F0502020204030204" pitchFamily="34" charset="0"/>
              </a:rPr>
              <a:t>Bei allem Trubel im </a:t>
            </a:r>
            <a:r>
              <a:rPr lang="de-DE" sz="1300" dirty="0" smtClean="0">
                <a:solidFill>
                  <a:schemeClr val="tx1">
                    <a:lumMod val="75000"/>
                    <a:lumOff val="25000"/>
                  </a:schemeClr>
                </a:solidFill>
                <a:latin typeface="Calibri" panose="020F0502020204030204" pitchFamily="34" charset="0"/>
              </a:rPr>
              <a:t>Tagesablauf, benötigt Ihr Kind dringend </a:t>
            </a:r>
            <a:r>
              <a:rPr lang="de-DE" sz="1300" dirty="0">
                <a:solidFill>
                  <a:schemeClr val="tx1">
                    <a:lumMod val="75000"/>
                    <a:lumOff val="25000"/>
                  </a:schemeClr>
                </a:solidFill>
                <a:latin typeface="Calibri" panose="020F0502020204030204" pitchFamily="34" charset="0"/>
              </a:rPr>
              <a:t>auch einmal eine Zeit des Innehaltens. </a:t>
            </a:r>
            <a:r>
              <a:rPr lang="de-DE" sz="1300" dirty="0" smtClean="0">
                <a:solidFill>
                  <a:schemeClr val="tx1">
                    <a:lumMod val="75000"/>
                    <a:lumOff val="25000"/>
                  </a:schemeClr>
                </a:solidFill>
                <a:latin typeface="Calibri" panose="020F0502020204030204" pitchFamily="34" charset="0"/>
              </a:rPr>
              <a:t>In </a:t>
            </a:r>
            <a:r>
              <a:rPr lang="de-DE" sz="1300" dirty="0">
                <a:solidFill>
                  <a:schemeClr val="tx1">
                    <a:lumMod val="75000"/>
                    <a:lumOff val="25000"/>
                  </a:schemeClr>
                </a:solidFill>
                <a:latin typeface="Calibri" panose="020F0502020204030204" pitchFamily="34" charset="0"/>
              </a:rPr>
              <a:t>dieser Zeit des Silentiums kann sich </a:t>
            </a:r>
            <a:r>
              <a:rPr lang="de-DE" sz="1300" dirty="0" smtClean="0">
                <a:solidFill>
                  <a:schemeClr val="tx1">
                    <a:lumMod val="75000"/>
                    <a:lumOff val="25000"/>
                  </a:schemeClr>
                </a:solidFill>
                <a:latin typeface="Calibri" panose="020F0502020204030204" pitchFamily="34" charset="0"/>
              </a:rPr>
              <a:t>Ihr </a:t>
            </a:r>
            <a:r>
              <a:rPr lang="de-DE" sz="1300" dirty="0">
                <a:solidFill>
                  <a:schemeClr val="tx1">
                    <a:lumMod val="75000"/>
                    <a:lumOff val="25000"/>
                  </a:schemeClr>
                </a:solidFill>
                <a:latin typeface="Calibri" panose="020F0502020204030204" pitchFamily="34" charset="0"/>
              </a:rPr>
              <a:t>Kind an verschiedene Orte zurückziehen: Zum richtigen Schlafen oder Kassette hören in den </a:t>
            </a:r>
            <a:r>
              <a:rPr lang="de-DE" sz="1300" dirty="0" err="1">
                <a:solidFill>
                  <a:schemeClr val="tx1">
                    <a:lumMod val="75000"/>
                    <a:lumOff val="25000"/>
                  </a:schemeClr>
                </a:solidFill>
                <a:latin typeface="Calibri" panose="020F0502020204030204" pitchFamily="34" charset="0"/>
              </a:rPr>
              <a:t>Stilleraum</a:t>
            </a:r>
            <a:r>
              <a:rPr lang="de-DE" sz="1300" dirty="0">
                <a:solidFill>
                  <a:schemeClr val="tx1">
                    <a:lumMod val="75000"/>
                    <a:lumOff val="25000"/>
                  </a:schemeClr>
                </a:solidFill>
                <a:latin typeface="Calibri" panose="020F0502020204030204" pitchFamily="34" charset="0"/>
              </a:rPr>
              <a:t>, bei Entspannungsübungen in der Turnhalle, zum Lesen in den Lesebereich, zum Lustwandeln in den kleinen Garten hinter der Schule. Dort gibt es in den warmen Jahreszeiten Liegestühle für Kinder und Erwachsene sowie Decken, so dass dort auch gut geruht werden kann.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In </a:t>
            </a:r>
            <a:r>
              <a:rPr lang="de-DE" sz="1300" dirty="0">
                <a:solidFill>
                  <a:schemeClr val="tx1">
                    <a:lumMod val="75000"/>
                    <a:lumOff val="25000"/>
                  </a:schemeClr>
                </a:solidFill>
                <a:latin typeface="Calibri" panose="020F0502020204030204" pitchFamily="34" charset="0"/>
              </a:rPr>
              <a:t>dieser Zeit des Silentiums soll möglichst nicht gesprochen werden und wenn doch, dann nur sehr leise. </a:t>
            </a:r>
            <a:endParaRPr lang="de-DE" sz="1300" dirty="0" smtClean="0">
              <a:solidFill>
                <a:schemeClr val="tx1">
                  <a:lumMod val="75000"/>
                  <a:lumOff val="25000"/>
                </a:schemeClr>
              </a:solidFill>
              <a:latin typeface="Calibri" panose="020F0502020204030204" pitchFamily="34" charset="0"/>
            </a:endParaRPr>
          </a:p>
          <a:p>
            <a:pPr>
              <a:buClr>
                <a:srgbClr val="FF3399"/>
              </a:buClr>
            </a:pPr>
            <a:endParaRPr lang="de-DE" sz="1300" b="1"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err="1">
                <a:solidFill>
                  <a:schemeClr val="tx1">
                    <a:lumMod val="75000"/>
                    <a:lumOff val="25000"/>
                  </a:schemeClr>
                </a:solidFill>
                <a:latin typeface="Calibri" panose="020F0502020204030204" pitchFamily="34" charset="0"/>
              </a:rPr>
              <a:t>MultiKultiphase</a:t>
            </a:r>
            <a:r>
              <a:rPr lang="de-DE" sz="1300" b="1" dirty="0">
                <a:solidFill>
                  <a:schemeClr val="tx1">
                    <a:lumMod val="75000"/>
                    <a:lumOff val="25000"/>
                  </a:schemeClr>
                </a:solidFill>
                <a:latin typeface="Calibri" panose="020F0502020204030204" pitchFamily="34" charset="0"/>
              </a:rPr>
              <a:t> </a:t>
            </a:r>
            <a:r>
              <a:rPr lang="de-DE" sz="1300" b="1" dirty="0" smtClean="0">
                <a:solidFill>
                  <a:schemeClr val="tx1">
                    <a:lumMod val="75000"/>
                    <a:lumOff val="25000"/>
                  </a:schemeClr>
                </a:solidFill>
                <a:latin typeface="Calibri" panose="020F0502020204030204" pitchFamily="34" charset="0"/>
              </a:rPr>
              <a:t>2 - 14.00 </a:t>
            </a:r>
            <a:r>
              <a:rPr lang="de-DE" sz="1300" b="1" dirty="0">
                <a:solidFill>
                  <a:schemeClr val="tx1">
                    <a:lumMod val="75000"/>
                    <a:lumOff val="25000"/>
                  </a:schemeClr>
                </a:solidFill>
                <a:latin typeface="Calibri" panose="020F0502020204030204" pitchFamily="34" charset="0"/>
              </a:rPr>
              <a:t>– 15.30</a:t>
            </a:r>
          </a:p>
          <a:p>
            <a:pPr>
              <a:buClr>
                <a:srgbClr val="FF3399"/>
              </a:buClr>
            </a:pPr>
            <a:r>
              <a:rPr lang="de-DE" sz="1300" dirty="0">
                <a:solidFill>
                  <a:schemeClr val="tx1">
                    <a:lumMod val="75000"/>
                    <a:lumOff val="25000"/>
                  </a:schemeClr>
                </a:solidFill>
                <a:latin typeface="Calibri" panose="020F0502020204030204" pitchFamily="34" charset="0"/>
              </a:rPr>
              <a:t>Die Kinder beschäftigen sich wieder mit multikulturellen Angeboten. </a:t>
            </a:r>
            <a:endParaRPr lang="de-DE" sz="1300" dirty="0" smtClean="0">
              <a:solidFill>
                <a:schemeClr val="tx1">
                  <a:lumMod val="75000"/>
                  <a:lumOff val="25000"/>
                </a:schemeClr>
              </a:solidFill>
              <a:latin typeface="Calibri" panose="020F0502020204030204" pitchFamily="34" charset="0"/>
            </a:endParaRPr>
          </a:p>
          <a:p>
            <a:pPr>
              <a:buClr>
                <a:srgbClr val="FF3399"/>
              </a:buClr>
            </a:pPr>
            <a:endParaRPr lang="de-DE" sz="1300" b="1" dirty="0" smtClean="0">
              <a:solidFill>
                <a:schemeClr val="tx1">
                  <a:lumMod val="75000"/>
                  <a:lumOff val="25000"/>
                </a:schemeClr>
              </a:solidFill>
              <a:latin typeface="Calibri" panose="020F0502020204030204" pitchFamily="34" charset="0"/>
            </a:endParaRPr>
          </a:p>
          <a:p>
            <a:pPr>
              <a:buClr>
                <a:srgbClr val="FF3399"/>
              </a:buClr>
            </a:pPr>
            <a:endParaRPr lang="de-DE" sz="1300" b="1"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a:solidFill>
                  <a:schemeClr val="tx1">
                    <a:lumMod val="75000"/>
                    <a:lumOff val="25000"/>
                  </a:schemeClr>
                </a:solidFill>
                <a:latin typeface="Calibri" panose="020F0502020204030204" pitchFamily="34" charset="0"/>
              </a:rPr>
              <a:t>Offenes </a:t>
            </a:r>
            <a:r>
              <a:rPr lang="de-DE" sz="1300" b="1" dirty="0" smtClean="0">
                <a:solidFill>
                  <a:schemeClr val="tx1">
                    <a:lumMod val="75000"/>
                    <a:lumOff val="25000"/>
                  </a:schemeClr>
                </a:solidFill>
                <a:latin typeface="Calibri" panose="020F0502020204030204" pitchFamily="34" charset="0"/>
              </a:rPr>
              <a:t>Ende - 15.30 </a:t>
            </a:r>
            <a:r>
              <a:rPr lang="de-DE" sz="1300" b="1" dirty="0">
                <a:solidFill>
                  <a:schemeClr val="tx1">
                    <a:lumMod val="75000"/>
                    <a:lumOff val="25000"/>
                  </a:schemeClr>
                </a:solidFill>
                <a:latin typeface="Calibri" panose="020F0502020204030204" pitchFamily="34" charset="0"/>
              </a:rPr>
              <a:t>– </a:t>
            </a:r>
            <a:r>
              <a:rPr lang="de-DE" sz="1300" b="1" dirty="0" smtClean="0">
                <a:solidFill>
                  <a:schemeClr val="tx1">
                    <a:lumMod val="75000"/>
                    <a:lumOff val="25000"/>
                  </a:schemeClr>
                </a:solidFill>
                <a:latin typeface="Calibri" panose="020F0502020204030204" pitchFamily="34" charset="0"/>
              </a:rPr>
              <a:t>17.00 </a:t>
            </a:r>
            <a:r>
              <a:rPr lang="de-DE" sz="1300" b="1" dirty="0">
                <a:solidFill>
                  <a:schemeClr val="tx1">
                    <a:lumMod val="75000"/>
                    <a:lumOff val="25000"/>
                  </a:schemeClr>
                </a:solidFill>
                <a:latin typeface="Calibri" panose="020F0502020204030204" pitchFamily="34" charset="0"/>
              </a:rPr>
              <a:t>Uhr</a:t>
            </a:r>
          </a:p>
          <a:p>
            <a:pPr>
              <a:buClr>
                <a:srgbClr val="FF3399"/>
              </a:buClr>
            </a:pPr>
            <a:r>
              <a:rPr lang="de-DE" sz="1300" dirty="0">
                <a:solidFill>
                  <a:schemeClr val="tx1">
                    <a:lumMod val="75000"/>
                    <a:lumOff val="25000"/>
                  </a:schemeClr>
                </a:solidFill>
                <a:latin typeface="Calibri" panose="020F0502020204030204" pitchFamily="34" charset="0"/>
              </a:rPr>
              <a:t>Hier ist wieder Zeit zum Schwätzen, Spielen oder einfach nur Abhängen.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Denn </a:t>
            </a:r>
            <a:r>
              <a:rPr lang="de-DE" sz="1300" dirty="0">
                <a:solidFill>
                  <a:schemeClr val="tx1">
                    <a:lumMod val="75000"/>
                    <a:lumOff val="25000"/>
                  </a:schemeClr>
                </a:solidFill>
                <a:latin typeface="Calibri" panose="020F0502020204030204" pitchFamily="34" charset="0"/>
              </a:rPr>
              <a:t>das muss schließlich auch mal sein.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Und </a:t>
            </a:r>
            <a:r>
              <a:rPr lang="de-DE" sz="1300" dirty="0">
                <a:solidFill>
                  <a:schemeClr val="tx1">
                    <a:lumMod val="75000"/>
                    <a:lumOff val="25000"/>
                  </a:schemeClr>
                </a:solidFill>
                <a:latin typeface="Calibri" panose="020F0502020204030204" pitchFamily="34" charset="0"/>
              </a:rPr>
              <a:t>schon ist wieder ein toller Ferientag vorbei! </a:t>
            </a:r>
            <a:endParaRPr lang="de-DE" sz="1300" dirty="0" smtClean="0">
              <a:solidFill>
                <a:schemeClr val="tx1">
                  <a:lumMod val="75000"/>
                  <a:lumOff val="25000"/>
                </a:schemeClr>
              </a:solidFill>
              <a:latin typeface="Calibri" panose="020F0502020204030204" pitchFamily="34" charset="0"/>
            </a:endParaRPr>
          </a:p>
          <a:p>
            <a:pPr>
              <a:buClr>
                <a:srgbClr val="FF3399"/>
              </a:buClr>
            </a:pPr>
            <a:endParaRPr lang="de-DE" sz="1300" dirty="0" smtClean="0">
              <a:solidFill>
                <a:schemeClr val="tx1">
                  <a:lumMod val="75000"/>
                  <a:lumOff val="25000"/>
                </a:schemeClr>
              </a:solidFill>
              <a:latin typeface="Calibri" panose="020F0502020204030204" pitchFamily="34" charset="0"/>
            </a:endParaRPr>
          </a:p>
          <a:p>
            <a:pPr>
              <a:buClr>
                <a:srgbClr val="FF3399"/>
              </a:buClr>
            </a:pPr>
            <a:endParaRPr lang="de-DE" sz="1300" b="1" dirty="0">
              <a:solidFill>
                <a:schemeClr val="tx1">
                  <a:lumMod val="75000"/>
                  <a:lumOff val="25000"/>
                </a:schemeClr>
              </a:solidFill>
              <a:latin typeface="Calibri" panose="020F0502020204030204" pitchFamily="34" charset="0"/>
            </a:endParaRPr>
          </a:p>
          <a:p>
            <a:pPr marL="261938" indent="-261938">
              <a:buClr>
                <a:srgbClr val="FF3399"/>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Frühbetreuung</a:t>
            </a:r>
          </a:p>
          <a:p>
            <a:pPr>
              <a:buClr>
                <a:srgbClr val="FF3399"/>
              </a:buClr>
            </a:pPr>
            <a:r>
              <a:rPr lang="de-DE" sz="1300" dirty="0" smtClean="0">
                <a:solidFill>
                  <a:schemeClr val="tx1">
                    <a:lumMod val="75000"/>
                    <a:lumOff val="25000"/>
                  </a:schemeClr>
                </a:solidFill>
                <a:latin typeface="Calibri" panose="020F0502020204030204" pitchFamily="34" charset="0"/>
              </a:rPr>
              <a:t>Bei entsprechendem </a:t>
            </a:r>
            <a:r>
              <a:rPr lang="de-DE" sz="1300" dirty="0">
                <a:solidFill>
                  <a:schemeClr val="tx1">
                    <a:lumMod val="75000"/>
                    <a:lumOff val="25000"/>
                  </a:schemeClr>
                </a:solidFill>
                <a:latin typeface="Calibri" panose="020F0502020204030204" pitchFamily="34" charset="0"/>
              </a:rPr>
              <a:t>Bedarf ist eine </a:t>
            </a:r>
            <a:r>
              <a:rPr lang="de-DE" sz="1300" dirty="0" smtClean="0">
                <a:solidFill>
                  <a:schemeClr val="tx1">
                    <a:lumMod val="75000"/>
                    <a:lumOff val="25000"/>
                  </a:schemeClr>
                </a:solidFill>
                <a:latin typeface="Calibri" panose="020F0502020204030204" pitchFamily="34" charset="0"/>
              </a:rPr>
              <a:t>Frühbetreuung im nächsten Schuljahr </a:t>
            </a:r>
            <a:r>
              <a:rPr lang="de-DE" sz="1300" dirty="0">
                <a:solidFill>
                  <a:schemeClr val="tx1">
                    <a:lumMod val="75000"/>
                    <a:lumOff val="25000"/>
                  </a:schemeClr>
                </a:solidFill>
                <a:latin typeface="Calibri" panose="020F0502020204030204" pitchFamily="34" charset="0"/>
              </a:rPr>
              <a:t>möglich. Bitte melden Sie sich diesbezüglich bei </a:t>
            </a:r>
            <a:r>
              <a:rPr lang="de-DE" sz="1300" dirty="0" smtClean="0">
                <a:solidFill>
                  <a:schemeClr val="tx1">
                    <a:lumMod val="75000"/>
                    <a:lumOff val="25000"/>
                  </a:schemeClr>
                </a:solidFill>
                <a:latin typeface="Calibri" panose="020F0502020204030204" pitchFamily="34" charset="0"/>
              </a:rPr>
              <a:t>Frau Marek.</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i="1" dirty="0">
                <a:solidFill>
                  <a:schemeClr val="tx1">
                    <a:lumMod val="75000"/>
                    <a:lumOff val="25000"/>
                  </a:schemeClr>
                </a:solidFill>
                <a:latin typeface="Calibri" panose="020F0502020204030204" pitchFamily="34" charset="0"/>
              </a:rPr>
              <a:t> </a:t>
            </a:r>
          </a:p>
        </p:txBody>
      </p:sp>
      <p:grpSp>
        <p:nvGrpSpPr>
          <p:cNvPr id="7" name="Gruppieren 6"/>
          <p:cNvGrpSpPr/>
          <p:nvPr/>
        </p:nvGrpSpPr>
        <p:grpSpPr>
          <a:xfrm>
            <a:off x="111423" y="6308234"/>
            <a:ext cx="914400" cy="914400"/>
            <a:chOff x="285145" y="6524865"/>
            <a:chExt cx="628642" cy="628642"/>
          </a:xfrm>
        </p:grpSpPr>
        <p:sp>
          <p:nvSpPr>
            <p:cNvPr id="24" name="Ellipse 23"/>
            <p:cNvSpPr/>
            <p:nvPr/>
          </p:nvSpPr>
          <p:spPr>
            <a:xfrm>
              <a:off x="285145" y="6524865"/>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27" name="Picture 12" descr="G:\Weitere Aufträge\1 Montessori - Müller-Zastrau\00 Alles geordnet bis 24.09\1 Schriftzug MultiKulti\Schriftzug RGB\MultiKulti_final, grün.png"/>
            <p:cNvPicPr>
              <a:picLocks noChangeAspect="1" noChangeArrowheads="1"/>
            </p:cNvPicPr>
            <p:nvPr/>
          </p:nvPicPr>
          <p:blipFill rotWithShape="1">
            <a:blip r:embed="rId7">
              <a:extLst>
                <a:ext uri="{28A0092B-C50C-407E-A947-70E740481C1C}">
                  <a14:useLocalDpi xmlns:a14="http://schemas.microsoft.com/office/drawing/2010/main" xmlns="" val="0"/>
                </a:ext>
              </a:extLst>
            </a:blip>
            <a:srcRect l="12048" r="13919"/>
            <a:stretch/>
          </p:blipFill>
          <p:spPr bwMode="auto">
            <a:xfrm>
              <a:off x="370289" y="6648726"/>
              <a:ext cx="437138" cy="413541"/>
            </a:xfrm>
            <a:prstGeom prst="rect">
              <a:avLst/>
            </a:prstGeom>
            <a:noFill/>
            <a:ln>
              <a:noFill/>
            </a:ln>
            <a:extLst>
              <a:ext uri="{909E8E84-426E-40DD-AFC4-6F175D3DCCD1}">
                <a14:hiddenFill xmlns:a14="http://schemas.microsoft.com/office/drawing/2010/main" xmlns="">
                  <a:solidFill>
                    <a:srgbClr val="FFFFFF"/>
                  </a:solidFill>
                </a14:hiddenFill>
              </a:ext>
            </a:extLst>
          </p:spPr>
        </p:pic>
      </p:grpSp>
      <p:grpSp>
        <p:nvGrpSpPr>
          <p:cNvPr id="9" name="Gruppieren 8"/>
          <p:cNvGrpSpPr/>
          <p:nvPr/>
        </p:nvGrpSpPr>
        <p:grpSpPr>
          <a:xfrm>
            <a:off x="111423" y="7376243"/>
            <a:ext cx="914400" cy="914400"/>
            <a:chOff x="285145" y="7253690"/>
            <a:chExt cx="628642" cy="628642"/>
          </a:xfrm>
        </p:grpSpPr>
        <p:sp>
          <p:nvSpPr>
            <p:cNvPr id="25" name="Ellipse 24"/>
            <p:cNvSpPr/>
            <p:nvPr/>
          </p:nvSpPr>
          <p:spPr>
            <a:xfrm>
              <a:off x="285145" y="7253690"/>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5" name="Gruppieren 4"/>
            <p:cNvGrpSpPr/>
            <p:nvPr/>
          </p:nvGrpSpPr>
          <p:grpSpPr>
            <a:xfrm>
              <a:off x="378668" y="7349442"/>
              <a:ext cx="437138" cy="437138"/>
              <a:chOff x="5201916" y="4187552"/>
              <a:chExt cx="437138" cy="437138"/>
            </a:xfrm>
          </p:grpSpPr>
          <p:sp>
            <p:nvSpPr>
              <p:cNvPr id="29" name="Ellipse 28"/>
              <p:cNvSpPr/>
              <p:nvPr/>
            </p:nvSpPr>
            <p:spPr>
              <a:xfrm>
                <a:off x="5201916" y="4187552"/>
                <a:ext cx="437138" cy="43713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30" name="Gerade Verbindung 29"/>
              <p:cNvCxnSpPr>
                <a:stCxn id="29" idx="0"/>
                <a:endCxn id="29" idx="0"/>
              </p:cNvCxnSpPr>
              <p:nvPr/>
            </p:nvCxnSpPr>
            <p:spPr>
              <a:xfrm>
                <a:off x="5420485" y="418755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p:nvCxnSpPr>
            <p:spPr>
              <a:xfrm flipV="1">
                <a:off x="5420485" y="4187552"/>
                <a:ext cx="0" cy="4371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a:stCxn id="29" idx="6"/>
                <a:endCxn id="29" idx="2"/>
              </p:cNvCxnSpPr>
              <p:nvPr/>
            </p:nvCxnSpPr>
            <p:spPr>
              <a:xfrm flipH="1">
                <a:off x="5201916" y="4406121"/>
                <a:ext cx="4371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Ellipse 32"/>
              <p:cNvSpPr/>
              <p:nvPr/>
            </p:nvSpPr>
            <p:spPr>
              <a:xfrm>
                <a:off x="5239365" y="4233525"/>
                <a:ext cx="353715" cy="353715"/>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34" name="Gerade Verbindung 33"/>
              <p:cNvCxnSpPr>
                <a:endCxn id="29" idx="0"/>
              </p:cNvCxnSpPr>
              <p:nvPr/>
            </p:nvCxnSpPr>
            <p:spPr>
              <a:xfrm flipV="1">
                <a:off x="5420485" y="4187552"/>
                <a:ext cx="1" cy="2185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reihandform 3"/>
              <p:cNvSpPr/>
              <p:nvPr/>
            </p:nvSpPr>
            <p:spPr>
              <a:xfrm>
                <a:off x="5412106" y="4412763"/>
                <a:ext cx="207169" cy="114300"/>
              </a:xfrm>
              <a:custGeom>
                <a:avLst/>
                <a:gdLst>
                  <a:gd name="connsiteX0" fmla="*/ 0 w 381000"/>
                  <a:gd name="connsiteY0" fmla="*/ 0 h 57150"/>
                  <a:gd name="connsiteX1" fmla="*/ 381000 w 381000"/>
                  <a:gd name="connsiteY1" fmla="*/ 0 h 57150"/>
                  <a:gd name="connsiteX2" fmla="*/ 323850 w 381000"/>
                  <a:gd name="connsiteY2" fmla="*/ 57150 h 57150"/>
                  <a:gd name="connsiteX3" fmla="*/ 0 w 381000"/>
                  <a:gd name="connsiteY3" fmla="*/ 0 h 57150"/>
                  <a:gd name="connsiteX0" fmla="*/ 0 w 381000"/>
                  <a:gd name="connsiteY0" fmla="*/ 0 h 104775"/>
                  <a:gd name="connsiteX1" fmla="*/ 381000 w 381000"/>
                  <a:gd name="connsiteY1" fmla="*/ 0 h 104775"/>
                  <a:gd name="connsiteX2" fmla="*/ 197644 w 381000"/>
                  <a:gd name="connsiteY2" fmla="*/ 104775 h 104775"/>
                  <a:gd name="connsiteX3" fmla="*/ 0 w 381000"/>
                  <a:gd name="connsiteY3" fmla="*/ 0 h 104775"/>
                  <a:gd name="connsiteX0" fmla="*/ 0 w 228600"/>
                  <a:gd name="connsiteY0" fmla="*/ 0 h 104775"/>
                  <a:gd name="connsiteX1" fmla="*/ 228600 w 228600"/>
                  <a:gd name="connsiteY1" fmla="*/ 42863 h 104775"/>
                  <a:gd name="connsiteX2" fmla="*/ 197644 w 228600"/>
                  <a:gd name="connsiteY2" fmla="*/ 104775 h 104775"/>
                  <a:gd name="connsiteX3" fmla="*/ 0 w 228600"/>
                  <a:gd name="connsiteY3" fmla="*/ 0 h 104775"/>
                  <a:gd name="connsiteX0" fmla="*/ 0 w 207169"/>
                  <a:gd name="connsiteY0" fmla="*/ 0 h 114300"/>
                  <a:gd name="connsiteX1" fmla="*/ 207169 w 207169"/>
                  <a:gd name="connsiteY1" fmla="*/ 52388 h 114300"/>
                  <a:gd name="connsiteX2" fmla="*/ 176213 w 207169"/>
                  <a:gd name="connsiteY2" fmla="*/ 114300 h 114300"/>
                  <a:gd name="connsiteX3" fmla="*/ 0 w 207169"/>
                  <a:gd name="connsiteY3" fmla="*/ 0 h 114300"/>
                </a:gdLst>
                <a:ahLst/>
                <a:cxnLst>
                  <a:cxn ang="0">
                    <a:pos x="connsiteX0" y="connsiteY0"/>
                  </a:cxn>
                  <a:cxn ang="0">
                    <a:pos x="connsiteX1" y="connsiteY1"/>
                  </a:cxn>
                  <a:cxn ang="0">
                    <a:pos x="connsiteX2" y="connsiteY2"/>
                  </a:cxn>
                  <a:cxn ang="0">
                    <a:pos x="connsiteX3" y="connsiteY3"/>
                  </a:cxn>
                </a:cxnLst>
                <a:rect l="l" t="t" r="r" b="b"/>
                <a:pathLst>
                  <a:path w="207169" h="114300">
                    <a:moveTo>
                      <a:pt x="0" y="0"/>
                    </a:moveTo>
                    <a:lnTo>
                      <a:pt x="207169" y="52388"/>
                    </a:lnTo>
                    <a:lnTo>
                      <a:pt x="176213" y="114300"/>
                    </a:lnTo>
                    <a:lnTo>
                      <a:pt x="0" y="0"/>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grpSp>
      <p:sp>
        <p:nvSpPr>
          <p:cNvPr id="40" name="Foliennummernplatzhalter 2"/>
          <p:cNvSpPr txBox="1">
            <a:spLocks/>
          </p:cNvSpPr>
          <p:nvPr/>
        </p:nvSpPr>
        <p:spPr>
          <a:xfrm>
            <a:off x="146939" y="9594626"/>
            <a:ext cx="188286" cy="442000"/>
          </a:xfrm>
          <a:prstGeom prst="rect">
            <a:avLst/>
          </a:prstGeom>
        </p:spPr>
        <p:txBody>
          <a:bodyPr lIns="20976" tIns="10488" rIns="20976" bIns="10488"/>
          <a:lst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a:lstStyle>
          <a:p>
            <a:pPr algn="r"/>
            <a:fld id="{B8BD4307-8E25-4063-B042-91C9BB9E4C20}" type="slidenum">
              <a:rPr lang="de-DE" sz="1400" smtClean="0">
                <a:solidFill>
                  <a:prstClr val="black"/>
                </a:solidFill>
              </a:rPr>
              <a:pPr algn="r"/>
              <a:t>6</a:t>
            </a:fld>
            <a:endParaRPr lang="de-DE" sz="1400" dirty="0">
              <a:solidFill>
                <a:prstClr val="black"/>
              </a:solidFill>
            </a:endParaRPr>
          </a:p>
        </p:txBody>
      </p:sp>
      <p:grpSp>
        <p:nvGrpSpPr>
          <p:cNvPr id="3" name="Gruppieren 2"/>
          <p:cNvGrpSpPr/>
          <p:nvPr/>
        </p:nvGrpSpPr>
        <p:grpSpPr>
          <a:xfrm>
            <a:off x="111423" y="2487449"/>
            <a:ext cx="914400" cy="914400"/>
            <a:chOff x="285145" y="2529062"/>
            <a:chExt cx="628642" cy="628642"/>
          </a:xfrm>
        </p:grpSpPr>
        <p:sp>
          <p:nvSpPr>
            <p:cNvPr id="19" name="Ellipse 18"/>
            <p:cNvSpPr/>
            <p:nvPr/>
          </p:nvSpPr>
          <p:spPr>
            <a:xfrm>
              <a:off x="285145" y="2529062"/>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5034" name="Picture 42" descr="G:\Weitere Aufträge\1 Montessori - Müller-Zastrau\2 Anstehende Projekte\1 Ferienbroschüre\Neue Symbole\finale Symbole\mittagessen.pn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395345" y="2610408"/>
              <a:ext cx="427473" cy="495648"/>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6" name="Gruppieren 5"/>
          <p:cNvGrpSpPr/>
          <p:nvPr/>
        </p:nvGrpSpPr>
        <p:grpSpPr>
          <a:xfrm>
            <a:off x="111423" y="4391395"/>
            <a:ext cx="914400" cy="914400"/>
            <a:chOff x="285145" y="4458070"/>
            <a:chExt cx="628642" cy="628642"/>
          </a:xfrm>
        </p:grpSpPr>
        <p:sp>
          <p:nvSpPr>
            <p:cNvPr id="23" name="Ellipse 22"/>
            <p:cNvSpPr/>
            <p:nvPr/>
          </p:nvSpPr>
          <p:spPr>
            <a:xfrm>
              <a:off x="285145" y="4458070"/>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5035" name="Picture 43" descr="G:\Weitere Aufträge\1 Montessori - Müller-Zastrau\2 Anstehende Projekte\1 Ferienbroschüre\Neue Symbole\finale Symbole\Silentium.png"/>
            <p:cNvPicPr>
              <a:picLocks noChangeAspect="1" noChangeArrowheads="1"/>
            </p:cNvPicPr>
            <p:nvPr/>
          </p:nvPicPr>
          <p:blipFill rotWithShape="1">
            <a:blip r:embed="rId9">
              <a:extLst>
                <a:ext uri="{28A0092B-C50C-407E-A947-70E740481C1C}">
                  <a14:useLocalDpi xmlns:a14="http://schemas.microsoft.com/office/drawing/2010/main" xmlns="" val="0"/>
                </a:ext>
              </a:extLst>
            </a:blip>
            <a:srcRect r="5158" b="4114"/>
            <a:stretch/>
          </p:blipFill>
          <p:spPr bwMode="auto">
            <a:xfrm>
              <a:off x="408085" y="4499324"/>
              <a:ext cx="382762" cy="494157"/>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2" name="Gruppieren 11"/>
          <p:cNvGrpSpPr/>
          <p:nvPr/>
        </p:nvGrpSpPr>
        <p:grpSpPr>
          <a:xfrm>
            <a:off x="111423" y="8437078"/>
            <a:ext cx="914400" cy="914400"/>
            <a:chOff x="285145" y="8205668"/>
            <a:chExt cx="628642" cy="628642"/>
          </a:xfrm>
        </p:grpSpPr>
        <p:sp>
          <p:nvSpPr>
            <p:cNvPr id="26" name="Ellipse 25"/>
            <p:cNvSpPr/>
            <p:nvPr/>
          </p:nvSpPr>
          <p:spPr>
            <a:xfrm>
              <a:off x="285145" y="8205668"/>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5036" name="Picture 44" descr="G:\Weitere Aufträge\1 Montessori - Müller-Zastrau\2 Anstehende Projekte\1 Ferienbroschüre\Neue Symbole\finale Symbole\frühe Vogel.png"/>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395345" y="8316721"/>
              <a:ext cx="464273" cy="406536"/>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41" name="Picture 23" descr="https://www.mannheim.de/sites/default/files/media_center_image/69294/kusu_cmyk.jpg"/>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feld 7"/>
          <p:cNvSpPr txBox="1"/>
          <p:nvPr/>
        </p:nvSpPr>
        <p:spPr>
          <a:xfrm>
            <a:off x="2927351" y="1172134"/>
            <a:ext cx="1689099" cy="172548"/>
          </a:xfrm>
          <a:prstGeom prst="rect">
            <a:avLst/>
          </a:prstGeom>
          <a:noFill/>
        </p:spPr>
        <p:txBody>
          <a:bodyPr wrap="square" lIns="0" tIns="0" rIns="0" bIns="0" rtlCol="0">
            <a:spAutoFit/>
          </a:bodyPr>
          <a:lstStyle/>
          <a:p>
            <a:pPr algn="ctr">
              <a:lnSpc>
                <a:spcPct val="108000"/>
              </a:lnSpc>
              <a:spcAft>
                <a:spcPts val="1008"/>
              </a:spcAft>
            </a:pPr>
            <a:r>
              <a:rPr lang="de-DE" sz="1100" b="1" dirty="0">
                <a:solidFill>
                  <a:schemeClr val="bg1"/>
                </a:solidFill>
                <a:latin typeface="Comic Sans MS" panose="030F0702030302020204" pitchFamily="66" charset="0"/>
              </a:rPr>
              <a:t>Pfingsten </a:t>
            </a:r>
            <a:r>
              <a:rPr lang="de-DE" sz="1100" b="1" dirty="0" smtClean="0">
                <a:solidFill>
                  <a:schemeClr val="bg1"/>
                </a:solidFill>
                <a:latin typeface="Comic Sans MS" panose="030F0702030302020204" pitchFamily="66" charset="0"/>
              </a:rPr>
              <a:t>2016</a:t>
            </a:r>
            <a:endParaRPr lang="de-DE" sz="11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xmlns="" val="416306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p14="http://schemas.microsoft.com/office/powerpoint/2010/main" xmlns="" val="1808428402"/>
              </p:ext>
            </p:extLst>
          </p:nvPr>
        </p:nvGraphicFramePr>
        <p:xfrm>
          <a:off x="0" y="0"/>
          <a:ext cx="119062" cy="229306"/>
        </p:xfrm>
        <a:graphic>
          <a:graphicData uri="http://schemas.openxmlformats.org/presentationml/2006/ole">
            <p:oleObj spid="_x0000_s86173" name="think-cell Folie" r:id="rId4" imgW="0" imgH="0" progId="">
              <p:embed/>
            </p:oleObj>
          </a:graphicData>
        </a:graphic>
      </p:graphicFrame>
      <p:pic>
        <p:nvPicPr>
          <p:cNvPr id="33"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pic>
        <p:nvPicPr>
          <p:cNvPr id="34"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xmlns="">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9" name="Rechteck 98"/>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aphicFrame>
        <p:nvGraphicFramePr>
          <p:cNvPr id="6" name="Tabelle 5"/>
          <p:cNvGraphicFramePr>
            <a:graphicFrameLocks noGrp="1"/>
          </p:cNvGraphicFramePr>
          <p:nvPr>
            <p:extLst>
              <p:ext uri="{D42A27DB-BD31-4B8C-83A1-F6EECF244321}">
                <p14:modId xmlns:p14="http://schemas.microsoft.com/office/powerpoint/2010/main" xmlns="" val="4292563255"/>
              </p:ext>
            </p:extLst>
          </p:nvPr>
        </p:nvGraphicFramePr>
        <p:xfrm>
          <a:off x="296863" y="2003304"/>
          <a:ext cx="6193433" cy="2088000"/>
        </p:xfrm>
        <a:graphic>
          <a:graphicData uri="http://schemas.openxmlformats.org/drawingml/2006/table">
            <a:tbl>
              <a:tblPr firstRow="1" bandRow="1">
                <a:tableStyleId>{5FD0F851-EC5A-4D38-B0AD-8093EC10F338}</a:tableStyleId>
              </a:tblPr>
              <a:tblGrid>
                <a:gridCol w="6193433"/>
              </a:tblGrid>
              <a:tr h="381391">
                <a:tc>
                  <a:txBody>
                    <a:bodyPr/>
                    <a:lstStyle/>
                    <a:p>
                      <a:pPr algn="l"/>
                      <a:r>
                        <a:rPr lang="de-DE" dirty="0" smtClean="0">
                          <a:solidFill>
                            <a:schemeClr val="tx1">
                              <a:lumMod val="65000"/>
                              <a:lumOff val="35000"/>
                            </a:schemeClr>
                          </a:solidFill>
                          <a:latin typeface="Calibri" panose="020F0502020204030204" pitchFamily="34" charset="0"/>
                        </a:rPr>
                        <a:t>Jochen Deppert</a:t>
                      </a:r>
                      <a:endParaRPr lang="de-DE" dirty="0">
                        <a:solidFill>
                          <a:schemeClr val="tx1">
                            <a:lumMod val="65000"/>
                            <a:lumOff val="35000"/>
                          </a:schemeClr>
                        </a:solidFill>
                        <a:latin typeface="Calibri" panose="020F0502020204030204" pitchFamily="34" charset="0"/>
                      </a:endParaRPr>
                    </a:p>
                  </a:txBody>
                  <a:tcPr marL="288000" marR="144000" anchor="ctr">
                    <a:lnL>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EF983"/>
                    </a:solidFill>
                  </a:tcPr>
                </a:tc>
              </a:tr>
              <a:tr h="1706609">
                <a:tc>
                  <a:txBody>
                    <a:bodyPr/>
                    <a:lstStyle/>
                    <a:p>
                      <a:pPr marL="0" indent="0">
                        <a:buFont typeface="Arial" panose="020B0604020202020204" pitchFamily="34" charset="0"/>
                        <a:buNone/>
                      </a:pPr>
                      <a:endParaRPr lang="de-DE" sz="1100" b="0" kern="1200" dirty="0">
                        <a:solidFill>
                          <a:schemeClr val="tx1">
                            <a:lumMod val="75000"/>
                            <a:lumOff val="25000"/>
                          </a:schemeClr>
                        </a:solidFill>
                        <a:effectLst/>
                        <a:latin typeface="Calibri" panose="020F0502020204030204" pitchFamily="34" charset="0"/>
                        <a:ea typeface="+mn-ea"/>
                        <a:cs typeface="+mn-cs"/>
                      </a:endParaRPr>
                    </a:p>
                  </a:txBody>
                  <a:tcPr marL="288000" marR="180000" marT="180000" marB="180000" anchor="ctr">
                    <a:lnL>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CEFFC"/>
                    </a:solidFill>
                  </a:tcPr>
                </a:tc>
              </a:tr>
            </a:tbl>
          </a:graphicData>
        </a:graphic>
      </p:graphicFrame>
      <p:sp>
        <p:nvSpPr>
          <p:cNvPr id="31" name="Rechteck 30"/>
          <p:cNvSpPr/>
          <p:nvPr/>
        </p:nvSpPr>
        <p:spPr>
          <a:xfrm>
            <a:off x="211324" y="1695081"/>
            <a:ext cx="6444963" cy="292388"/>
          </a:xfrm>
          <a:prstGeom prst="rect">
            <a:avLst/>
          </a:prstGeom>
        </p:spPr>
        <p:txBody>
          <a:bodyPr wrap="square">
            <a:spAutoFit/>
          </a:bodyPr>
          <a:lstStyle/>
          <a:p>
            <a:pPr>
              <a:spcAft>
                <a:spcPts val="300"/>
              </a:spcAft>
            </a:pPr>
            <a:r>
              <a:rPr lang="de-DE" sz="1300" b="1">
                <a:solidFill>
                  <a:schemeClr val="tx1">
                    <a:lumMod val="75000"/>
                    <a:lumOff val="25000"/>
                  </a:schemeClr>
                </a:solidFill>
                <a:latin typeface="Comic Sans MS" panose="030F0702030302020204" pitchFamily="66" charset="0"/>
              </a:rPr>
              <a:t>Vorstellung von Betreuungskräften</a:t>
            </a:r>
          </a:p>
        </p:txBody>
      </p:sp>
      <p:sp>
        <p:nvSpPr>
          <p:cNvPr id="3" name="AutoShape 15" descr="pic06533.jpg wird angezeig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4" name="Foliennummernplatzhalter 2"/>
          <p:cNvSpPr>
            <a:spLocks noGrp="1"/>
          </p:cNvSpPr>
          <p:nvPr>
            <p:ph type="sldNum" sz="quarter" idx="12"/>
          </p:nvPr>
        </p:nvSpPr>
        <p:spPr>
          <a:xfrm>
            <a:off x="6476458" y="9594626"/>
            <a:ext cx="188286" cy="442000"/>
          </a:xfrm>
        </p:spPr>
        <p:txBody>
          <a:bodyPr/>
          <a:lstStyle/>
          <a:p>
            <a:pPr algn="r"/>
            <a:fld id="{B8BD4307-8E25-4063-B042-91C9BB9E4C20}" type="slidenum">
              <a:rPr lang="de-DE" sz="1400" smtClean="0">
                <a:solidFill>
                  <a:prstClr val="black"/>
                </a:solidFill>
              </a:rPr>
              <a:pPr algn="r"/>
              <a:t>7</a:t>
            </a:fld>
            <a:endParaRPr lang="de-DE" sz="1400" dirty="0">
              <a:solidFill>
                <a:prstClr val="black"/>
              </a:solidFill>
            </a:endParaRPr>
          </a:p>
        </p:txBody>
      </p:sp>
      <p:graphicFrame>
        <p:nvGraphicFramePr>
          <p:cNvPr id="4" name="Tabelle 3"/>
          <p:cNvGraphicFramePr>
            <a:graphicFrameLocks noGrp="1"/>
          </p:cNvGraphicFramePr>
          <p:nvPr>
            <p:extLst>
              <p:ext uri="{D42A27DB-BD31-4B8C-83A1-F6EECF244321}">
                <p14:modId xmlns:p14="http://schemas.microsoft.com/office/powerpoint/2010/main" xmlns="" val="1300023630"/>
              </p:ext>
            </p:extLst>
          </p:nvPr>
        </p:nvGraphicFramePr>
        <p:xfrm>
          <a:off x="296863" y="4401079"/>
          <a:ext cx="6193433" cy="2089395"/>
        </p:xfrm>
        <a:graphic>
          <a:graphicData uri="http://schemas.openxmlformats.org/drawingml/2006/table">
            <a:tbl>
              <a:tblPr firstRow="1" bandRow="1">
                <a:tableStyleId>{5FD0F851-EC5A-4D38-B0AD-8093EC10F338}</a:tableStyleId>
              </a:tblPr>
              <a:tblGrid>
                <a:gridCol w="6193433"/>
              </a:tblGrid>
              <a:tr h="376005">
                <a:tc>
                  <a:txBody>
                    <a:bodyPr/>
                    <a:lstStyle/>
                    <a:p>
                      <a:r>
                        <a:rPr lang="de-DE" sz="1900" b="1" kern="1200" dirty="0" smtClean="0">
                          <a:solidFill>
                            <a:schemeClr val="tx1">
                              <a:lumMod val="65000"/>
                              <a:lumOff val="35000"/>
                            </a:schemeClr>
                          </a:solidFill>
                          <a:latin typeface="Calibri" panose="020F0502020204030204" pitchFamily="34" charset="0"/>
                          <a:ea typeface="+mn-ea"/>
                          <a:cs typeface="+mn-cs"/>
                        </a:rPr>
                        <a:t>Matthias</a:t>
                      </a:r>
                      <a:r>
                        <a:rPr lang="de-DE" sz="1900" b="1" kern="1200" baseline="0" dirty="0" smtClean="0">
                          <a:solidFill>
                            <a:schemeClr val="tx1">
                              <a:lumMod val="65000"/>
                              <a:lumOff val="35000"/>
                            </a:schemeClr>
                          </a:solidFill>
                          <a:latin typeface="Calibri" panose="020F0502020204030204" pitchFamily="34" charset="0"/>
                          <a:ea typeface="+mn-ea"/>
                          <a:cs typeface="+mn-cs"/>
                        </a:rPr>
                        <a:t> </a:t>
                      </a:r>
                      <a:r>
                        <a:rPr lang="de-DE" sz="1900" b="1" kern="1200" baseline="0" dirty="0" err="1" smtClean="0">
                          <a:solidFill>
                            <a:schemeClr val="tx1">
                              <a:lumMod val="65000"/>
                              <a:lumOff val="35000"/>
                            </a:schemeClr>
                          </a:solidFill>
                          <a:latin typeface="Calibri" panose="020F0502020204030204" pitchFamily="34" charset="0"/>
                          <a:ea typeface="+mn-ea"/>
                          <a:cs typeface="+mn-cs"/>
                        </a:rPr>
                        <a:t>Störr</a:t>
                      </a:r>
                      <a:endParaRPr lang="de-DE" sz="1900" b="1" kern="1200" dirty="0">
                        <a:solidFill>
                          <a:schemeClr val="tx1">
                            <a:lumMod val="65000"/>
                            <a:lumOff val="35000"/>
                          </a:schemeClr>
                        </a:solidFill>
                        <a:latin typeface="Calibri" panose="020F0502020204030204" pitchFamily="34" charset="0"/>
                        <a:ea typeface="+mn-ea"/>
                        <a:cs typeface="+mn-cs"/>
                      </a:endParaRPr>
                    </a:p>
                  </a:txBody>
                  <a:tcPr marL="288000" marR="144000" anchor="ctr">
                    <a:lnL>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EF983"/>
                    </a:solidFill>
                  </a:tcPr>
                </a:tc>
              </a:tr>
              <a:tr h="1708395">
                <a:tc>
                  <a:txBody>
                    <a:bodyPr/>
                    <a:lstStyle/>
                    <a:p>
                      <a:endParaRPr lang="de-DE" dirty="0"/>
                    </a:p>
                  </a:txBody>
                  <a:tcPr marL="288000" marR="180000" marT="180000" marB="180000" anchor="ctr">
                    <a:lnL>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CEFFC"/>
                    </a:solidFill>
                  </a:tcPr>
                </a:tc>
              </a:tr>
            </a:tbl>
          </a:graphicData>
        </a:graphic>
      </p:graphicFrame>
      <p:grpSp>
        <p:nvGrpSpPr>
          <p:cNvPr id="8" name="Gruppieren 7"/>
          <p:cNvGrpSpPr/>
          <p:nvPr/>
        </p:nvGrpSpPr>
        <p:grpSpPr>
          <a:xfrm>
            <a:off x="476644" y="1692557"/>
            <a:ext cx="5636566" cy="2390847"/>
            <a:chOff x="476644" y="2215591"/>
            <a:chExt cx="5636566" cy="2390847"/>
          </a:xfrm>
        </p:grpSpPr>
        <p:pic>
          <p:nvPicPr>
            <p:cNvPr id="86032" name="Picture 16" descr="C:\Users\mrodriq\AppData\Local\Temp\pic06533.jpg"/>
            <p:cNvPicPr>
              <a:picLocks noChangeAspect="1" noChangeArrowheads="1"/>
            </p:cNvPicPr>
            <p:nvPr/>
          </p:nvPicPr>
          <p:blipFill rotWithShape="1">
            <a:blip r:embed="rId7">
              <a:extLst>
                <a:ext uri="{28A0092B-C50C-407E-A947-70E740481C1C}">
                  <a14:useLocalDpi xmlns:a14="http://schemas.microsoft.com/office/drawing/2010/main" xmlns="" val="0"/>
                </a:ext>
              </a:extLst>
            </a:blip>
            <a:srcRect t="6450" b="8213"/>
            <a:stretch/>
          </p:blipFill>
          <p:spPr bwMode="auto">
            <a:xfrm>
              <a:off x="4612135" y="2215591"/>
              <a:ext cx="1501075" cy="1975757"/>
            </a:xfrm>
            <a:prstGeom prst="rect">
              <a:avLst/>
            </a:prstGeom>
            <a:noFill/>
            <a:ln w="28575">
              <a:solidFill>
                <a:srgbClr val="CCEFFC"/>
              </a:solidFill>
            </a:ln>
            <a:extLst>
              <a:ext uri="{909E8E84-426E-40DD-AFC4-6F175D3DCCD1}">
                <a14:hiddenFill xmlns:a14="http://schemas.microsoft.com/office/drawing/2010/main" xmlns="">
                  <a:solidFill>
                    <a:srgbClr val="FFFFFF"/>
                  </a:solidFill>
                </a14:hiddenFill>
              </a:ext>
            </a:extLst>
          </p:spPr>
        </p:pic>
        <p:sp>
          <p:nvSpPr>
            <p:cNvPr id="5" name="Textfeld 4"/>
            <p:cNvSpPr txBox="1"/>
            <p:nvPr/>
          </p:nvSpPr>
          <p:spPr>
            <a:xfrm>
              <a:off x="476644" y="2913667"/>
              <a:ext cx="4121843" cy="1692771"/>
            </a:xfrm>
            <a:prstGeom prst="rect">
              <a:avLst/>
            </a:prstGeom>
            <a:noFill/>
          </p:spPr>
          <p:txBody>
            <a:bodyPr wrap="square" lIns="0" tIns="0" rIns="0" bIns="0" rtlCol="0">
              <a:spAutoFit/>
            </a:bodyPr>
            <a:lstStyle/>
            <a:p>
              <a:r>
                <a:rPr lang="de-DE" sz="1100" b="1" dirty="0" smtClean="0">
                  <a:solidFill>
                    <a:schemeClr val="tx1">
                      <a:lumMod val="75000"/>
                      <a:lumOff val="25000"/>
                    </a:schemeClr>
                  </a:solidFill>
                  <a:latin typeface="Calibri" panose="020F0502020204030204" pitchFamily="34" charset="0"/>
                </a:rPr>
                <a:t>Pfingstangebot </a:t>
              </a:r>
              <a:r>
                <a:rPr lang="de-DE" sz="1100" b="1" dirty="0">
                  <a:solidFill>
                    <a:schemeClr val="tx1">
                      <a:lumMod val="75000"/>
                      <a:lumOff val="25000"/>
                    </a:schemeClr>
                  </a:solidFill>
                  <a:latin typeface="Calibri" panose="020F0502020204030204" pitchFamily="34" charset="0"/>
                </a:rPr>
                <a:t>2016:  „Bewegung“ </a:t>
              </a:r>
              <a:r>
                <a:rPr lang="de-DE" sz="1100" dirty="0">
                  <a:solidFill>
                    <a:schemeClr val="tx1">
                      <a:lumMod val="75000"/>
                      <a:lumOff val="25000"/>
                    </a:schemeClr>
                  </a:solidFill>
                  <a:latin typeface="Calibri" panose="020F0502020204030204" pitchFamily="34" charset="0"/>
                </a:rPr>
                <a:t>(Psychomotorik)</a:t>
              </a:r>
            </a:p>
            <a:p>
              <a:endParaRPr lang="de-DE" sz="1100" dirty="0">
                <a:solidFill>
                  <a:schemeClr val="tx1">
                    <a:lumMod val="75000"/>
                    <a:lumOff val="25000"/>
                  </a:schemeClr>
                </a:solidFill>
                <a:latin typeface="Calibri" panose="020F0502020204030204" pitchFamily="34" charset="0"/>
              </a:endParaRPr>
            </a:p>
            <a:p>
              <a:r>
                <a:rPr lang="de-DE" sz="1100" dirty="0">
                  <a:solidFill>
                    <a:schemeClr val="tx1">
                      <a:lumMod val="75000"/>
                      <a:lumOff val="25000"/>
                    </a:schemeClr>
                  </a:solidFill>
                  <a:latin typeface="Calibri" panose="020F0502020204030204" pitchFamily="34" charset="0"/>
                </a:rPr>
                <a:t>Ziel der Psychomotorik ist es, </a:t>
              </a:r>
              <a:r>
                <a:rPr lang="de-DE" sz="1100" dirty="0" smtClean="0">
                  <a:solidFill>
                    <a:schemeClr val="tx1">
                      <a:lumMod val="75000"/>
                      <a:lumOff val="25000"/>
                    </a:schemeClr>
                  </a:solidFill>
                  <a:latin typeface="Calibri" panose="020F0502020204030204" pitchFamily="34" charset="0"/>
                </a:rPr>
                <a:t>den </a:t>
              </a:r>
              <a:r>
                <a:rPr lang="de-DE" sz="1100" dirty="0">
                  <a:solidFill>
                    <a:schemeClr val="tx1">
                      <a:lumMod val="75000"/>
                      <a:lumOff val="25000"/>
                    </a:schemeClr>
                  </a:solidFill>
                  <a:latin typeface="Calibri" panose="020F0502020204030204" pitchFamily="34" charset="0"/>
                </a:rPr>
                <a:t>Kindern einen Raum zu bieten, </a:t>
              </a:r>
              <a:r>
                <a:rPr lang="de-DE" sz="1100" dirty="0" smtClean="0">
                  <a:solidFill>
                    <a:schemeClr val="tx1">
                      <a:lumMod val="75000"/>
                      <a:lumOff val="25000"/>
                    </a:schemeClr>
                  </a:solidFill>
                  <a:latin typeface="Calibri" panose="020F0502020204030204" pitchFamily="34" charset="0"/>
                </a:rPr>
                <a:t>in dem </a:t>
              </a:r>
              <a:r>
                <a:rPr lang="de-DE" sz="1100" dirty="0">
                  <a:solidFill>
                    <a:schemeClr val="tx1">
                      <a:lumMod val="75000"/>
                      <a:lumOff val="25000"/>
                    </a:schemeClr>
                  </a:solidFill>
                  <a:latin typeface="Calibri" panose="020F0502020204030204" pitchFamily="34" charset="0"/>
                </a:rPr>
                <a:t>sie ihre entwicklungsbedingten Themen leben und erweitern können. Entscheidend dabei ist der Rahmen, der vom Erwachsenen gehalten wird: Dabei ist der Blick auf die Fähigkeiten und die Potentiale des Kindes gerichtet, nicht auf das, was es nicht kann. </a:t>
              </a:r>
              <a:br>
                <a:rPr lang="de-DE" sz="1100" dirty="0">
                  <a:solidFill>
                    <a:schemeClr val="tx1">
                      <a:lumMod val="75000"/>
                      <a:lumOff val="25000"/>
                    </a:schemeClr>
                  </a:solidFill>
                  <a:latin typeface="Calibri" panose="020F0502020204030204" pitchFamily="34" charset="0"/>
                </a:rPr>
              </a:br>
              <a:r>
                <a:rPr lang="de-DE" sz="1100" dirty="0">
                  <a:solidFill>
                    <a:schemeClr val="tx1">
                      <a:lumMod val="75000"/>
                      <a:lumOff val="25000"/>
                    </a:schemeClr>
                  </a:solidFill>
                  <a:latin typeface="Calibri" panose="020F0502020204030204" pitchFamily="34" charset="0"/>
                </a:rPr>
                <a:t>Die Kinder können sich beispielsweise anhand von Rollenspielen sowie  im Rutschen, Springen, Rennen, Schwingen, sich Verstecken, Fangen ausprobieren und dabei erleben</a:t>
              </a:r>
              <a:r>
                <a:rPr lang="de-DE" sz="1100" dirty="0" smtClean="0">
                  <a:solidFill>
                    <a:schemeClr val="tx1">
                      <a:lumMod val="75000"/>
                      <a:lumOff val="25000"/>
                    </a:schemeClr>
                  </a:solidFill>
                  <a:latin typeface="Calibri" panose="020F0502020204030204" pitchFamily="34" charset="0"/>
                </a:rPr>
                <a:t>.</a:t>
              </a:r>
              <a:endParaRPr lang="de-DE" sz="1100" dirty="0">
                <a:solidFill>
                  <a:schemeClr val="tx1">
                    <a:lumMod val="75000"/>
                    <a:lumOff val="25000"/>
                  </a:schemeClr>
                </a:solidFill>
                <a:latin typeface="Calibri" panose="020F0502020204030204" pitchFamily="34" charset="0"/>
              </a:endParaRPr>
            </a:p>
          </p:txBody>
        </p:sp>
      </p:grpSp>
      <p:sp>
        <p:nvSpPr>
          <p:cNvPr id="9" name="Textfeld 8"/>
          <p:cNvSpPr txBox="1"/>
          <p:nvPr/>
        </p:nvSpPr>
        <p:spPr>
          <a:xfrm>
            <a:off x="476644" y="4786782"/>
            <a:ext cx="4158157" cy="1862048"/>
          </a:xfrm>
          <a:prstGeom prst="rect">
            <a:avLst/>
          </a:prstGeom>
          <a:noFill/>
        </p:spPr>
        <p:txBody>
          <a:bodyPr wrap="square" lIns="0" tIns="0" rIns="0" bIns="0" rtlCol="0">
            <a:spAutoFit/>
          </a:bodyPr>
          <a:lstStyle/>
          <a:p>
            <a:r>
              <a:rPr lang="de-DE" sz="1100" b="1" dirty="0">
                <a:solidFill>
                  <a:schemeClr val="tx1">
                    <a:lumMod val="75000"/>
                    <a:lumOff val="25000"/>
                  </a:schemeClr>
                </a:solidFill>
                <a:latin typeface="Calibri" panose="020F0502020204030204" pitchFamily="34" charset="0"/>
              </a:rPr>
              <a:t>Pfingstangebot 2016: </a:t>
            </a:r>
            <a:r>
              <a:rPr lang="de-DE" sz="1100" b="1" dirty="0" smtClean="0">
                <a:solidFill>
                  <a:schemeClr val="tx1">
                    <a:lumMod val="75000"/>
                    <a:lumOff val="25000"/>
                  </a:schemeClr>
                </a:solidFill>
                <a:latin typeface="Calibri" panose="020F0502020204030204" pitchFamily="34" charset="0"/>
              </a:rPr>
              <a:t>„Die Bienenkönigin“</a:t>
            </a:r>
          </a:p>
          <a:p>
            <a:endParaRPr lang="de-DE" sz="1100" b="1" dirty="0">
              <a:solidFill>
                <a:schemeClr val="tx1">
                  <a:lumMod val="75000"/>
                  <a:lumOff val="25000"/>
                </a:schemeClr>
              </a:solidFill>
              <a:latin typeface="Calibri" panose="020F0502020204030204" pitchFamily="34" charset="0"/>
            </a:endParaRPr>
          </a:p>
          <a:p>
            <a:r>
              <a:rPr lang="de-DE" sz="1100" dirty="0">
                <a:solidFill>
                  <a:schemeClr val="tx1">
                    <a:lumMod val="75000"/>
                    <a:lumOff val="25000"/>
                  </a:schemeClr>
                </a:solidFill>
                <a:latin typeface="Calibri" panose="020F0502020204030204" pitchFamily="34" charset="0"/>
              </a:rPr>
              <a:t>Das Theater </a:t>
            </a:r>
            <a:r>
              <a:rPr lang="de-DE" sz="1100" dirty="0" err="1">
                <a:solidFill>
                  <a:schemeClr val="tx1">
                    <a:lumMod val="75000"/>
                    <a:lumOff val="25000"/>
                  </a:schemeClr>
                </a:solidFill>
                <a:latin typeface="Calibri" panose="020F0502020204030204" pitchFamily="34" charset="0"/>
              </a:rPr>
              <a:t>TamBambura</a:t>
            </a:r>
            <a:r>
              <a:rPr lang="de-DE" sz="1100" dirty="0">
                <a:solidFill>
                  <a:schemeClr val="tx1">
                    <a:lumMod val="75000"/>
                    <a:lumOff val="25000"/>
                  </a:schemeClr>
                </a:solidFill>
                <a:latin typeface="Calibri" panose="020F0502020204030204" pitchFamily="34" charset="0"/>
              </a:rPr>
              <a:t> spielt </a:t>
            </a:r>
            <a:r>
              <a:rPr lang="de-DE" sz="1100" dirty="0" smtClean="0">
                <a:solidFill>
                  <a:schemeClr val="tx1">
                    <a:lumMod val="75000"/>
                    <a:lumOff val="25000"/>
                  </a:schemeClr>
                </a:solidFill>
                <a:latin typeface="Calibri" panose="020F0502020204030204" pitchFamily="34" charset="0"/>
              </a:rPr>
              <a:t>eine </a:t>
            </a:r>
            <a:r>
              <a:rPr lang="de-DE" sz="1100" dirty="0">
                <a:solidFill>
                  <a:schemeClr val="tx1">
                    <a:lumMod val="75000"/>
                    <a:lumOff val="25000"/>
                  </a:schemeClr>
                </a:solidFill>
                <a:latin typeface="Calibri" panose="020F0502020204030204" pitchFamily="34" charset="0"/>
              </a:rPr>
              <a:t>außergewöhnliche Märchenaufführung : eine stimmungsvolle Mischung aus Figuren-, Papier- und Bewegungstheater mit Gesang, Klängen und </a:t>
            </a:r>
            <a:r>
              <a:rPr lang="de-DE" sz="1100" dirty="0" smtClean="0">
                <a:solidFill>
                  <a:schemeClr val="tx1">
                    <a:lumMod val="75000"/>
                    <a:lumOff val="25000"/>
                  </a:schemeClr>
                </a:solidFill>
                <a:latin typeface="Calibri" panose="020F0502020204030204" pitchFamily="34" charset="0"/>
              </a:rPr>
              <a:t>Live-Musik. Drei </a:t>
            </a:r>
            <a:r>
              <a:rPr lang="de-DE" sz="1100" dirty="0">
                <a:solidFill>
                  <a:schemeClr val="tx1">
                    <a:lumMod val="75000"/>
                    <a:lumOff val="25000"/>
                  </a:schemeClr>
                </a:solidFill>
                <a:latin typeface="Calibri" panose="020F0502020204030204" pitchFamily="34" charset="0"/>
              </a:rPr>
              <a:t>Königssöhne ziehen durch die Welt. Immer wieder rettet der </a:t>
            </a:r>
            <a:r>
              <a:rPr lang="de-DE" sz="1100" dirty="0" smtClean="0">
                <a:solidFill>
                  <a:schemeClr val="tx1">
                    <a:lumMod val="75000"/>
                    <a:lumOff val="25000"/>
                  </a:schemeClr>
                </a:solidFill>
                <a:latin typeface="Calibri" panose="020F0502020204030204" pitchFamily="34" charset="0"/>
              </a:rPr>
              <a:t>Jüngste </a:t>
            </a:r>
            <a:r>
              <a:rPr lang="de-DE" sz="1100" dirty="0">
                <a:solidFill>
                  <a:schemeClr val="tx1">
                    <a:lumMod val="75000"/>
                    <a:lumOff val="25000"/>
                  </a:schemeClr>
                </a:solidFill>
                <a:latin typeface="Calibri" panose="020F0502020204030204" pitchFamily="34" charset="0"/>
              </a:rPr>
              <a:t>verschiedene Tiere, wie Ameisen, Enten und Bienen vor seinen älteren </a:t>
            </a:r>
            <a:r>
              <a:rPr lang="de-DE" sz="1100" dirty="0" smtClean="0">
                <a:solidFill>
                  <a:schemeClr val="tx1">
                    <a:lumMod val="75000"/>
                    <a:lumOff val="25000"/>
                  </a:schemeClr>
                </a:solidFill>
                <a:latin typeface="Calibri" panose="020F0502020204030204" pitchFamily="34" charset="0"/>
              </a:rPr>
              <a:t>Brüdern. Als </a:t>
            </a:r>
            <a:r>
              <a:rPr lang="de-DE" sz="1100" dirty="0">
                <a:solidFill>
                  <a:schemeClr val="tx1">
                    <a:lumMod val="75000"/>
                    <a:lumOff val="25000"/>
                  </a:schemeClr>
                </a:solidFill>
                <a:latin typeface="Calibri" panose="020F0502020204030204" pitchFamily="34" charset="0"/>
              </a:rPr>
              <a:t>es darum geht drei schwierige Aufgaben zu lösen, </a:t>
            </a:r>
            <a:r>
              <a:rPr lang="de-DE" sz="1100" dirty="0" smtClean="0">
                <a:solidFill>
                  <a:schemeClr val="tx1">
                    <a:lumMod val="75000"/>
                    <a:lumOff val="25000"/>
                  </a:schemeClr>
                </a:solidFill>
                <a:latin typeface="Calibri" panose="020F0502020204030204" pitchFamily="34" charset="0"/>
              </a:rPr>
              <a:t>helfen </a:t>
            </a:r>
            <a:r>
              <a:rPr lang="de-DE" sz="1100" dirty="0">
                <a:solidFill>
                  <a:schemeClr val="tx1">
                    <a:lumMod val="75000"/>
                    <a:lumOff val="25000"/>
                  </a:schemeClr>
                </a:solidFill>
                <a:latin typeface="Calibri" panose="020F0502020204030204" pitchFamily="34" charset="0"/>
              </a:rPr>
              <a:t>die Tiere, zu allerletzt die Bienenkönigin dem Jüngsten in seiner Not. Nur so werden die Königstöchter aus dem Schlaf befreit...</a:t>
            </a:r>
          </a:p>
          <a:p>
            <a:endParaRPr lang="de-DE" sz="1100" dirty="0">
              <a:solidFill>
                <a:schemeClr val="tx1">
                  <a:lumMod val="75000"/>
                  <a:lumOff val="25000"/>
                </a:schemeClr>
              </a:solidFill>
              <a:latin typeface="Calibri" panose="020F0502020204030204" pitchFamily="34" charset="0"/>
            </a:endParaRPr>
          </a:p>
        </p:txBody>
      </p:sp>
      <p:pic>
        <p:nvPicPr>
          <p:cNvPr id="27"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feld 10"/>
          <p:cNvSpPr txBox="1"/>
          <p:nvPr/>
        </p:nvSpPr>
        <p:spPr>
          <a:xfrm>
            <a:off x="2882201" y="1154757"/>
            <a:ext cx="1734249" cy="182807"/>
          </a:xfrm>
          <a:prstGeom prst="rect">
            <a:avLst/>
          </a:prstGeom>
          <a:noFill/>
        </p:spPr>
        <p:txBody>
          <a:bodyPr wrap="square" lIns="0" tIns="0" rIns="0" bIns="0" rtlCol="0">
            <a:spAutoFit/>
          </a:bodyPr>
          <a:lstStyle/>
          <a:p>
            <a:pPr algn="ctr">
              <a:lnSpc>
                <a:spcPct val="108000"/>
              </a:lnSpc>
              <a:spcAft>
                <a:spcPts val="1008"/>
              </a:spcAft>
            </a:pPr>
            <a:r>
              <a:rPr lang="de-DE" sz="1100" b="1" dirty="0">
                <a:solidFill>
                  <a:schemeClr val="bg1"/>
                </a:solidFill>
                <a:latin typeface="Comic Sans MS" panose="030F0702030302020204" pitchFamily="66" charset="0"/>
              </a:rPr>
              <a:t>Pfingsten </a:t>
            </a:r>
            <a:r>
              <a:rPr lang="de-DE" sz="1100" b="1" dirty="0" smtClean="0">
                <a:solidFill>
                  <a:schemeClr val="bg1"/>
                </a:solidFill>
                <a:latin typeface="Comic Sans MS" panose="030F0702030302020204" pitchFamily="66" charset="0"/>
              </a:rPr>
              <a:t>2016</a:t>
            </a:r>
            <a:endParaRPr lang="de-DE" sz="1100" dirty="0">
              <a:solidFill>
                <a:schemeClr val="bg1"/>
              </a:solidFill>
              <a:latin typeface="Comic Sans MS" panose="030F0702030302020204" pitchFamily="66" charset="0"/>
            </a:endParaRPr>
          </a:p>
        </p:txBody>
      </p:sp>
      <p:pic>
        <p:nvPicPr>
          <p:cNvPr id="14" name="Grafik 13"/>
          <p:cNvPicPr>
            <a:picLocks noChangeAspect="1"/>
          </p:cNvPicPr>
          <p:nvPr/>
        </p:nvPicPr>
        <p:blipFill rotWithShape="1">
          <a:blip r:embed="rId9">
            <a:extLst>
              <a:ext uri="{28A0092B-C50C-407E-A947-70E740481C1C}">
                <a14:useLocalDpi xmlns:a14="http://schemas.microsoft.com/office/drawing/2010/main" xmlns="" val="0"/>
              </a:ext>
            </a:extLst>
          </a:blip>
          <a:srcRect b="4606"/>
          <a:stretch/>
        </p:blipFill>
        <p:spPr>
          <a:xfrm>
            <a:off x="4667110" y="4107139"/>
            <a:ext cx="1501200" cy="1976400"/>
          </a:xfrm>
          <a:prstGeom prst="rect">
            <a:avLst/>
          </a:prstGeom>
          <a:noFill/>
          <a:ln w="28575">
            <a:solidFill>
              <a:srgbClr val="CCEFFC"/>
            </a:solidFill>
          </a:ln>
        </p:spPr>
      </p:pic>
      <p:graphicFrame>
        <p:nvGraphicFramePr>
          <p:cNvPr id="28" name="Tabelle 27"/>
          <p:cNvGraphicFramePr>
            <a:graphicFrameLocks noGrp="1"/>
          </p:cNvGraphicFramePr>
          <p:nvPr>
            <p:extLst>
              <p:ext uri="{D42A27DB-BD31-4B8C-83A1-F6EECF244321}">
                <p14:modId xmlns:p14="http://schemas.microsoft.com/office/powerpoint/2010/main" xmlns="" val="399274740"/>
              </p:ext>
            </p:extLst>
          </p:nvPr>
        </p:nvGraphicFramePr>
        <p:xfrm>
          <a:off x="296863" y="6806070"/>
          <a:ext cx="6192000" cy="2088000"/>
        </p:xfrm>
        <a:graphic>
          <a:graphicData uri="http://schemas.openxmlformats.org/drawingml/2006/table">
            <a:tbl>
              <a:tblPr bandRow="1">
                <a:solidFill>
                  <a:srgbClr val="CCEFFC"/>
                </a:solidFill>
                <a:tableStyleId>{5FD0F851-EC5A-4D38-B0AD-8093EC10F338}</a:tableStyleId>
              </a:tblPr>
              <a:tblGrid>
                <a:gridCol w="6192000"/>
              </a:tblGrid>
              <a:tr h="386212">
                <a:tc>
                  <a:txBody>
                    <a:bodyPr/>
                    <a:lstStyle/>
                    <a:p>
                      <a:pPr marL="0" algn="l" defTabSz="957591" rtl="0" eaLnBrk="1" latinLnBrk="0" hangingPunct="1"/>
                      <a:r>
                        <a:rPr lang="de-DE" sz="1900" b="1" kern="1200" dirty="0" smtClean="0">
                          <a:solidFill>
                            <a:schemeClr val="tx1">
                              <a:lumMod val="65000"/>
                              <a:lumOff val="35000"/>
                            </a:schemeClr>
                          </a:solidFill>
                          <a:latin typeface="Calibri" panose="020F0502020204030204" pitchFamily="34" charset="0"/>
                          <a:ea typeface="+mn-ea"/>
                          <a:cs typeface="+mn-cs"/>
                        </a:rPr>
                        <a:t>   </a:t>
                      </a:r>
                      <a:r>
                        <a:rPr lang="de-DE" sz="1900" b="1" kern="1200" baseline="0" dirty="0" smtClean="0">
                          <a:solidFill>
                            <a:schemeClr val="tx1">
                              <a:lumMod val="65000"/>
                              <a:lumOff val="35000"/>
                            </a:schemeClr>
                          </a:solidFill>
                          <a:latin typeface="Calibri" panose="020F0502020204030204" pitchFamily="34" charset="0"/>
                          <a:ea typeface="+mn-ea"/>
                          <a:cs typeface="+mn-cs"/>
                        </a:rPr>
                        <a:t> </a:t>
                      </a:r>
                      <a:r>
                        <a:rPr lang="de-DE" sz="1900" b="1" kern="1200" dirty="0" smtClean="0">
                          <a:solidFill>
                            <a:schemeClr val="tx1">
                              <a:lumMod val="65000"/>
                              <a:lumOff val="35000"/>
                            </a:schemeClr>
                          </a:solidFill>
                          <a:latin typeface="Calibri" panose="020F0502020204030204" pitchFamily="34" charset="0"/>
                          <a:ea typeface="+mn-ea"/>
                          <a:cs typeface="+mn-cs"/>
                        </a:rPr>
                        <a:t>Nathalia Khan                                                </a:t>
                      </a:r>
                      <a:r>
                        <a:rPr lang="de-DE" sz="1900" b="1" kern="1200" baseline="0" dirty="0" smtClean="0">
                          <a:solidFill>
                            <a:schemeClr val="tx1">
                              <a:lumMod val="65000"/>
                              <a:lumOff val="35000"/>
                            </a:schemeClr>
                          </a:solidFill>
                          <a:latin typeface="Calibri" panose="020F0502020204030204" pitchFamily="34" charset="0"/>
                          <a:ea typeface="+mn-ea"/>
                          <a:cs typeface="+mn-cs"/>
                        </a:rPr>
                        <a:t> </a:t>
                      </a:r>
                      <a:endParaRPr lang="de-DE" sz="1900" b="1" kern="1200" dirty="0">
                        <a:solidFill>
                          <a:schemeClr val="tx1">
                            <a:lumMod val="65000"/>
                            <a:lumOff val="35000"/>
                          </a:schemeClr>
                        </a:solidFill>
                        <a:latin typeface="Calibri" panose="020F0502020204030204" pitchFamily="34" charset="0"/>
                        <a:ea typeface="+mn-ea"/>
                        <a:cs typeface="+mn-cs"/>
                      </a:endParaRPr>
                    </a:p>
                  </a:txBody>
                  <a:tcPr>
                    <a:lnL>
                      <a:noFill/>
                    </a:lnL>
                    <a:lnR>
                      <a:noFill/>
                    </a:lnR>
                    <a:lnT w="12700" cmpd="sng">
                      <a:noFill/>
                    </a:lnT>
                    <a:lnB w="12700" cmpd="sng">
                      <a:noFill/>
                    </a:lnB>
                    <a:lnTlToBr w="12700" cmpd="sng">
                      <a:noFill/>
                      <a:prstDash val="solid"/>
                    </a:lnTlToBr>
                    <a:lnBlToTr w="12700" cmpd="sng">
                      <a:noFill/>
                      <a:prstDash val="solid"/>
                    </a:lnBlToTr>
                    <a:solidFill>
                      <a:srgbClr val="EEF983"/>
                    </a:solidFill>
                  </a:tcPr>
                </a:tc>
              </a:tr>
              <a:tr h="1701788">
                <a:tc>
                  <a:txBody>
                    <a:bodyPr/>
                    <a:lstStyle/>
                    <a:p>
                      <a:endParaRPr lang="de-DE" dirty="0"/>
                    </a:p>
                  </a:txBody>
                  <a:tcPr>
                    <a:lnL>
                      <a:noFill/>
                    </a:lnL>
                    <a:lnR>
                      <a:noFill/>
                    </a:lnR>
                    <a:lnT w="12700" cmpd="sng">
                      <a:noFill/>
                    </a:lnT>
                    <a:lnB w="12700" cmpd="sng">
                      <a:noFill/>
                    </a:lnB>
                    <a:lnTlToBr w="12700" cmpd="sng">
                      <a:noFill/>
                      <a:prstDash val="solid"/>
                    </a:lnTlToBr>
                    <a:lnBlToTr w="12700" cmpd="sng">
                      <a:noFill/>
                      <a:prstDash val="solid"/>
                    </a:lnBlToTr>
                    <a:solidFill>
                      <a:srgbClr val="CCEFFC"/>
                    </a:solidFill>
                  </a:tcPr>
                </a:tc>
              </a:tr>
            </a:tbl>
          </a:graphicData>
        </a:graphic>
      </p:graphicFrame>
      <p:pic>
        <p:nvPicPr>
          <p:cNvPr id="30" name="Grafik 29"/>
          <p:cNvPicPr>
            <a:picLocks noChangeAspect="1"/>
          </p:cNvPicPr>
          <p:nvPr/>
        </p:nvPicPr>
        <p:blipFill rotWithShape="1">
          <a:blip r:embed="rId10">
            <a:extLst>
              <a:ext uri="{28A0092B-C50C-407E-A947-70E740481C1C}">
                <a14:useLocalDpi xmlns:a14="http://schemas.microsoft.com/office/drawing/2010/main" xmlns="" val="0"/>
              </a:ext>
            </a:extLst>
          </a:blip>
          <a:srcRect b="25889"/>
          <a:stretch/>
        </p:blipFill>
        <p:spPr>
          <a:xfrm>
            <a:off x="4652706" y="6490474"/>
            <a:ext cx="1501200" cy="1976400"/>
          </a:xfrm>
          <a:prstGeom prst="rect">
            <a:avLst/>
          </a:prstGeom>
          <a:ln w="28575">
            <a:solidFill>
              <a:srgbClr val="CCEFFC"/>
            </a:solidFill>
          </a:ln>
        </p:spPr>
      </p:pic>
      <p:sp>
        <p:nvSpPr>
          <p:cNvPr id="32" name="Textfeld 31"/>
          <p:cNvSpPr txBox="1"/>
          <p:nvPr/>
        </p:nvSpPr>
        <p:spPr>
          <a:xfrm>
            <a:off x="451840" y="7484457"/>
            <a:ext cx="4164610" cy="365613"/>
          </a:xfrm>
          <a:prstGeom prst="rect">
            <a:avLst/>
          </a:prstGeom>
          <a:noFill/>
        </p:spPr>
        <p:txBody>
          <a:bodyPr wrap="square" lIns="0" tIns="0" rIns="0" bIns="0" rtlCol="0">
            <a:spAutoFit/>
          </a:bodyPr>
          <a:lstStyle/>
          <a:p>
            <a:pPr>
              <a:lnSpc>
                <a:spcPct val="108000"/>
              </a:lnSpc>
              <a:spcAft>
                <a:spcPts val="1008"/>
              </a:spcAft>
            </a:pPr>
            <a:r>
              <a:rPr lang="de-DE" sz="1100" dirty="0" smtClean="0">
                <a:solidFill>
                  <a:schemeClr val="tx1">
                    <a:lumMod val="75000"/>
                    <a:lumOff val="25000"/>
                  </a:schemeClr>
                </a:solidFill>
                <a:latin typeface="Calibri" panose="020F0502020204030204" pitchFamily="34" charset="0"/>
              </a:rPr>
              <a:t>Unterstützung bei der Umsetzung unseres Programms erhalten wir von der pädagogischen Fachkraft und Kindheitspädagogin.</a:t>
            </a:r>
            <a:endParaRPr lang="de-DE" sz="1100" dirty="0">
              <a:solidFill>
                <a:schemeClr val="tx1">
                  <a:lumMod val="75000"/>
                  <a:lumOff val="25000"/>
                </a:schemeClr>
              </a:solidFill>
              <a:latin typeface="Calibri" panose="020F0502020204030204" pitchFamily="34" charset="0"/>
            </a:endParaRPr>
          </a:p>
        </p:txBody>
      </p:sp>
      <p:pic>
        <p:nvPicPr>
          <p:cNvPr id="35"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2406316" y="8741768"/>
            <a:ext cx="1910000" cy="109349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68566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p14="http://schemas.microsoft.com/office/powerpoint/2010/main" xmlns="" val="1992353046"/>
              </p:ext>
            </p:extLst>
          </p:nvPr>
        </p:nvGraphicFramePr>
        <p:xfrm>
          <a:off x="0" y="0"/>
          <a:ext cx="119062" cy="229306"/>
        </p:xfrm>
        <a:graphic>
          <a:graphicData uri="http://schemas.openxmlformats.org/presentationml/2006/ole">
            <p:oleObj spid="_x0000_s88205" name="think-cell Folie" r:id="rId4" imgW="0" imgH="0" progId="">
              <p:embed/>
            </p:oleObj>
          </a:graphicData>
        </a:graphic>
      </p:graphicFrame>
      <p:pic>
        <p:nvPicPr>
          <p:cNvPr id="33"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pic>
        <p:nvPicPr>
          <p:cNvPr id="34"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xmlns="">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pic>
        <p:nvPicPr>
          <p:cNvPr id="76823" name="Picture 23" descr="https://www.mannheim.de/sites/default/files/media_center_image/69294/kusu_cmyk.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9" name="Rechteck 98"/>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1" name="Rechteck 20"/>
          <p:cNvSpPr/>
          <p:nvPr/>
        </p:nvSpPr>
        <p:spPr>
          <a:xfrm>
            <a:off x="211324" y="1695081"/>
            <a:ext cx="6444963" cy="292388"/>
          </a:xfrm>
          <a:prstGeom prst="rect">
            <a:avLst/>
          </a:prstGeom>
        </p:spPr>
        <p:txBody>
          <a:bodyPr wrap="square">
            <a:spAutoFit/>
          </a:bodyPr>
          <a:lstStyle/>
          <a:p>
            <a:pPr>
              <a:spcAft>
                <a:spcPts val="300"/>
              </a:spcAft>
            </a:pPr>
            <a:r>
              <a:rPr lang="de-DE" sz="1300" b="1" smtClean="0">
                <a:solidFill>
                  <a:schemeClr val="tx1">
                    <a:lumMod val="75000"/>
                    <a:lumOff val="25000"/>
                  </a:schemeClr>
                </a:solidFill>
                <a:latin typeface="Comic Sans MS" panose="030F0702030302020204" pitchFamily="66" charset="0"/>
              </a:rPr>
              <a:t>Kontaktdaten Betreuungskräfte</a:t>
            </a:r>
            <a:endParaRPr lang="de-DE" sz="1300" b="1">
              <a:solidFill>
                <a:schemeClr val="tx1">
                  <a:lumMod val="75000"/>
                  <a:lumOff val="25000"/>
                </a:schemeClr>
              </a:solidFill>
              <a:latin typeface="Comic Sans MS" panose="030F0702030302020204" pitchFamily="66" charset="0"/>
            </a:endParaRPr>
          </a:p>
        </p:txBody>
      </p:sp>
      <p:sp>
        <p:nvSpPr>
          <p:cNvPr id="30" name="Rechteck 29"/>
          <p:cNvSpPr/>
          <p:nvPr/>
        </p:nvSpPr>
        <p:spPr>
          <a:xfrm>
            <a:off x="3581400" y="8139330"/>
            <a:ext cx="901700" cy="10668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 name="Rectangle 1"/>
          <p:cNvSpPr>
            <a:spLocks noChangeArrowheads="1"/>
          </p:cNvSpPr>
          <p:nvPr/>
        </p:nvSpPr>
        <p:spPr bwMode="auto">
          <a:xfrm>
            <a:off x="0" y="-323166"/>
            <a:ext cx="184731"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chemeClr val="tx1"/>
                </a:solidFill>
                <a:effectLst/>
                <a:latin typeface="Arial" charset="0"/>
                <a:cs typeface="Arial" charset="0"/>
              </a:rPr>
              <a:t/>
            </a:r>
            <a:br>
              <a:rPr kumimoji="0" lang="de-DE" altLang="de-DE" sz="1800" b="0" i="0" u="none" strike="noStrike" cap="none" normalizeH="0" baseline="0" smtClean="0">
                <a:ln>
                  <a:noFill/>
                </a:ln>
                <a:solidFill>
                  <a:schemeClr val="tx1"/>
                </a:solidFill>
                <a:effectLst/>
                <a:latin typeface="Arial" charset="0"/>
                <a:cs typeface="Arial" charset="0"/>
              </a:rPr>
            </a:br>
            <a:endParaRPr kumimoji="0" lang="de-DE" altLang="de-DE" sz="1800" b="0" i="0" u="none" strike="noStrike" cap="none" normalizeH="0" baseline="0" smtClean="0">
              <a:ln>
                <a:noFill/>
              </a:ln>
              <a:solidFill>
                <a:schemeClr val="tx1"/>
              </a:solidFill>
              <a:effectLst/>
              <a:latin typeface="Arial" charset="0"/>
              <a:cs typeface="Arial" charset="0"/>
            </a:endParaRPr>
          </a:p>
        </p:txBody>
      </p:sp>
      <p:graphicFrame>
        <p:nvGraphicFramePr>
          <p:cNvPr id="4" name="Tabelle 3"/>
          <p:cNvGraphicFramePr>
            <a:graphicFrameLocks noGrp="1"/>
          </p:cNvGraphicFramePr>
          <p:nvPr>
            <p:extLst>
              <p:ext uri="{D42A27DB-BD31-4B8C-83A1-F6EECF244321}">
                <p14:modId xmlns:p14="http://schemas.microsoft.com/office/powerpoint/2010/main" xmlns="" val="3935015781"/>
              </p:ext>
            </p:extLst>
          </p:nvPr>
        </p:nvGraphicFramePr>
        <p:xfrm>
          <a:off x="306252" y="2085919"/>
          <a:ext cx="6265999" cy="2667000"/>
        </p:xfrm>
        <a:graphic>
          <a:graphicData uri="http://schemas.openxmlformats.org/drawingml/2006/table">
            <a:tbl>
              <a:tblPr firstRow="1" bandRow="1">
                <a:tableStyleId>{5FD0F851-EC5A-4D38-B0AD-8093EC10F338}</a:tableStyleId>
              </a:tblPr>
              <a:tblGrid>
                <a:gridCol w="1574108"/>
                <a:gridCol w="1890730"/>
                <a:gridCol w="2801161"/>
              </a:tblGrid>
              <a:tr h="370840">
                <a:tc>
                  <a:txBody>
                    <a:bodyPr/>
                    <a:lstStyle/>
                    <a:p>
                      <a:r>
                        <a:rPr lang="de-DE" sz="1400" dirty="0" smtClean="0">
                          <a:solidFill>
                            <a:schemeClr val="bg1"/>
                          </a:solidFill>
                          <a:latin typeface="Calibri" panose="020F0502020204030204" pitchFamily="34" charset="0"/>
                        </a:rPr>
                        <a:t>Name</a:t>
                      </a:r>
                      <a:endParaRPr lang="de-DE" sz="1400" dirty="0">
                        <a:solidFill>
                          <a:schemeClr val="bg1"/>
                        </a:solidFill>
                        <a:latin typeface="Calibri" panose="020F0502020204030204" pitchFamily="34" charset="0"/>
                      </a:endParaRPr>
                    </a:p>
                  </a:txBody>
                  <a:tcPr anchor="ct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B050"/>
                    </a:solidFill>
                  </a:tcPr>
                </a:tc>
                <a:tc>
                  <a:txBody>
                    <a:bodyPr/>
                    <a:lstStyle/>
                    <a:p>
                      <a:r>
                        <a:rPr lang="de-DE" sz="1400" smtClean="0">
                          <a:solidFill>
                            <a:schemeClr val="bg1"/>
                          </a:solidFill>
                          <a:latin typeface="Calibri" panose="020F0502020204030204" pitchFamily="34" charset="0"/>
                        </a:rPr>
                        <a:t>Telefonnummer</a:t>
                      </a:r>
                      <a:endParaRPr lang="de-DE" sz="1400">
                        <a:solidFill>
                          <a:schemeClr val="bg1"/>
                        </a:solidFill>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B050"/>
                    </a:solidFill>
                  </a:tcPr>
                </a:tc>
                <a:tc>
                  <a:txBody>
                    <a:bodyPr/>
                    <a:lstStyle/>
                    <a:p>
                      <a:r>
                        <a:rPr lang="de-DE" sz="1400" smtClean="0">
                          <a:solidFill>
                            <a:schemeClr val="bg1"/>
                          </a:solidFill>
                          <a:latin typeface="Calibri" panose="020F0502020204030204" pitchFamily="34" charset="0"/>
                        </a:rPr>
                        <a:t>E-Mail</a:t>
                      </a:r>
                      <a:endParaRPr lang="de-DE" sz="1400">
                        <a:solidFill>
                          <a:schemeClr val="bg1"/>
                        </a:solidFill>
                        <a:latin typeface="Calibri" panose="020F0502020204030204" pitchFamily="34" charset="0"/>
                      </a:endParaRPr>
                    </a:p>
                  </a:txBody>
                  <a:tcPr anchor="ct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rgbClr val="00B050"/>
                    </a:solidFill>
                  </a:tcPr>
                </a:tc>
              </a:tr>
              <a:tr h="370840">
                <a:tc>
                  <a:txBody>
                    <a:bodyPr/>
                    <a:lstStyle/>
                    <a:p>
                      <a:r>
                        <a:rPr lang="de-DE" sz="1400" dirty="0" smtClean="0">
                          <a:solidFill>
                            <a:schemeClr val="tx1">
                              <a:lumMod val="75000"/>
                              <a:lumOff val="25000"/>
                            </a:schemeClr>
                          </a:solidFill>
                          <a:latin typeface="Calibri" panose="020F0502020204030204" pitchFamily="34" charset="0"/>
                          <a:cs typeface="Arial" charset="0"/>
                        </a:rPr>
                        <a:t>Miriam</a:t>
                      </a:r>
                      <a:r>
                        <a:rPr lang="de-DE" sz="1400" baseline="0" dirty="0" smtClean="0">
                          <a:solidFill>
                            <a:schemeClr val="tx1">
                              <a:lumMod val="75000"/>
                              <a:lumOff val="25000"/>
                            </a:schemeClr>
                          </a:solidFill>
                          <a:latin typeface="Calibri" panose="020F0502020204030204" pitchFamily="34" charset="0"/>
                          <a:cs typeface="Arial" charset="0"/>
                        </a:rPr>
                        <a:t> Marek</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C1FAB8"/>
                    </a:solidFill>
                  </a:tcPr>
                </a:tc>
                <a:tc>
                  <a:txBody>
                    <a:bodyPr/>
                    <a:lstStyle/>
                    <a:p>
                      <a:r>
                        <a:rPr lang="de-DE" sz="1400" smtClean="0">
                          <a:solidFill>
                            <a:schemeClr val="tx1">
                              <a:lumMod val="75000"/>
                              <a:lumOff val="25000"/>
                            </a:schemeClr>
                          </a:solidFill>
                          <a:latin typeface="Calibri" panose="020F0502020204030204" pitchFamily="34" charset="0"/>
                        </a:rPr>
                        <a:t>0711/21657097</a:t>
                      </a:r>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C1FAB8"/>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dirty="0" smtClean="0">
                          <a:solidFill>
                            <a:schemeClr val="tx1">
                              <a:lumMod val="75000"/>
                              <a:lumOff val="25000"/>
                            </a:schemeClr>
                          </a:solidFill>
                          <a:latin typeface="Calibri" panose="020F0502020204030204" pitchFamily="34" charset="0"/>
                        </a:rPr>
                        <a:t>miriam.marek@mmgh.de</a:t>
                      </a:r>
                      <a:endParaRPr lang="de-DE" sz="1400" kern="1200" dirty="0" smtClean="0">
                        <a:solidFill>
                          <a:schemeClr val="tx1">
                            <a:lumMod val="75000"/>
                            <a:lumOff val="25000"/>
                          </a:schemeClr>
                        </a:solidFill>
                        <a:latin typeface="Calibri" panose="020F0502020204030204" pitchFamily="34" charset="0"/>
                        <a:ea typeface="+mn-ea"/>
                        <a:cs typeface="+mn-cs"/>
                      </a:endParaRPr>
                    </a:p>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rgbClr val="C1FAB8"/>
                    </a:solidFill>
                  </a:tcPr>
                </a:tc>
              </a:tr>
              <a:tr h="370840">
                <a:tc>
                  <a:txBody>
                    <a:bodyPr/>
                    <a:lstStyle/>
                    <a:p>
                      <a:r>
                        <a:rPr lang="de-DE" sz="1400" dirty="0" smtClean="0">
                          <a:solidFill>
                            <a:schemeClr val="tx1">
                              <a:lumMod val="75000"/>
                              <a:lumOff val="25000"/>
                            </a:schemeClr>
                          </a:solidFill>
                          <a:latin typeface="Calibri" panose="020F0502020204030204" pitchFamily="34" charset="0"/>
                        </a:rPr>
                        <a:t>Hayri Kurt</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D6D6D6"/>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altLang="de-DE" sz="1400" dirty="0" smtClean="0">
                          <a:solidFill>
                            <a:schemeClr val="tx1">
                              <a:lumMod val="75000"/>
                              <a:lumOff val="25000"/>
                            </a:schemeClr>
                          </a:solidFill>
                          <a:latin typeface="Calibri" panose="020F0502020204030204" pitchFamily="34" charset="0"/>
                          <a:cs typeface="Arial" charset="0"/>
                        </a:rPr>
                        <a:t>0176 /</a:t>
                      </a:r>
                      <a:r>
                        <a:rPr lang="de-DE" altLang="de-DE" sz="1400" baseline="0" dirty="0" smtClean="0">
                          <a:solidFill>
                            <a:schemeClr val="tx1">
                              <a:lumMod val="75000"/>
                              <a:lumOff val="25000"/>
                            </a:schemeClr>
                          </a:solidFill>
                          <a:latin typeface="Calibri" panose="020F0502020204030204" pitchFamily="34" charset="0"/>
                          <a:cs typeface="Arial" charset="0"/>
                        </a:rPr>
                        <a:t> </a:t>
                      </a:r>
                      <a:r>
                        <a:rPr lang="de-DE" altLang="de-DE" sz="1400" dirty="0" smtClean="0">
                          <a:solidFill>
                            <a:schemeClr val="tx1">
                              <a:lumMod val="75000"/>
                              <a:lumOff val="25000"/>
                            </a:schemeClr>
                          </a:solidFill>
                          <a:latin typeface="Calibri" panose="020F0502020204030204" pitchFamily="34" charset="0"/>
                          <a:cs typeface="Arial" charset="0"/>
                        </a:rPr>
                        <a:t>909 763 97</a:t>
                      </a:r>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D6D6D6"/>
                    </a:solidFill>
                  </a:tcPr>
                </a:tc>
                <a:tc>
                  <a:txBody>
                    <a:bodyPr/>
                    <a:lstStyle/>
                    <a:p>
                      <a:r>
                        <a:rPr lang="de-DE" sz="1400" dirty="0" smtClean="0">
                          <a:solidFill>
                            <a:schemeClr val="tx1">
                              <a:lumMod val="75000"/>
                              <a:lumOff val="25000"/>
                            </a:schemeClr>
                          </a:solidFill>
                          <a:latin typeface="Calibri" panose="020F0502020204030204" pitchFamily="34" charset="0"/>
                        </a:rPr>
                        <a:t>hayri.kurt@mmgh.de</a:t>
                      </a:r>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rgbClr val="D6D6D6"/>
                    </a:solidFill>
                  </a:tcPr>
                </a:tc>
              </a:tr>
              <a:tr h="370840">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altLang="de-DE" sz="1400" dirty="0" smtClean="0">
                          <a:solidFill>
                            <a:schemeClr val="tx1">
                              <a:lumMod val="75000"/>
                              <a:lumOff val="25000"/>
                            </a:schemeClr>
                          </a:solidFill>
                          <a:latin typeface="Calibri" panose="020F0502020204030204" pitchFamily="34" charset="0"/>
                          <a:cs typeface="Arial" charset="0"/>
                        </a:rPr>
                        <a:t>Lena</a:t>
                      </a:r>
                      <a:r>
                        <a:rPr lang="de-DE" altLang="de-DE" sz="1400" baseline="0" dirty="0" smtClean="0">
                          <a:solidFill>
                            <a:schemeClr val="tx1">
                              <a:lumMod val="75000"/>
                              <a:lumOff val="25000"/>
                            </a:schemeClr>
                          </a:solidFill>
                          <a:latin typeface="Calibri" panose="020F0502020204030204" pitchFamily="34" charset="0"/>
                          <a:cs typeface="Arial" charset="0"/>
                        </a:rPr>
                        <a:t> Stiehle</a:t>
                      </a:r>
                      <a:r>
                        <a:rPr lang="de-DE" altLang="de-DE" sz="1400" dirty="0" smtClean="0">
                          <a:solidFill>
                            <a:schemeClr val="tx1">
                              <a:lumMod val="75000"/>
                              <a:lumOff val="25000"/>
                            </a:schemeClr>
                          </a:solidFill>
                          <a:latin typeface="Calibri" panose="020F0502020204030204" pitchFamily="34" charset="0"/>
                          <a:cs typeface="Arial" charset="0"/>
                        </a:rPr>
                        <a:t> </a:t>
                      </a:r>
                      <a:endParaRPr lang="de-DE" sz="1400" dirty="0" smtClean="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dirty="0" smtClean="0">
                          <a:solidFill>
                            <a:schemeClr val="tx1">
                              <a:lumMod val="75000"/>
                              <a:lumOff val="25000"/>
                            </a:schemeClr>
                          </a:solidFill>
                          <a:latin typeface="Calibri" panose="020F0502020204030204" pitchFamily="34" charset="0"/>
                        </a:rPr>
                        <a:t>0176 / 909 799 58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lena.stiehle@mmgh.de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1FAB8"/>
                    </a:solidFill>
                  </a:tcPr>
                </a:tc>
              </a:tr>
              <a:tr h="370840">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altLang="de-DE" sz="1400" dirty="0" smtClean="0">
                          <a:solidFill>
                            <a:schemeClr val="tx1">
                              <a:lumMod val="75000"/>
                              <a:lumOff val="25000"/>
                            </a:schemeClr>
                          </a:solidFill>
                          <a:latin typeface="Calibri" panose="020F0502020204030204" pitchFamily="34" charset="0"/>
                          <a:cs typeface="Arial" charset="0"/>
                        </a:rPr>
                        <a:t>Gerd</a:t>
                      </a:r>
                      <a:r>
                        <a:rPr lang="de-DE" altLang="de-DE" sz="1400" baseline="0" dirty="0" smtClean="0">
                          <a:solidFill>
                            <a:schemeClr val="tx1">
                              <a:lumMod val="75000"/>
                              <a:lumOff val="25000"/>
                            </a:schemeClr>
                          </a:solidFill>
                          <a:latin typeface="Calibri" panose="020F0502020204030204" pitchFamily="34" charset="0"/>
                          <a:cs typeface="Arial" charset="0"/>
                        </a:rPr>
                        <a:t> Fischer-</a:t>
                      </a:r>
                      <a:r>
                        <a:rPr lang="de-DE" altLang="de-DE" sz="1400" baseline="0" dirty="0" err="1" smtClean="0">
                          <a:solidFill>
                            <a:schemeClr val="tx1">
                              <a:lumMod val="75000"/>
                              <a:lumOff val="25000"/>
                            </a:schemeClr>
                          </a:solidFill>
                          <a:latin typeface="Calibri" panose="020F0502020204030204" pitchFamily="34" charset="0"/>
                          <a:cs typeface="Arial" charset="0"/>
                        </a:rPr>
                        <a:t>Baudys</a:t>
                      </a:r>
                      <a:r>
                        <a:rPr lang="de-DE" altLang="de-DE" sz="1400" dirty="0" smtClean="0">
                          <a:solidFill>
                            <a:schemeClr val="tx1">
                              <a:lumMod val="75000"/>
                              <a:lumOff val="25000"/>
                            </a:schemeClr>
                          </a:solidFill>
                          <a:latin typeface="Calibri" panose="020F0502020204030204" pitchFamily="34" charset="0"/>
                          <a:cs typeface="Arial" charset="0"/>
                        </a:rPr>
                        <a:t> </a:t>
                      </a:r>
                      <a:endParaRPr lang="de-DE" sz="1400" dirty="0" smtClean="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6D6D6"/>
                    </a:solidFill>
                  </a:tcPr>
                </a:tc>
                <a:tc>
                  <a:txBody>
                    <a:bodyPr/>
                    <a:lstStyle/>
                    <a:p>
                      <a:r>
                        <a:rPr lang="de-DE" sz="1400" dirty="0" smtClean="0">
                          <a:solidFill>
                            <a:schemeClr val="tx1">
                              <a:lumMod val="75000"/>
                              <a:lumOff val="25000"/>
                            </a:schemeClr>
                          </a:solidFill>
                          <a:latin typeface="Calibri" panose="020F0502020204030204" pitchFamily="34" charset="0"/>
                        </a:rPr>
                        <a:t>Keine </a:t>
                      </a:r>
                      <a:r>
                        <a:rPr lang="de-DE" sz="1400" dirty="0" err="1" smtClean="0">
                          <a:solidFill>
                            <a:schemeClr val="tx1">
                              <a:lumMod val="75000"/>
                              <a:lumOff val="25000"/>
                            </a:schemeClr>
                          </a:solidFill>
                          <a:latin typeface="Calibri" panose="020F0502020204030204" pitchFamily="34" charset="0"/>
                        </a:rPr>
                        <a:t>Mobilfunnummer</a:t>
                      </a:r>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6D6D6"/>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u="none" smtClean="0">
                          <a:solidFill>
                            <a:schemeClr val="tx1">
                              <a:lumMod val="75000"/>
                              <a:lumOff val="25000"/>
                            </a:schemeClr>
                          </a:solidFill>
                          <a:latin typeface="Calibri" panose="020F0502020204030204" pitchFamily="34" charset="0"/>
                        </a:rPr>
                        <a:t>Gerd.fischer-baudys@mmgh.de</a:t>
                      </a:r>
                      <a:endParaRPr lang="de-DE" sz="1400" dirty="0" smtClean="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6D6D6"/>
                    </a:solidFill>
                  </a:tcPr>
                </a:tc>
              </a:tr>
              <a:tr h="370840">
                <a:tc>
                  <a:txBody>
                    <a:bodyPr/>
                    <a:lstStyle/>
                    <a:p>
                      <a:r>
                        <a:rPr lang="de-DE" altLang="de-DE" sz="1400" dirty="0" smtClean="0">
                          <a:solidFill>
                            <a:schemeClr val="tx1">
                              <a:lumMod val="75000"/>
                              <a:lumOff val="25000"/>
                            </a:schemeClr>
                          </a:solidFill>
                          <a:latin typeface="Calibri" panose="020F0502020204030204" pitchFamily="34" charset="0"/>
                          <a:cs typeface="Arial" charset="0"/>
                        </a:rPr>
                        <a:t>Jochen Deppert</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w="12700" cmpd="sng">
                      <a:noFill/>
                    </a:lnB>
                    <a:lnTlToBr w="12700" cmpd="sng">
                      <a:noFill/>
                      <a:prstDash val="solid"/>
                    </a:lnTlToBr>
                    <a:lnBlToTr w="12700" cmpd="sng">
                      <a:noFill/>
                      <a:prstDash val="solid"/>
                    </a:lnBlToTr>
                    <a:solidFill>
                      <a:srgbClr val="C1FAB8"/>
                    </a:solidFill>
                  </a:tcPr>
                </a:tc>
                <a:tc>
                  <a:txBody>
                    <a:bodyPr/>
                    <a:lstStyle/>
                    <a:p>
                      <a:r>
                        <a:rPr lang="de-DE" sz="1400" dirty="0" smtClean="0">
                          <a:solidFill>
                            <a:schemeClr val="tx1">
                              <a:lumMod val="75000"/>
                              <a:lumOff val="25000"/>
                            </a:schemeClr>
                          </a:solidFill>
                          <a:latin typeface="Calibri" panose="020F0502020204030204" pitchFamily="34" charset="0"/>
                        </a:rPr>
                        <a:t>0177 / 313 313 1</a:t>
                      </a:r>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mpd="sng">
                      <a:noFill/>
                    </a:lnB>
                    <a:lnTlToBr w="12700" cmpd="sng">
                      <a:noFill/>
                      <a:prstDash val="solid"/>
                    </a:lnTlToBr>
                    <a:lnBlToTr w="12700" cmpd="sng">
                      <a:noFill/>
                      <a:prstDash val="solid"/>
                    </a:lnBlToTr>
                    <a:solidFill>
                      <a:srgbClr val="C1FAB8"/>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altLang="de-DE" sz="1400" dirty="0" err="1" smtClean="0">
                          <a:solidFill>
                            <a:schemeClr val="tx1">
                              <a:lumMod val="75000"/>
                              <a:lumOff val="25000"/>
                            </a:schemeClr>
                          </a:solidFill>
                          <a:latin typeface="Calibri" panose="020F0502020204030204" pitchFamily="34" charset="0"/>
                          <a:cs typeface="Arial" charset="0"/>
                        </a:rPr>
                        <a:t>Jochen.deppert</a:t>
                      </a:r>
                      <a:r>
                        <a:rPr lang="de-DE" altLang="de-DE" sz="1400" dirty="0" smtClean="0">
                          <a:solidFill>
                            <a:schemeClr val="tx1">
                              <a:lumMod val="75000"/>
                              <a:lumOff val="25000"/>
                            </a:schemeClr>
                          </a:solidFill>
                          <a:latin typeface="Calibri" panose="020F0502020204030204" pitchFamily="34" charset="0"/>
                          <a:cs typeface="Arial" charset="0"/>
                        </a:rPr>
                        <a:t>@</a:t>
                      </a:r>
                      <a:br>
                        <a:rPr lang="de-DE" altLang="de-DE" sz="1400" dirty="0" smtClean="0">
                          <a:solidFill>
                            <a:schemeClr val="tx1">
                              <a:lumMod val="75000"/>
                              <a:lumOff val="25000"/>
                            </a:schemeClr>
                          </a:solidFill>
                          <a:latin typeface="Calibri" panose="020F0502020204030204" pitchFamily="34" charset="0"/>
                          <a:cs typeface="Arial" charset="0"/>
                        </a:rPr>
                      </a:br>
                      <a:r>
                        <a:rPr lang="de-DE" altLang="de-DE" sz="1400" dirty="0" smtClean="0">
                          <a:solidFill>
                            <a:schemeClr val="tx1">
                              <a:lumMod val="75000"/>
                              <a:lumOff val="25000"/>
                            </a:schemeClr>
                          </a:solidFill>
                          <a:latin typeface="Calibri" panose="020F0502020204030204" pitchFamily="34" charset="0"/>
                          <a:cs typeface="Arial" charset="0"/>
                        </a:rPr>
                        <a:t>Gesundheitsbande.de</a:t>
                      </a:r>
                      <a:endParaRPr lang="de-DE" sz="1400" dirty="0" smtClean="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a:noFill/>
                    </a:lnT>
                    <a:lnB w="12700" cmpd="sng">
                      <a:noFill/>
                    </a:lnB>
                    <a:lnTlToBr w="12700" cmpd="sng">
                      <a:noFill/>
                      <a:prstDash val="solid"/>
                    </a:lnTlToBr>
                    <a:lnBlToTr w="12700" cmpd="sng">
                      <a:noFill/>
                      <a:prstDash val="solid"/>
                    </a:lnBlToTr>
                    <a:solidFill>
                      <a:srgbClr val="C1FAB8"/>
                    </a:solidFill>
                  </a:tcPr>
                </a:tc>
              </a:tr>
            </a:tbl>
          </a:graphicData>
        </a:graphic>
      </p:graphicFrame>
      <p:sp>
        <p:nvSpPr>
          <p:cNvPr id="31" name="Rechteck 30"/>
          <p:cNvSpPr/>
          <p:nvPr/>
        </p:nvSpPr>
        <p:spPr>
          <a:xfrm>
            <a:off x="211324" y="6254572"/>
            <a:ext cx="6444963" cy="292388"/>
          </a:xfrm>
          <a:prstGeom prst="rect">
            <a:avLst/>
          </a:prstGeom>
        </p:spPr>
        <p:txBody>
          <a:bodyPr wrap="square">
            <a:spAutoFit/>
          </a:bodyPr>
          <a:lstStyle/>
          <a:p>
            <a:pPr>
              <a:spcAft>
                <a:spcPts val="300"/>
              </a:spcAft>
            </a:pPr>
            <a:r>
              <a:rPr lang="de-DE" sz="1300" b="1">
                <a:solidFill>
                  <a:schemeClr val="tx1">
                    <a:lumMod val="75000"/>
                    <a:lumOff val="25000"/>
                  </a:schemeClr>
                </a:solidFill>
                <a:latin typeface="Comic Sans MS" panose="030F0702030302020204" pitchFamily="66" charset="0"/>
              </a:rPr>
              <a:t>Kontaktdaten Caterer </a:t>
            </a:r>
            <a:r>
              <a:rPr lang="de-DE" sz="1300">
                <a:solidFill>
                  <a:schemeClr val="tx1">
                    <a:lumMod val="75000"/>
                    <a:lumOff val="25000"/>
                  </a:schemeClr>
                </a:solidFill>
                <a:latin typeface="Comic Sans MS" panose="030F0702030302020204" pitchFamily="66" charset="0"/>
              </a:rPr>
              <a:t>(Mittagessen):</a:t>
            </a:r>
          </a:p>
        </p:txBody>
      </p:sp>
      <p:graphicFrame>
        <p:nvGraphicFramePr>
          <p:cNvPr id="32" name="Tabelle 31"/>
          <p:cNvGraphicFramePr>
            <a:graphicFrameLocks noGrp="1"/>
          </p:cNvGraphicFramePr>
          <p:nvPr>
            <p:extLst>
              <p:ext uri="{D42A27DB-BD31-4B8C-83A1-F6EECF244321}">
                <p14:modId xmlns:p14="http://schemas.microsoft.com/office/powerpoint/2010/main" xmlns="" val="2882609683"/>
              </p:ext>
            </p:extLst>
          </p:nvPr>
        </p:nvGraphicFramePr>
        <p:xfrm>
          <a:off x="306252" y="6600881"/>
          <a:ext cx="6265999" cy="889000"/>
        </p:xfrm>
        <a:graphic>
          <a:graphicData uri="http://schemas.openxmlformats.org/drawingml/2006/table">
            <a:tbl>
              <a:tblPr firstRow="1" bandRow="1">
                <a:tableStyleId>{5FD0F851-EC5A-4D38-B0AD-8093EC10F338}</a:tableStyleId>
              </a:tblPr>
              <a:tblGrid>
                <a:gridCol w="1559102"/>
                <a:gridCol w="1905736"/>
                <a:gridCol w="2801161"/>
              </a:tblGrid>
              <a:tr h="370840">
                <a:tc>
                  <a:txBody>
                    <a:bodyPr/>
                    <a:lstStyle/>
                    <a:p>
                      <a:r>
                        <a:rPr lang="de-DE" sz="1400" smtClean="0">
                          <a:solidFill>
                            <a:schemeClr val="bg1"/>
                          </a:solidFill>
                          <a:latin typeface="Calibri" panose="020F0502020204030204" pitchFamily="34" charset="0"/>
                        </a:rPr>
                        <a:t>Name</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9933"/>
                    </a:solidFill>
                  </a:tcPr>
                </a:tc>
                <a:tc>
                  <a:txBody>
                    <a:bodyPr/>
                    <a:lstStyle/>
                    <a:p>
                      <a:r>
                        <a:rPr lang="de-DE" sz="1400" smtClean="0">
                          <a:solidFill>
                            <a:schemeClr val="bg1"/>
                          </a:solidFill>
                          <a:latin typeface="Calibri" panose="020F0502020204030204" pitchFamily="34" charset="0"/>
                        </a:rPr>
                        <a:t>Telefonnummer</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9933"/>
                    </a:solidFill>
                  </a:tcPr>
                </a:tc>
                <a:tc>
                  <a:txBody>
                    <a:bodyPr/>
                    <a:lstStyle/>
                    <a:p>
                      <a:r>
                        <a:rPr lang="de-DE" sz="1400" smtClean="0">
                          <a:solidFill>
                            <a:schemeClr val="bg1"/>
                          </a:solidFill>
                          <a:latin typeface="Calibri" panose="020F0502020204030204" pitchFamily="34" charset="0"/>
                        </a:rPr>
                        <a:t>E-Mail</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9933"/>
                    </a:solidFill>
                  </a:tcPr>
                </a:tc>
              </a:tr>
              <a:tr h="370840">
                <a:tc>
                  <a:txBody>
                    <a:bodyPr/>
                    <a:lstStyle/>
                    <a:p>
                      <a:r>
                        <a:rPr lang="de-DE" sz="1400" smtClean="0">
                          <a:solidFill>
                            <a:schemeClr val="tx1">
                              <a:lumMod val="75000"/>
                              <a:lumOff val="25000"/>
                            </a:schemeClr>
                          </a:solidFill>
                          <a:latin typeface="Calibri" panose="020F0502020204030204" pitchFamily="34" charset="0"/>
                        </a:rPr>
                        <a:t>Yves-Patrick Wörner</a:t>
                      </a:r>
                      <a:endParaRPr lang="de-DE" sz="140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FCEBBA"/>
                    </a:solidFill>
                  </a:tcPr>
                </a:tc>
                <a:tc>
                  <a:txBody>
                    <a:bodyPr/>
                    <a:lstStyle/>
                    <a:p>
                      <a:r>
                        <a:rPr lang="de-DE" sz="1400" smtClean="0">
                          <a:solidFill>
                            <a:schemeClr val="tx1">
                              <a:lumMod val="75000"/>
                              <a:lumOff val="25000"/>
                            </a:schemeClr>
                          </a:solidFill>
                          <a:latin typeface="Calibri" panose="020F0502020204030204" pitchFamily="34" charset="0"/>
                        </a:rPr>
                        <a:t>0711 / 937 878</a:t>
                      </a:r>
                      <a:r>
                        <a:rPr lang="de-DE" sz="1400" baseline="0" smtClean="0">
                          <a:solidFill>
                            <a:schemeClr val="tx1">
                              <a:lumMod val="75000"/>
                              <a:lumOff val="25000"/>
                            </a:schemeClr>
                          </a:solidFill>
                          <a:latin typeface="Calibri" panose="020F0502020204030204" pitchFamily="34" charset="0"/>
                        </a:rPr>
                        <a:t> </a:t>
                      </a:r>
                      <a:r>
                        <a:rPr lang="de-DE" sz="1400" smtClean="0">
                          <a:solidFill>
                            <a:schemeClr val="tx1">
                              <a:lumMod val="75000"/>
                              <a:lumOff val="25000"/>
                            </a:schemeClr>
                          </a:solidFill>
                          <a:latin typeface="Calibri" panose="020F0502020204030204" pitchFamily="34" charset="0"/>
                        </a:rPr>
                        <a:t>28</a:t>
                      </a:r>
                      <a:endParaRPr lang="de-DE" sz="140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FCEBBA"/>
                    </a:solidFill>
                  </a:tcPr>
                </a:tc>
                <a:tc>
                  <a:txBody>
                    <a:bodyPr/>
                    <a:lstStyle/>
                    <a:p>
                      <a:r>
                        <a:rPr lang="en-US" sz="1400" smtClean="0">
                          <a:solidFill>
                            <a:schemeClr val="tx1">
                              <a:lumMod val="75000"/>
                              <a:lumOff val="25000"/>
                            </a:schemeClr>
                          </a:solidFill>
                          <a:latin typeface="Calibri" panose="020F0502020204030204" pitchFamily="34" charset="0"/>
                        </a:rPr>
                        <a:t>yves-patrick.woerner@johanniter.de</a:t>
                      </a:r>
                      <a:endParaRPr lang="de-DE" sz="140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FCEBBA"/>
                    </a:solidFill>
                  </a:tcPr>
                </a:tc>
              </a:tr>
            </a:tbl>
          </a:graphicData>
        </a:graphic>
      </p:graphicFrame>
      <p:sp>
        <p:nvSpPr>
          <p:cNvPr id="35" name="Rechteck 34"/>
          <p:cNvSpPr/>
          <p:nvPr/>
        </p:nvSpPr>
        <p:spPr>
          <a:xfrm>
            <a:off x="211324" y="8139330"/>
            <a:ext cx="6444963" cy="292388"/>
          </a:xfrm>
          <a:prstGeom prst="rect">
            <a:avLst/>
          </a:prstGeom>
        </p:spPr>
        <p:txBody>
          <a:bodyPr wrap="square">
            <a:spAutoFit/>
          </a:bodyPr>
          <a:lstStyle/>
          <a:p>
            <a:pPr>
              <a:spcAft>
                <a:spcPts val="300"/>
              </a:spcAft>
            </a:pPr>
            <a:r>
              <a:rPr lang="de-DE" sz="1300" b="1">
                <a:solidFill>
                  <a:schemeClr val="tx1">
                    <a:lumMod val="75000"/>
                    <a:lumOff val="25000"/>
                  </a:schemeClr>
                </a:solidFill>
                <a:latin typeface="Comic Sans MS" panose="030F0702030302020204" pitchFamily="66" charset="0"/>
              </a:rPr>
              <a:t>Kontaktdaten unseres </a:t>
            </a:r>
            <a:r>
              <a:rPr lang="de-DE" sz="1300" b="1" smtClean="0">
                <a:solidFill>
                  <a:schemeClr val="tx1">
                    <a:lumMod val="75000"/>
                    <a:lumOff val="25000"/>
                  </a:schemeClr>
                </a:solidFill>
                <a:latin typeface="Comic Sans MS" panose="030F0702030302020204" pitchFamily="66" charset="0"/>
              </a:rPr>
              <a:t>Hausmeisters</a:t>
            </a:r>
            <a:endParaRPr lang="de-DE" sz="1300" b="1">
              <a:solidFill>
                <a:schemeClr val="tx1">
                  <a:lumMod val="75000"/>
                  <a:lumOff val="25000"/>
                </a:schemeClr>
              </a:solidFill>
              <a:latin typeface="Comic Sans MS" panose="030F0702030302020204" pitchFamily="66" charset="0"/>
            </a:endParaRPr>
          </a:p>
        </p:txBody>
      </p:sp>
      <p:graphicFrame>
        <p:nvGraphicFramePr>
          <p:cNvPr id="36" name="Tabelle 35"/>
          <p:cNvGraphicFramePr>
            <a:graphicFrameLocks noGrp="1"/>
          </p:cNvGraphicFramePr>
          <p:nvPr>
            <p:extLst>
              <p:ext uri="{D42A27DB-BD31-4B8C-83A1-F6EECF244321}">
                <p14:modId xmlns:p14="http://schemas.microsoft.com/office/powerpoint/2010/main" xmlns="" val="1344455311"/>
              </p:ext>
            </p:extLst>
          </p:nvPr>
        </p:nvGraphicFramePr>
        <p:xfrm>
          <a:off x="306252" y="8485639"/>
          <a:ext cx="6265999" cy="741680"/>
        </p:xfrm>
        <a:graphic>
          <a:graphicData uri="http://schemas.openxmlformats.org/drawingml/2006/table">
            <a:tbl>
              <a:tblPr firstRow="1" bandRow="1">
                <a:tableStyleId>{5FD0F851-EC5A-4D38-B0AD-8093EC10F338}</a:tableStyleId>
              </a:tblPr>
              <a:tblGrid>
                <a:gridCol w="1559102"/>
                <a:gridCol w="1905736"/>
                <a:gridCol w="2801161"/>
              </a:tblGrid>
              <a:tr h="370840">
                <a:tc>
                  <a:txBody>
                    <a:bodyPr/>
                    <a:lstStyle/>
                    <a:p>
                      <a:r>
                        <a:rPr lang="de-DE" sz="1400" dirty="0" smtClean="0">
                          <a:solidFill>
                            <a:schemeClr val="bg1"/>
                          </a:solidFill>
                          <a:latin typeface="Calibri" panose="020F0502020204030204" pitchFamily="34" charset="0"/>
                        </a:rPr>
                        <a:t>Name</a:t>
                      </a:r>
                      <a:endParaRPr lang="de-DE" sz="1400" dirty="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CEFA"/>
                    </a:solidFill>
                  </a:tcPr>
                </a:tc>
                <a:tc>
                  <a:txBody>
                    <a:bodyPr/>
                    <a:lstStyle/>
                    <a:p>
                      <a:r>
                        <a:rPr lang="de-DE" sz="1400" smtClean="0">
                          <a:solidFill>
                            <a:schemeClr val="bg1"/>
                          </a:solidFill>
                          <a:latin typeface="Calibri" panose="020F0502020204030204" pitchFamily="34" charset="0"/>
                        </a:rPr>
                        <a:t>Telefonnummer</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CEFA"/>
                    </a:solidFill>
                  </a:tcPr>
                </a:tc>
                <a:tc>
                  <a:txBody>
                    <a:bodyPr/>
                    <a:lstStyle/>
                    <a:p>
                      <a:r>
                        <a:rPr lang="de-DE" sz="1400" smtClean="0">
                          <a:solidFill>
                            <a:schemeClr val="bg1"/>
                          </a:solidFill>
                          <a:latin typeface="Calibri" panose="020F0502020204030204" pitchFamily="34" charset="0"/>
                        </a:rPr>
                        <a:t>E-Mail</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CEFA"/>
                    </a:solidFill>
                  </a:tcPr>
                </a:tc>
              </a:tr>
              <a:tr h="370840">
                <a:tc>
                  <a:txBody>
                    <a:bodyPr/>
                    <a:lstStyle/>
                    <a:p>
                      <a:r>
                        <a:rPr lang="de-DE" sz="1400" smtClean="0">
                          <a:solidFill>
                            <a:schemeClr val="tx1">
                              <a:lumMod val="75000"/>
                              <a:lumOff val="25000"/>
                            </a:schemeClr>
                          </a:solidFill>
                        </a:rPr>
                        <a:t>Werner Blanz</a:t>
                      </a:r>
                      <a:endParaRPr lang="de-DE" sz="140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B5FDFD"/>
                    </a:solidFill>
                  </a:tcPr>
                </a:tc>
                <a:tc>
                  <a:txBody>
                    <a:bodyPr/>
                    <a:lstStyle/>
                    <a:p>
                      <a:r>
                        <a:rPr lang="de-DE" sz="1400" dirty="0" smtClean="0">
                          <a:solidFill>
                            <a:schemeClr val="tx1">
                              <a:lumMod val="75000"/>
                              <a:lumOff val="25000"/>
                            </a:schemeClr>
                          </a:solidFill>
                          <a:latin typeface="Calibri" panose="020F0502020204030204" pitchFamily="34" charset="0"/>
                        </a:rPr>
                        <a:t>0151 / 194 184 42</a:t>
                      </a:r>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B5FDFD"/>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B5FDFD"/>
                    </a:solidFill>
                  </a:tcPr>
                </a:tc>
              </a:tr>
            </a:tbl>
          </a:graphicData>
        </a:graphic>
      </p:graphicFrame>
      <p:sp>
        <p:nvSpPr>
          <p:cNvPr id="2" name="Textfeld 1"/>
          <p:cNvSpPr txBox="1"/>
          <p:nvPr/>
        </p:nvSpPr>
        <p:spPr>
          <a:xfrm>
            <a:off x="2882201" y="1172010"/>
            <a:ext cx="1734249" cy="172548"/>
          </a:xfrm>
          <a:prstGeom prst="rect">
            <a:avLst/>
          </a:prstGeom>
          <a:noFill/>
        </p:spPr>
        <p:txBody>
          <a:bodyPr wrap="square" lIns="0" tIns="0" rIns="0" bIns="0" rtlCol="0">
            <a:spAutoFit/>
          </a:bodyPr>
          <a:lstStyle/>
          <a:p>
            <a:pPr algn="ctr">
              <a:lnSpc>
                <a:spcPct val="108000"/>
              </a:lnSpc>
              <a:spcAft>
                <a:spcPts val="1008"/>
              </a:spcAft>
            </a:pPr>
            <a:r>
              <a:rPr lang="de-DE" sz="1100" b="1" dirty="0">
                <a:solidFill>
                  <a:schemeClr val="bg1"/>
                </a:solidFill>
                <a:latin typeface="Comic Sans MS" panose="030F0702030302020204" pitchFamily="66" charset="0"/>
              </a:rPr>
              <a:t>Pfingsten </a:t>
            </a:r>
            <a:r>
              <a:rPr lang="de-DE" sz="1100" b="1" dirty="0" smtClean="0">
                <a:solidFill>
                  <a:schemeClr val="bg1"/>
                </a:solidFill>
                <a:latin typeface="Comic Sans MS" panose="030F0702030302020204" pitchFamily="66" charset="0"/>
              </a:rPr>
              <a:t>2016</a:t>
            </a:r>
            <a:endParaRPr lang="de-DE" sz="11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xmlns="" val="393845199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MP Master 4_3_DE">
  <a:themeElements>
    <a:clrScheme name="Mercedes-Benz">
      <a:dk1>
        <a:sysClr val="windowText" lastClr="000000"/>
      </a:dk1>
      <a:lt1>
        <a:sysClr val="window" lastClr="FFFFFF"/>
      </a:lt1>
      <a:dk2>
        <a:srgbClr val="EAEAEA"/>
      </a:dk2>
      <a:lt2>
        <a:srgbClr val="B6BBC1"/>
      </a:lt2>
      <a:accent1>
        <a:srgbClr val="B6BBC1"/>
      </a:accent1>
      <a:accent2>
        <a:srgbClr val="00ADEF"/>
      </a:accent2>
      <a:accent3>
        <a:srgbClr val="0082E6"/>
      </a:accent3>
      <a:accent4>
        <a:srgbClr val="003366"/>
      </a:accent4>
      <a:accent5>
        <a:srgbClr val="333333"/>
      </a:accent5>
      <a:accent6>
        <a:srgbClr val="9F0002"/>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9525">
          <a:solidFill>
            <a:srgbClr val="333333"/>
          </a:solidFill>
        </a:ln>
      </a:spPr>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lnSpc>
            <a:spcPct val="108000"/>
          </a:lnSpc>
          <a:spcAft>
            <a:spcPts val="1008"/>
          </a:spcAft>
          <a:defRPr sz="20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nSpc>
            <a:spcPct val="108000"/>
          </a:lnSpc>
          <a:spcAft>
            <a:spcPts val="1008"/>
          </a:spcAft>
          <a:defRPr sz="2000" dirty="0" err="1" smtClean="0"/>
        </a:defPPr>
      </a:lstStyle>
    </a:txDef>
  </a:objectDefaults>
  <a:extraClrSchemeLst/>
</a:theme>
</file>

<file path=ppt/theme/theme2.xml><?xml version="1.0" encoding="utf-8"?>
<a:theme xmlns:a="http://schemas.openxmlformats.org/drawingml/2006/main" name="Larissa">
  <a:themeElements>
    <a:clrScheme name="Mercedes Benz">
      <a:dk1>
        <a:sysClr val="windowText" lastClr="000000"/>
      </a:dk1>
      <a:lt1>
        <a:sysClr val="window" lastClr="FFFFFF"/>
      </a:lt1>
      <a:dk2>
        <a:srgbClr val="EAEAEA"/>
      </a:dk2>
      <a:lt2>
        <a:srgbClr val="B6BBC1"/>
      </a:lt2>
      <a:accent1>
        <a:srgbClr val="003366"/>
      </a:accent1>
      <a:accent2>
        <a:srgbClr val="00ADEF"/>
      </a:accent2>
      <a:accent3>
        <a:srgbClr val="0082E6"/>
      </a:accent3>
      <a:accent4>
        <a:srgbClr val="9F0002"/>
      </a:accent4>
      <a:accent5>
        <a:srgbClr val="999999"/>
      </a:accent5>
      <a:accent6>
        <a:srgbClr val="333333"/>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Mercedes Benz">
      <a:dk1>
        <a:sysClr val="windowText" lastClr="000000"/>
      </a:dk1>
      <a:lt1>
        <a:sysClr val="window" lastClr="FFFFFF"/>
      </a:lt1>
      <a:dk2>
        <a:srgbClr val="EAEAEA"/>
      </a:dk2>
      <a:lt2>
        <a:srgbClr val="B6BBC1"/>
      </a:lt2>
      <a:accent1>
        <a:srgbClr val="003366"/>
      </a:accent1>
      <a:accent2>
        <a:srgbClr val="00ADEF"/>
      </a:accent2>
      <a:accent3>
        <a:srgbClr val="0082E6"/>
      </a:accent3>
      <a:accent4>
        <a:srgbClr val="9F0002"/>
      </a:accent4>
      <a:accent5>
        <a:srgbClr val="999999"/>
      </a:accent5>
      <a:accent6>
        <a:srgbClr val="333333"/>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MP Master 4_3_DE</Template>
  <TotalTime>0</TotalTime>
  <Words>1173</Words>
  <Application>Microsoft Office PowerPoint</Application>
  <PresentationFormat>A4-Papier (210x297 mm)</PresentationFormat>
  <Paragraphs>304</Paragraphs>
  <Slides>8</Slides>
  <Notes>8</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8</vt:i4>
      </vt:variant>
    </vt:vector>
  </HeadingPairs>
  <TitlesOfParts>
    <vt:vector size="10" baseType="lpstr">
      <vt:lpstr>MP Master 4_3_DE</vt:lpstr>
      <vt:lpstr>think-cell Folie</vt:lpstr>
      <vt:lpstr>Folie 1</vt:lpstr>
      <vt:lpstr>Folie 2</vt:lpstr>
      <vt:lpstr>Folie 3</vt:lpstr>
      <vt:lpstr>Folie 4</vt:lpstr>
      <vt:lpstr>Folie 5</vt:lpstr>
      <vt:lpstr>Folie 6</vt:lpstr>
      <vt:lpstr>Folie 7</vt:lpstr>
      <vt:lpstr>Folie 8</vt:lpstr>
    </vt:vector>
  </TitlesOfParts>
  <Company>Daimler AG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Rodriguez Romero, Martina (050-Extern)</dc:creator>
  <cp:lastModifiedBy>Müller-Zastrau</cp:lastModifiedBy>
  <cp:revision>246</cp:revision>
  <cp:lastPrinted>2016-05-06T08:16:27Z</cp:lastPrinted>
  <dcterms:created xsi:type="dcterms:W3CDTF">2015-06-25T15:16:27Z</dcterms:created>
  <dcterms:modified xsi:type="dcterms:W3CDTF">2016-10-04T14:53:00Z</dcterms:modified>
</cp:coreProperties>
</file>