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Lst>
  <p:notesMasterIdLst>
    <p:notesMasterId r:id="rId11"/>
  </p:notesMasterIdLst>
  <p:handoutMasterIdLst>
    <p:handoutMasterId r:id="rId12"/>
  </p:handoutMasterIdLst>
  <p:sldIdLst>
    <p:sldId id="306" r:id="rId2"/>
    <p:sldId id="317" r:id="rId3"/>
    <p:sldId id="307" r:id="rId4"/>
    <p:sldId id="309" r:id="rId5"/>
    <p:sldId id="310" r:id="rId6"/>
    <p:sldId id="318" r:id="rId7"/>
    <p:sldId id="314" r:id="rId8"/>
    <p:sldId id="311" r:id="rId9"/>
    <p:sldId id="313" r:id="rId10"/>
  </p:sldIdLst>
  <p:sldSz cx="6858000" cy="9906000" type="A4"/>
  <p:notesSz cx="6864350" cy="9996488"/>
  <p:custDataLst>
    <p:tags r:id="rId13"/>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Beispielfolien" id="{6BE3EED1-26F1-4D77-9276-05BF51ECB6F7}">
          <p14:sldIdLst>
            <p14:sldId id="306"/>
            <p14:sldId id="317"/>
            <p14:sldId id="307"/>
            <p14:sldId id="309"/>
            <p14:sldId id="310"/>
            <p14:sldId id="318"/>
            <p14:sldId id="314"/>
            <p14:sldId id="311"/>
            <p14:sldId id="313"/>
          </p14:sldIdLst>
        </p14:section>
      </p14:sectionLst>
    </p:ext>
    <p:ext uri="{EFAFB233-063F-42B5-8137-9DF3F51BA10A}">
      <p15:sldGuideLst xmlns="" xmlns:p15="http://schemas.microsoft.com/office/powerpoint/2012/main">
        <p15:guide id="1" orient="horz" pos="6159" userDrawn="1">
          <p15:clr>
            <a:srgbClr val="A4A3A4"/>
          </p15:clr>
        </p15:guide>
        <p15:guide id="2" orient="horz" pos="4095" userDrawn="1">
          <p15:clr>
            <a:srgbClr val="A4A3A4"/>
          </p15:clr>
        </p15:guide>
        <p15:guide id="3" orient="horz" pos="1396" userDrawn="1">
          <p15:clr>
            <a:srgbClr val="A4A3A4"/>
          </p15:clr>
        </p15:guide>
        <p15:guide id="4" orient="horz" pos="943" userDrawn="1">
          <p15:clr>
            <a:srgbClr val="A4A3A4"/>
          </p15:clr>
        </p15:guide>
        <p15:guide id="5" pos="4065" userDrawn="1">
          <p15:clr>
            <a:srgbClr val="A4A3A4"/>
          </p15:clr>
        </p15:guide>
        <p15:guide id="6" pos="255" userDrawn="1">
          <p15:clr>
            <a:srgbClr val="A4A3A4"/>
          </p15:clr>
        </p15:guide>
        <p15:guide id="9" pos="11">
          <p15:clr>
            <a:srgbClr val="A4A3A4"/>
          </p15:clr>
        </p15:guide>
      </p15:sldGuideLst>
    </p:ext>
    <p:ext uri="{2D200454-40CA-4A62-9FC3-DE9A4176ACB9}">
      <p15:notesGuideLst xmlns="" xmlns:p15="http://schemas.microsoft.com/office/powerpoint/2012/main">
        <p15:guide id="1" orient="horz"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6D6D6"/>
    <a:srgbClr val="C1FAB8"/>
    <a:srgbClr val="B5FDFD"/>
    <a:srgbClr val="FF9933"/>
    <a:srgbClr val="CCEFFC"/>
    <a:srgbClr val="EEF983"/>
    <a:srgbClr val="FF0066"/>
    <a:srgbClr val="FCEBBA"/>
    <a:srgbClr val="00CEFA"/>
    <a:srgbClr val="FDB5E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16" autoAdjust="0"/>
    <p:restoredTop sz="94799" autoAdjust="0"/>
  </p:normalViewPr>
  <p:slideViewPr>
    <p:cSldViewPr snapToGrid="0" showGuides="1">
      <p:cViewPr varScale="1">
        <p:scale>
          <a:sx n="73" d="100"/>
          <a:sy n="73" d="100"/>
        </p:scale>
        <p:origin x="-2700" y="-90"/>
      </p:cViewPr>
      <p:guideLst>
        <p:guide orient="horz" pos="6159"/>
        <p:guide orient="horz" pos="4095"/>
        <p:guide orient="horz" pos="1396"/>
        <p:guide orient="horz" pos="943"/>
        <p:guide pos="4065"/>
        <p:guide pos="255"/>
        <p:guide pos="1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90" d="100"/>
          <a:sy n="90" d="100"/>
        </p:scale>
        <p:origin x="-3846" y="-198"/>
      </p:cViewPr>
      <p:guideLst>
        <p:guide orient="horz"/>
        <p:guide/>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414659" y="9682468"/>
            <a:ext cx="4864500" cy="314850"/>
          </a:xfrm>
          <a:prstGeom prst="rect">
            <a:avLst/>
          </a:prstGeom>
        </p:spPr>
        <p:txBody>
          <a:bodyPr vert="horz" lIns="0" tIns="0" rIns="0" bIns="0" rtlCol="0" anchor="ctr"/>
          <a:lstStyle>
            <a:lvl1pPr algn="l">
              <a:defRPr sz="1200"/>
            </a:lvl1pPr>
          </a:lstStyle>
          <a:p>
            <a:r>
              <a:rPr lang="de-DE" sz="9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0" y="9681638"/>
            <a:ext cx="379863" cy="314850"/>
          </a:xfrm>
          <a:prstGeom prst="rect">
            <a:avLst/>
          </a:prstGeom>
        </p:spPr>
        <p:txBody>
          <a:bodyPr vert="horz" lIns="0" tIns="0" rIns="0" bIns="0" rtlCol="0" anchor="ctr"/>
          <a:lstStyle>
            <a:lvl1pPr algn="r">
              <a:defRPr sz="1200"/>
            </a:lvl1pPr>
          </a:lstStyle>
          <a:p>
            <a:pPr algn="ctr"/>
            <a:fld id="{640145A3-FC8C-4529-91D4-D07ED988A661}" type="slidenum">
              <a:rPr lang="de-DE" sz="900"/>
              <a:pPr algn="ctr"/>
              <a:t>‹Nr.›</a:t>
            </a:fld>
            <a:endParaRPr lang="de-DE" sz="900" dirty="0"/>
          </a:p>
        </p:txBody>
      </p:sp>
      <p:cxnSp>
        <p:nvCxnSpPr>
          <p:cNvPr id="8" name="Gerade Verbindung 7"/>
          <p:cNvCxnSpPr/>
          <p:nvPr/>
        </p:nvCxnSpPr>
        <p:spPr>
          <a:xfrm>
            <a:off x="414659" y="9682787"/>
            <a:ext cx="60533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518666" y="9783449"/>
            <a:ext cx="947992" cy="108948"/>
          </a:xfrm>
          <a:prstGeom prst="rect">
            <a:avLst/>
          </a:prstGeom>
        </p:spPr>
      </p:pic>
    </p:spTree>
    <p:extLst>
      <p:ext uri="{BB962C8B-B14F-4D97-AF65-F5344CB8AC3E}">
        <p14:creationId xmlns="" xmlns:p14="http://schemas.microsoft.com/office/powerpoint/2010/main"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135188" y="749300"/>
            <a:ext cx="2593975" cy="3748088"/>
          </a:xfrm>
          <a:prstGeom prst="rect">
            <a:avLst/>
          </a:prstGeom>
          <a:noFill/>
          <a:ln w="12700">
            <a:solidFill>
              <a:prstClr val="black"/>
            </a:solidFill>
          </a:ln>
        </p:spPr>
        <p:txBody>
          <a:bodyPr vert="horz" lIns="92129" tIns="46065" rIns="92129" bIns="46065" rtlCol="0" anchor="ctr"/>
          <a:lstStyle/>
          <a:p>
            <a:endParaRPr lang="de-DE" dirty="0"/>
          </a:p>
        </p:txBody>
      </p:sp>
      <p:sp>
        <p:nvSpPr>
          <p:cNvPr id="5" name="Notizenplatzhalter 4"/>
          <p:cNvSpPr>
            <a:spLocks noGrp="1"/>
          </p:cNvSpPr>
          <p:nvPr>
            <p:ph type="body" sz="quarter" idx="3"/>
          </p:nvPr>
        </p:nvSpPr>
        <p:spPr>
          <a:xfrm>
            <a:off x="887177" y="4840803"/>
            <a:ext cx="5110809" cy="4498420"/>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414382" y="9681638"/>
            <a:ext cx="4864500" cy="314850"/>
          </a:xfrm>
          <a:prstGeom prst="rect">
            <a:avLst/>
          </a:prstGeom>
        </p:spPr>
        <p:txBody>
          <a:bodyPr vert="horz" lIns="0" tIns="0" rIns="0" bIns="0" rtlCol="0" anchor="ctr"/>
          <a:lstStyle>
            <a:lvl1pPr algn="l">
              <a:defRPr sz="900"/>
            </a:lvl1pPr>
          </a:lstStyle>
          <a:p>
            <a:r>
              <a:rPr lang="de-DE" dirty="0" smtClean="0"/>
              <a:t>Titel der Präsentation in 9 pt CorpoS Regular | Abteilung | </a:t>
            </a:r>
            <a:r>
              <a:rPr lang="de-DE" dirty="0" smtClean="0">
                <a:latin typeface="CorpoS" pitchFamily="2" charset="0"/>
              </a:rPr>
              <a:t>Datum</a:t>
            </a:r>
            <a:endParaRPr lang="de-DE" dirty="0">
              <a:latin typeface="CorpoS" pitchFamily="2" charset="0"/>
            </a:endParaRPr>
          </a:p>
        </p:txBody>
      </p:sp>
      <p:sp>
        <p:nvSpPr>
          <p:cNvPr id="7" name="Foliennummernplatzhalter 6"/>
          <p:cNvSpPr>
            <a:spLocks noGrp="1"/>
          </p:cNvSpPr>
          <p:nvPr>
            <p:ph type="sldNum" sz="quarter" idx="5"/>
          </p:nvPr>
        </p:nvSpPr>
        <p:spPr>
          <a:xfrm>
            <a:off x="0" y="9681638"/>
            <a:ext cx="378350" cy="314850"/>
          </a:xfrm>
          <a:prstGeom prst="rect">
            <a:avLst/>
          </a:prstGeom>
        </p:spPr>
        <p:txBody>
          <a:bodyPr vert="horz" lIns="0" tIns="0" rIns="0" bIns="0" rtlCol="0" anchor="ctr"/>
          <a:lstStyle>
            <a:lvl1pPr algn="ctr">
              <a:defRPr sz="9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414659" y="9682787"/>
            <a:ext cx="60533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517761" y="9781718"/>
            <a:ext cx="947992" cy="108948"/>
          </a:xfrm>
          <a:prstGeom prst="rect">
            <a:avLst/>
          </a:prstGeom>
        </p:spPr>
      </p:pic>
    </p:spTree>
    <p:extLst>
      <p:ext uri="{BB962C8B-B14F-4D97-AF65-F5344CB8AC3E}">
        <p14:creationId xmlns="" xmlns:p14="http://schemas.microsoft.com/office/powerpoint/2010/main"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8550" indent="-287904" eaLnBrk="0" hangingPunct="0">
              <a:defRPr sz="1400">
                <a:solidFill>
                  <a:schemeClr val="tx1"/>
                </a:solidFill>
                <a:latin typeface="CorpoS" pitchFamily="2" charset="0"/>
                <a:cs typeface="Arial" charset="0"/>
              </a:defRPr>
            </a:lvl2pPr>
            <a:lvl3pPr marL="1151616" indent="-230323" eaLnBrk="0" hangingPunct="0">
              <a:defRPr sz="1400">
                <a:solidFill>
                  <a:schemeClr val="tx1"/>
                </a:solidFill>
                <a:latin typeface="CorpoS" pitchFamily="2" charset="0"/>
                <a:cs typeface="Arial" charset="0"/>
              </a:defRPr>
            </a:lvl3pPr>
            <a:lvl4pPr marL="1612263" indent="-230323" eaLnBrk="0" hangingPunct="0">
              <a:defRPr sz="1400">
                <a:solidFill>
                  <a:schemeClr val="tx1"/>
                </a:solidFill>
                <a:latin typeface="CorpoS" pitchFamily="2" charset="0"/>
                <a:cs typeface="Arial" charset="0"/>
              </a:defRPr>
            </a:lvl4pPr>
            <a:lvl5pPr marL="2072910" indent="-230323" eaLnBrk="0" hangingPunct="0">
              <a:defRPr sz="1400">
                <a:solidFill>
                  <a:schemeClr val="tx1"/>
                </a:solidFill>
                <a:latin typeface="CorpoS" pitchFamily="2" charset="0"/>
                <a:cs typeface="Arial" charset="0"/>
              </a:defRPr>
            </a:lvl5pPr>
            <a:lvl6pPr marL="2533556" indent="-230323" eaLnBrk="0" fontAlgn="base" hangingPunct="0">
              <a:spcBef>
                <a:spcPct val="50000"/>
              </a:spcBef>
              <a:spcAft>
                <a:spcPct val="0"/>
              </a:spcAft>
              <a:defRPr sz="1400">
                <a:solidFill>
                  <a:schemeClr val="tx1"/>
                </a:solidFill>
                <a:latin typeface="CorpoS" pitchFamily="2" charset="0"/>
                <a:cs typeface="Arial" charset="0"/>
              </a:defRPr>
            </a:lvl6pPr>
            <a:lvl7pPr marL="2994203" indent="-230323" eaLnBrk="0" fontAlgn="base" hangingPunct="0">
              <a:spcBef>
                <a:spcPct val="50000"/>
              </a:spcBef>
              <a:spcAft>
                <a:spcPct val="0"/>
              </a:spcAft>
              <a:defRPr sz="1400">
                <a:solidFill>
                  <a:schemeClr val="tx1"/>
                </a:solidFill>
                <a:latin typeface="CorpoS" pitchFamily="2" charset="0"/>
                <a:cs typeface="Arial" charset="0"/>
              </a:defRPr>
            </a:lvl7pPr>
            <a:lvl8pPr marL="3454850" indent="-230323" eaLnBrk="0" fontAlgn="base" hangingPunct="0">
              <a:spcBef>
                <a:spcPct val="50000"/>
              </a:spcBef>
              <a:spcAft>
                <a:spcPct val="0"/>
              </a:spcAft>
              <a:defRPr sz="1400">
                <a:solidFill>
                  <a:schemeClr val="tx1"/>
                </a:solidFill>
                <a:latin typeface="CorpoS" pitchFamily="2" charset="0"/>
                <a:cs typeface="Arial" charset="0"/>
              </a:defRPr>
            </a:lvl8pPr>
            <a:lvl9pPr marL="3915496" indent="-230323"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1784350" y="998538"/>
            <a:ext cx="2593975" cy="3751262"/>
          </a:xfrm>
          <a:ln/>
        </p:spPr>
      </p:sp>
      <p:sp>
        <p:nvSpPr>
          <p:cNvPr id="51205" name="Rectangle 3"/>
          <p:cNvSpPr>
            <a:spLocks noGrp="1" noChangeArrowheads="1"/>
          </p:cNvSpPr>
          <p:nvPr>
            <p:ph type="body" idx="1"/>
          </p:nvPr>
        </p:nvSpPr>
        <p:spPr>
          <a:xfrm>
            <a:off x="604361" y="4998246"/>
            <a:ext cx="5573877" cy="4248587"/>
          </a:xfrm>
          <a:noFill/>
        </p:spPr>
        <p:txBody>
          <a:bodyPr/>
          <a:lstStyle/>
          <a:p>
            <a:pPr eaLnBrk="1" hangingPunct="1"/>
            <a:endParaRPr lang="en-GB" smtClean="0">
              <a:cs typeface="Arial" charset="0"/>
            </a:endParaRPr>
          </a:p>
        </p:txBody>
      </p:sp>
    </p:spTree>
    <p:extLst>
      <p:ext uri="{BB962C8B-B14F-4D97-AF65-F5344CB8AC3E}">
        <p14:creationId xmlns="" xmlns:p14="http://schemas.microsoft.com/office/powerpoint/2010/main" val="267932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8550" indent="-287904" eaLnBrk="0" hangingPunct="0">
              <a:defRPr sz="1400">
                <a:solidFill>
                  <a:schemeClr val="tx1"/>
                </a:solidFill>
                <a:latin typeface="CorpoS" pitchFamily="2" charset="0"/>
                <a:cs typeface="Arial" charset="0"/>
              </a:defRPr>
            </a:lvl2pPr>
            <a:lvl3pPr marL="1151616" indent="-230323" eaLnBrk="0" hangingPunct="0">
              <a:defRPr sz="1400">
                <a:solidFill>
                  <a:schemeClr val="tx1"/>
                </a:solidFill>
                <a:latin typeface="CorpoS" pitchFamily="2" charset="0"/>
                <a:cs typeface="Arial" charset="0"/>
              </a:defRPr>
            </a:lvl3pPr>
            <a:lvl4pPr marL="1612263" indent="-230323" eaLnBrk="0" hangingPunct="0">
              <a:defRPr sz="1400">
                <a:solidFill>
                  <a:schemeClr val="tx1"/>
                </a:solidFill>
                <a:latin typeface="CorpoS" pitchFamily="2" charset="0"/>
                <a:cs typeface="Arial" charset="0"/>
              </a:defRPr>
            </a:lvl4pPr>
            <a:lvl5pPr marL="2072910" indent="-230323" eaLnBrk="0" hangingPunct="0">
              <a:defRPr sz="1400">
                <a:solidFill>
                  <a:schemeClr val="tx1"/>
                </a:solidFill>
                <a:latin typeface="CorpoS" pitchFamily="2" charset="0"/>
                <a:cs typeface="Arial" charset="0"/>
              </a:defRPr>
            </a:lvl5pPr>
            <a:lvl6pPr marL="2533556" indent="-230323" eaLnBrk="0" fontAlgn="base" hangingPunct="0">
              <a:spcBef>
                <a:spcPct val="50000"/>
              </a:spcBef>
              <a:spcAft>
                <a:spcPct val="0"/>
              </a:spcAft>
              <a:defRPr sz="1400">
                <a:solidFill>
                  <a:schemeClr val="tx1"/>
                </a:solidFill>
                <a:latin typeface="CorpoS" pitchFamily="2" charset="0"/>
                <a:cs typeface="Arial" charset="0"/>
              </a:defRPr>
            </a:lvl6pPr>
            <a:lvl7pPr marL="2994203" indent="-230323" eaLnBrk="0" fontAlgn="base" hangingPunct="0">
              <a:spcBef>
                <a:spcPct val="50000"/>
              </a:spcBef>
              <a:spcAft>
                <a:spcPct val="0"/>
              </a:spcAft>
              <a:defRPr sz="1400">
                <a:solidFill>
                  <a:schemeClr val="tx1"/>
                </a:solidFill>
                <a:latin typeface="CorpoS" pitchFamily="2" charset="0"/>
                <a:cs typeface="Arial" charset="0"/>
              </a:defRPr>
            </a:lvl7pPr>
            <a:lvl8pPr marL="3454850" indent="-230323" eaLnBrk="0" fontAlgn="base" hangingPunct="0">
              <a:spcBef>
                <a:spcPct val="50000"/>
              </a:spcBef>
              <a:spcAft>
                <a:spcPct val="0"/>
              </a:spcAft>
              <a:defRPr sz="1400">
                <a:solidFill>
                  <a:schemeClr val="tx1"/>
                </a:solidFill>
                <a:latin typeface="CorpoS" pitchFamily="2" charset="0"/>
                <a:cs typeface="Arial" charset="0"/>
              </a:defRPr>
            </a:lvl8pPr>
            <a:lvl9pPr marL="3915496" indent="-230323"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3</a:t>
            </a:fld>
            <a:endParaRPr lang="de-DE" dirty="0"/>
          </a:p>
        </p:txBody>
      </p:sp>
      <p:sp>
        <p:nvSpPr>
          <p:cNvPr id="51204" name="Rectangle 2"/>
          <p:cNvSpPr>
            <a:spLocks noGrp="1" noRot="1" noChangeAspect="1" noChangeArrowheads="1" noTextEdit="1"/>
          </p:cNvSpPr>
          <p:nvPr>
            <p:ph type="sldImg"/>
          </p:nvPr>
        </p:nvSpPr>
        <p:spPr>
          <a:xfrm>
            <a:off x="1784350" y="998538"/>
            <a:ext cx="2593975" cy="3751262"/>
          </a:xfrm>
          <a:ln/>
        </p:spPr>
      </p:sp>
      <p:sp>
        <p:nvSpPr>
          <p:cNvPr id="51205" name="Rectangle 3"/>
          <p:cNvSpPr>
            <a:spLocks noGrp="1" noChangeArrowheads="1"/>
          </p:cNvSpPr>
          <p:nvPr>
            <p:ph type="body" idx="1"/>
          </p:nvPr>
        </p:nvSpPr>
        <p:spPr>
          <a:xfrm>
            <a:off x="604361" y="4998246"/>
            <a:ext cx="5573877" cy="4248587"/>
          </a:xfrm>
          <a:noFill/>
        </p:spPr>
        <p:txBody>
          <a:bodyPr/>
          <a:lstStyle/>
          <a:p>
            <a:pPr eaLnBrk="1" hangingPunct="1"/>
            <a:endParaRPr lang="en-GB" smtClean="0">
              <a:cs typeface="Arial" charset="0"/>
            </a:endParaRPr>
          </a:p>
        </p:txBody>
      </p:sp>
    </p:spTree>
    <p:extLst>
      <p:ext uri="{BB962C8B-B14F-4D97-AF65-F5344CB8AC3E}">
        <p14:creationId xmlns="" xmlns:p14="http://schemas.microsoft.com/office/powerpoint/2010/main" val="54422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8550" indent="-287904" eaLnBrk="0" hangingPunct="0">
              <a:defRPr sz="1400">
                <a:solidFill>
                  <a:schemeClr val="tx1"/>
                </a:solidFill>
                <a:latin typeface="CorpoS" pitchFamily="2" charset="0"/>
                <a:cs typeface="Arial" charset="0"/>
              </a:defRPr>
            </a:lvl2pPr>
            <a:lvl3pPr marL="1151616" indent="-230323" eaLnBrk="0" hangingPunct="0">
              <a:defRPr sz="1400">
                <a:solidFill>
                  <a:schemeClr val="tx1"/>
                </a:solidFill>
                <a:latin typeface="CorpoS" pitchFamily="2" charset="0"/>
                <a:cs typeface="Arial" charset="0"/>
              </a:defRPr>
            </a:lvl3pPr>
            <a:lvl4pPr marL="1612263" indent="-230323" eaLnBrk="0" hangingPunct="0">
              <a:defRPr sz="1400">
                <a:solidFill>
                  <a:schemeClr val="tx1"/>
                </a:solidFill>
                <a:latin typeface="CorpoS" pitchFamily="2" charset="0"/>
                <a:cs typeface="Arial" charset="0"/>
              </a:defRPr>
            </a:lvl4pPr>
            <a:lvl5pPr marL="2072910" indent="-230323" eaLnBrk="0" hangingPunct="0">
              <a:defRPr sz="1400">
                <a:solidFill>
                  <a:schemeClr val="tx1"/>
                </a:solidFill>
                <a:latin typeface="CorpoS" pitchFamily="2" charset="0"/>
                <a:cs typeface="Arial" charset="0"/>
              </a:defRPr>
            </a:lvl5pPr>
            <a:lvl6pPr marL="2533556" indent="-230323" eaLnBrk="0" fontAlgn="base" hangingPunct="0">
              <a:spcBef>
                <a:spcPct val="50000"/>
              </a:spcBef>
              <a:spcAft>
                <a:spcPct val="0"/>
              </a:spcAft>
              <a:defRPr sz="1400">
                <a:solidFill>
                  <a:schemeClr val="tx1"/>
                </a:solidFill>
                <a:latin typeface="CorpoS" pitchFamily="2" charset="0"/>
                <a:cs typeface="Arial" charset="0"/>
              </a:defRPr>
            </a:lvl6pPr>
            <a:lvl7pPr marL="2994203" indent="-230323" eaLnBrk="0" fontAlgn="base" hangingPunct="0">
              <a:spcBef>
                <a:spcPct val="50000"/>
              </a:spcBef>
              <a:spcAft>
                <a:spcPct val="0"/>
              </a:spcAft>
              <a:defRPr sz="1400">
                <a:solidFill>
                  <a:schemeClr val="tx1"/>
                </a:solidFill>
                <a:latin typeface="CorpoS" pitchFamily="2" charset="0"/>
                <a:cs typeface="Arial" charset="0"/>
              </a:defRPr>
            </a:lvl7pPr>
            <a:lvl8pPr marL="3454850" indent="-230323" eaLnBrk="0" fontAlgn="base" hangingPunct="0">
              <a:spcBef>
                <a:spcPct val="50000"/>
              </a:spcBef>
              <a:spcAft>
                <a:spcPct val="0"/>
              </a:spcAft>
              <a:defRPr sz="1400">
                <a:solidFill>
                  <a:schemeClr val="tx1"/>
                </a:solidFill>
                <a:latin typeface="CorpoS" pitchFamily="2" charset="0"/>
                <a:cs typeface="Arial" charset="0"/>
              </a:defRPr>
            </a:lvl8pPr>
            <a:lvl9pPr marL="3915496" indent="-230323"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1784350" y="998538"/>
            <a:ext cx="2593975" cy="3751262"/>
          </a:xfrm>
          <a:ln/>
        </p:spPr>
      </p:sp>
      <p:sp>
        <p:nvSpPr>
          <p:cNvPr id="51205" name="Rectangle 3"/>
          <p:cNvSpPr>
            <a:spLocks noGrp="1" noChangeArrowheads="1"/>
          </p:cNvSpPr>
          <p:nvPr>
            <p:ph type="body" idx="1"/>
          </p:nvPr>
        </p:nvSpPr>
        <p:spPr>
          <a:xfrm>
            <a:off x="604361" y="4998246"/>
            <a:ext cx="5573877" cy="4248587"/>
          </a:xfrm>
          <a:noFill/>
        </p:spPr>
        <p:txBody>
          <a:bodyPr/>
          <a:lstStyle/>
          <a:p>
            <a:pPr eaLnBrk="1" hangingPunct="1"/>
            <a:endParaRPr lang="en-GB" smtClean="0">
              <a:cs typeface="Arial" charset="0"/>
            </a:endParaRPr>
          </a:p>
        </p:txBody>
      </p:sp>
    </p:spTree>
    <p:extLst>
      <p:ext uri="{BB962C8B-B14F-4D97-AF65-F5344CB8AC3E}">
        <p14:creationId xmlns="" xmlns:p14="http://schemas.microsoft.com/office/powerpoint/2010/main" val="16429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8550" indent="-287904" eaLnBrk="0" hangingPunct="0">
              <a:defRPr sz="1400">
                <a:solidFill>
                  <a:schemeClr val="tx1"/>
                </a:solidFill>
                <a:latin typeface="CorpoS" pitchFamily="2" charset="0"/>
                <a:cs typeface="Arial" charset="0"/>
              </a:defRPr>
            </a:lvl2pPr>
            <a:lvl3pPr marL="1151616" indent="-230323" eaLnBrk="0" hangingPunct="0">
              <a:defRPr sz="1400">
                <a:solidFill>
                  <a:schemeClr val="tx1"/>
                </a:solidFill>
                <a:latin typeface="CorpoS" pitchFamily="2" charset="0"/>
                <a:cs typeface="Arial" charset="0"/>
              </a:defRPr>
            </a:lvl3pPr>
            <a:lvl4pPr marL="1612263" indent="-230323" eaLnBrk="0" hangingPunct="0">
              <a:defRPr sz="1400">
                <a:solidFill>
                  <a:schemeClr val="tx1"/>
                </a:solidFill>
                <a:latin typeface="CorpoS" pitchFamily="2" charset="0"/>
                <a:cs typeface="Arial" charset="0"/>
              </a:defRPr>
            </a:lvl4pPr>
            <a:lvl5pPr marL="2072910" indent="-230323" eaLnBrk="0" hangingPunct="0">
              <a:defRPr sz="1400">
                <a:solidFill>
                  <a:schemeClr val="tx1"/>
                </a:solidFill>
                <a:latin typeface="CorpoS" pitchFamily="2" charset="0"/>
                <a:cs typeface="Arial" charset="0"/>
              </a:defRPr>
            </a:lvl5pPr>
            <a:lvl6pPr marL="2533556" indent="-230323" eaLnBrk="0" fontAlgn="base" hangingPunct="0">
              <a:spcBef>
                <a:spcPct val="50000"/>
              </a:spcBef>
              <a:spcAft>
                <a:spcPct val="0"/>
              </a:spcAft>
              <a:defRPr sz="1400">
                <a:solidFill>
                  <a:schemeClr val="tx1"/>
                </a:solidFill>
                <a:latin typeface="CorpoS" pitchFamily="2" charset="0"/>
                <a:cs typeface="Arial" charset="0"/>
              </a:defRPr>
            </a:lvl6pPr>
            <a:lvl7pPr marL="2994203" indent="-230323" eaLnBrk="0" fontAlgn="base" hangingPunct="0">
              <a:spcBef>
                <a:spcPct val="50000"/>
              </a:spcBef>
              <a:spcAft>
                <a:spcPct val="0"/>
              </a:spcAft>
              <a:defRPr sz="1400">
                <a:solidFill>
                  <a:schemeClr val="tx1"/>
                </a:solidFill>
                <a:latin typeface="CorpoS" pitchFamily="2" charset="0"/>
                <a:cs typeface="Arial" charset="0"/>
              </a:defRPr>
            </a:lvl7pPr>
            <a:lvl8pPr marL="3454850" indent="-230323" eaLnBrk="0" fontAlgn="base" hangingPunct="0">
              <a:spcBef>
                <a:spcPct val="50000"/>
              </a:spcBef>
              <a:spcAft>
                <a:spcPct val="0"/>
              </a:spcAft>
              <a:defRPr sz="1400">
                <a:solidFill>
                  <a:schemeClr val="tx1"/>
                </a:solidFill>
                <a:latin typeface="CorpoS" pitchFamily="2" charset="0"/>
                <a:cs typeface="Arial" charset="0"/>
              </a:defRPr>
            </a:lvl8pPr>
            <a:lvl9pPr marL="3915496" indent="-230323"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1784350" y="998538"/>
            <a:ext cx="2593975" cy="3751262"/>
          </a:xfrm>
          <a:ln/>
        </p:spPr>
      </p:sp>
      <p:sp>
        <p:nvSpPr>
          <p:cNvPr id="51205" name="Rectangle 3"/>
          <p:cNvSpPr>
            <a:spLocks noGrp="1" noChangeArrowheads="1"/>
          </p:cNvSpPr>
          <p:nvPr>
            <p:ph type="body" idx="1"/>
          </p:nvPr>
        </p:nvSpPr>
        <p:spPr>
          <a:xfrm>
            <a:off x="604361" y="4998246"/>
            <a:ext cx="5573877" cy="4248587"/>
          </a:xfrm>
          <a:noFill/>
        </p:spPr>
        <p:txBody>
          <a:bodyPr/>
          <a:lstStyle/>
          <a:p>
            <a:pPr eaLnBrk="1" hangingPunct="1"/>
            <a:endParaRPr lang="en-GB" dirty="0" smtClean="0">
              <a:cs typeface="Arial" charset="0"/>
            </a:endParaRPr>
          </a:p>
        </p:txBody>
      </p:sp>
    </p:spTree>
    <p:extLst>
      <p:ext uri="{BB962C8B-B14F-4D97-AF65-F5344CB8AC3E}">
        <p14:creationId xmlns="" xmlns:p14="http://schemas.microsoft.com/office/powerpoint/2010/main" val="294340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8550" indent="-287904" eaLnBrk="0" hangingPunct="0">
              <a:defRPr sz="1400">
                <a:solidFill>
                  <a:schemeClr val="tx1"/>
                </a:solidFill>
                <a:latin typeface="CorpoS" pitchFamily="2" charset="0"/>
                <a:cs typeface="Arial" charset="0"/>
              </a:defRPr>
            </a:lvl2pPr>
            <a:lvl3pPr marL="1151616" indent="-230323" eaLnBrk="0" hangingPunct="0">
              <a:defRPr sz="1400">
                <a:solidFill>
                  <a:schemeClr val="tx1"/>
                </a:solidFill>
                <a:latin typeface="CorpoS" pitchFamily="2" charset="0"/>
                <a:cs typeface="Arial" charset="0"/>
              </a:defRPr>
            </a:lvl3pPr>
            <a:lvl4pPr marL="1612263" indent="-230323" eaLnBrk="0" hangingPunct="0">
              <a:defRPr sz="1400">
                <a:solidFill>
                  <a:schemeClr val="tx1"/>
                </a:solidFill>
                <a:latin typeface="CorpoS" pitchFamily="2" charset="0"/>
                <a:cs typeface="Arial" charset="0"/>
              </a:defRPr>
            </a:lvl4pPr>
            <a:lvl5pPr marL="2072910" indent="-230323" eaLnBrk="0" hangingPunct="0">
              <a:defRPr sz="1400">
                <a:solidFill>
                  <a:schemeClr val="tx1"/>
                </a:solidFill>
                <a:latin typeface="CorpoS" pitchFamily="2" charset="0"/>
                <a:cs typeface="Arial" charset="0"/>
              </a:defRPr>
            </a:lvl5pPr>
            <a:lvl6pPr marL="2533556" indent="-230323" eaLnBrk="0" fontAlgn="base" hangingPunct="0">
              <a:spcBef>
                <a:spcPct val="50000"/>
              </a:spcBef>
              <a:spcAft>
                <a:spcPct val="0"/>
              </a:spcAft>
              <a:defRPr sz="1400">
                <a:solidFill>
                  <a:schemeClr val="tx1"/>
                </a:solidFill>
                <a:latin typeface="CorpoS" pitchFamily="2" charset="0"/>
                <a:cs typeface="Arial" charset="0"/>
              </a:defRPr>
            </a:lvl6pPr>
            <a:lvl7pPr marL="2994203" indent="-230323" eaLnBrk="0" fontAlgn="base" hangingPunct="0">
              <a:spcBef>
                <a:spcPct val="50000"/>
              </a:spcBef>
              <a:spcAft>
                <a:spcPct val="0"/>
              </a:spcAft>
              <a:defRPr sz="1400">
                <a:solidFill>
                  <a:schemeClr val="tx1"/>
                </a:solidFill>
                <a:latin typeface="CorpoS" pitchFamily="2" charset="0"/>
                <a:cs typeface="Arial" charset="0"/>
              </a:defRPr>
            </a:lvl7pPr>
            <a:lvl8pPr marL="3454850" indent="-230323" eaLnBrk="0" fontAlgn="base" hangingPunct="0">
              <a:spcBef>
                <a:spcPct val="50000"/>
              </a:spcBef>
              <a:spcAft>
                <a:spcPct val="0"/>
              </a:spcAft>
              <a:defRPr sz="1400">
                <a:solidFill>
                  <a:schemeClr val="tx1"/>
                </a:solidFill>
                <a:latin typeface="CorpoS" pitchFamily="2" charset="0"/>
                <a:cs typeface="Arial" charset="0"/>
              </a:defRPr>
            </a:lvl8pPr>
            <a:lvl9pPr marL="3915496" indent="-230323"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1784350" y="998538"/>
            <a:ext cx="2593975" cy="3751262"/>
          </a:xfrm>
          <a:ln/>
        </p:spPr>
      </p:sp>
      <p:sp>
        <p:nvSpPr>
          <p:cNvPr id="51205" name="Rectangle 3"/>
          <p:cNvSpPr>
            <a:spLocks noGrp="1" noChangeArrowheads="1"/>
          </p:cNvSpPr>
          <p:nvPr>
            <p:ph type="body" idx="1"/>
          </p:nvPr>
        </p:nvSpPr>
        <p:spPr>
          <a:xfrm>
            <a:off x="604361" y="4998246"/>
            <a:ext cx="5573877" cy="4248587"/>
          </a:xfrm>
          <a:noFill/>
        </p:spPr>
        <p:txBody>
          <a:bodyPr/>
          <a:lstStyle/>
          <a:p>
            <a:pPr eaLnBrk="1" hangingPunct="1"/>
            <a:endParaRPr lang="en-GB" dirty="0" smtClean="0">
              <a:cs typeface="Arial" charset="0"/>
            </a:endParaRPr>
          </a:p>
        </p:txBody>
      </p:sp>
    </p:spTree>
    <p:extLst>
      <p:ext uri="{BB962C8B-B14F-4D97-AF65-F5344CB8AC3E}">
        <p14:creationId xmlns="" xmlns:p14="http://schemas.microsoft.com/office/powerpoint/2010/main" val="146123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8550" indent="-287904" eaLnBrk="0" hangingPunct="0">
              <a:defRPr sz="1400">
                <a:solidFill>
                  <a:schemeClr val="tx1"/>
                </a:solidFill>
                <a:latin typeface="CorpoS" pitchFamily="2" charset="0"/>
                <a:cs typeface="Arial" charset="0"/>
              </a:defRPr>
            </a:lvl2pPr>
            <a:lvl3pPr marL="1151616" indent="-230323" eaLnBrk="0" hangingPunct="0">
              <a:defRPr sz="1400">
                <a:solidFill>
                  <a:schemeClr val="tx1"/>
                </a:solidFill>
                <a:latin typeface="CorpoS" pitchFamily="2" charset="0"/>
                <a:cs typeface="Arial" charset="0"/>
              </a:defRPr>
            </a:lvl3pPr>
            <a:lvl4pPr marL="1612263" indent="-230323" eaLnBrk="0" hangingPunct="0">
              <a:defRPr sz="1400">
                <a:solidFill>
                  <a:schemeClr val="tx1"/>
                </a:solidFill>
                <a:latin typeface="CorpoS" pitchFamily="2" charset="0"/>
                <a:cs typeface="Arial" charset="0"/>
              </a:defRPr>
            </a:lvl4pPr>
            <a:lvl5pPr marL="2072910" indent="-230323" eaLnBrk="0" hangingPunct="0">
              <a:defRPr sz="1400">
                <a:solidFill>
                  <a:schemeClr val="tx1"/>
                </a:solidFill>
                <a:latin typeface="CorpoS" pitchFamily="2" charset="0"/>
                <a:cs typeface="Arial" charset="0"/>
              </a:defRPr>
            </a:lvl5pPr>
            <a:lvl6pPr marL="2533556" indent="-230323" eaLnBrk="0" fontAlgn="base" hangingPunct="0">
              <a:spcBef>
                <a:spcPct val="50000"/>
              </a:spcBef>
              <a:spcAft>
                <a:spcPct val="0"/>
              </a:spcAft>
              <a:defRPr sz="1400">
                <a:solidFill>
                  <a:schemeClr val="tx1"/>
                </a:solidFill>
                <a:latin typeface="CorpoS" pitchFamily="2" charset="0"/>
                <a:cs typeface="Arial" charset="0"/>
              </a:defRPr>
            </a:lvl6pPr>
            <a:lvl7pPr marL="2994203" indent="-230323" eaLnBrk="0" fontAlgn="base" hangingPunct="0">
              <a:spcBef>
                <a:spcPct val="50000"/>
              </a:spcBef>
              <a:spcAft>
                <a:spcPct val="0"/>
              </a:spcAft>
              <a:defRPr sz="1400">
                <a:solidFill>
                  <a:schemeClr val="tx1"/>
                </a:solidFill>
                <a:latin typeface="CorpoS" pitchFamily="2" charset="0"/>
                <a:cs typeface="Arial" charset="0"/>
              </a:defRPr>
            </a:lvl7pPr>
            <a:lvl8pPr marL="3454850" indent="-230323" eaLnBrk="0" fontAlgn="base" hangingPunct="0">
              <a:spcBef>
                <a:spcPct val="50000"/>
              </a:spcBef>
              <a:spcAft>
                <a:spcPct val="0"/>
              </a:spcAft>
              <a:defRPr sz="1400">
                <a:solidFill>
                  <a:schemeClr val="tx1"/>
                </a:solidFill>
                <a:latin typeface="CorpoS" pitchFamily="2" charset="0"/>
                <a:cs typeface="Arial" charset="0"/>
              </a:defRPr>
            </a:lvl8pPr>
            <a:lvl9pPr marL="3915496" indent="-230323"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7</a:t>
            </a:fld>
            <a:endParaRPr lang="de-DE" dirty="0"/>
          </a:p>
        </p:txBody>
      </p:sp>
      <p:sp>
        <p:nvSpPr>
          <p:cNvPr id="51204" name="Rectangle 2"/>
          <p:cNvSpPr>
            <a:spLocks noGrp="1" noRot="1" noChangeAspect="1" noChangeArrowheads="1" noTextEdit="1"/>
          </p:cNvSpPr>
          <p:nvPr>
            <p:ph type="sldImg"/>
          </p:nvPr>
        </p:nvSpPr>
        <p:spPr>
          <a:xfrm>
            <a:off x="1784350" y="998538"/>
            <a:ext cx="2593975" cy="3751262"/>
          </a:xfrm>
          <a:ln/>
        </p:spPr>
      </p:sp>
      <p:sp>
        <p:nvSpPr>
          <p:cNvPr id="51205" name="Rectangle 3"/>
          <p:cNvSpPr>
            <a:spLocks noGrp="1" noChangeArrowheads="1"/>
          </p:cNvSpPr>
          <p:nvPr>
            <p:ph type="body" idx="1"/>
          </p:nvPr>
        </p:nvSpPr>
        <p:spPr>
          <a:xfrm>
            <a:off x="604361" y="4998246"/>
            <a:ext cx="5573877" cy="4248587"/>
          </a:xfrm>
          <a:noFill/>
        </p:spPr>
        <p:txBody>
          <a:bodyPr/>
          <a:lstStyle/>
          <a:p>
            <a:pPr eaLnBrk="1" hangingPunct="1"/>
            <a:endParaRPr lang="en-GB" smtClean="0">
              <a:cs typeface="Arial" charset="0"/>
            </a:endParaRPr>
          </a:p>
        </p:txBody>
      </p:sp>
    </p:spTree>
    <p:extLst>
      <p:ext uri="{BB962C8B-B14F-4D97-AF65-F5344CB8AC3E}">
        <p14:creationId xmlns="" xmlns:p14="http://schemas.microsoft.com/office/powerpoint/2010/main" val="464888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8550" indent="-287904" eaLnBrk="0" hangingPunct="0">
              <a:defRPr sz="1400">
                <a:solidFill>
                  <a:schemeClr val="tx1"/>
                </a:solidFill>
                <a:latin typeface="CorpoS" pitchFamily="2" charset="0"/>
                <a:cs typeface="Arial" charset="0"/>
              </a:defRPr>
            </a:lvl2pPr>
            <a:lvl3pPr marL="1151616" indent="-230323" eaLnBrk="0" hangingPunct="0">
              <a:defRPr sz="1400">
                <a:solidFill>
                  <a:schemeClr val="tx1"/>
                </a:solidFill>
                <a:latin typeface="CorpoS" pitchFamily="2" charset="0"/>
                <a:cs typeface="Arial" charset="0"/>
              </a:defRPr>
            </a:lvl3pPr>
            <a:lvl4pPr marL="1612263" indent="-230323" eaLnBrk="0" hangingPunct="0">
              <a:defRPr sz="1400">
                <a:solidFill>
                  <a:schemeClr val="tx1"/>
                </a:solidFill>
                <a:latin typeface="CorpoS" pitchFamily="2" charset="0"/>
                <a:cs typeface="Arial" charset="0"/>
              </a:defRPr>
            </a:lvl4pPr>
            <a:lvl5pPr marL="2072910" indent="-230323" eaLnBrk="0" hangingPunct="0">
              <a:defRPr sz="1400">
                <a:solidFill>
                  <a:schemeClr val="tx1"/>
                </a:solidFill>
                <a:latin typeface="CorpoS" pitchFamily="2" charset="0"/>
                <a:cs typeface="Arial" charset="0"/>
              </a:defRPr>
            </a:lvl5pPr>
            <a:lvl6pPr marL="2533556" indent="-230323" eaLnBrk="0" fontAlgn="base" hangingPunct="0">
              <a:spcBef>
                <a:spcPct val="50000"/>
              </a:spcBef>
              <a:spcAft>
                <a:spcPct val="0"/>
              </a:spcAft>
              <a:defRPr sz="1400">
                <a:solidFill>
                  <a:schemeClr val="tx1"/>
                </a:solidFill>
                <a:latin typeface="CorpoS" pitchFamily="2" charset="0"/>
                <a:cs typeface="Arial" charset="0"/>
              </a:defRPr>
            </a:lvl6pPr>
            <a:lvl7pPr marL="2994203" indent="-230323" eaLnBrk="0" fontAlgn="base" hangingPunct="0">
              <a:spcBef>
                <a:spcPct val="50000"/>
              </a:spcBef>
              <a:spcAft>
                <a:spcPct val="0"/>
              </a:spcAft>
              <a:defRPr sz="1400">
                <a:solidFill>
                  <a:schemeClr val="tx1"/>
                </a:solidFill>
                <a:latin typeface="CorpoS" pitchFamily="2" charset="0"/>
                <a:cs typeface="Arial" charset="0"/>
              </a:defRPr>
            </a:lvl7pPr>
            <a:lvl8pPr marL="3454850" indent="-230323" eaLnBrk="0" fontAlgn="base" hangingPunct="0">
              <a:spcBef>
                <a:spcPct val="50000"/>
              </a:spcBef>
              <a:spcAft>
                <a:spcPct val="0"/>
              </a:spcAft>
              <a:defRPr sz="1400">
                <a:solidFill>
                  <a:schemeClr val="tx1"/>
                </a:solidFill>
                <a:latin typeface="CorpoS" pitchFamily="2" charset="0"/>
                <a:cs typeface="Arial" charset="0"/>
              </a:defRPr>
            </a:lvl8pPr>
            <a:lvl9pPr marL="3915496" indent="-230323"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8</a:t>
            </a:fld>
            <a:endParaRPr lang="de-DE" dirty="0"/>
          </a:p>
        </p:txBody>
      </p:sp>
      <p:sp>
        <p:nvSpPr>
          <p:cNvPr id="51204" name="Rectangle 2"/>
          <p:cNvSpPr>
            <a:spLocks noGrp="1" noRot="1" noChangeAspect="1" noChangeArrowheads="1" noTextEdit="1"/>
          </p:cNvSpPr>
          <p:nvPr>
            <p:ph type="sldImg"/>
          </p:nvPr>
        </p:nvSpPr>
        <p:spPr>
          <a:xfrm>
            <a:off x="1784350" y="998538"/>
            <a:ext cx="2593975" cy="3751262"/>
          </a:xfrm>
          <a:ln/>
        </p:spPr>
      </p:sp>
      <p:sp>
        <p:nvSpPr>
          <p:cNvPr id="51205" name="Rectangle 3"/>
          <p:cNvSpPr>
            <a:spLocks noGrp="1" noChangeArrowheads="1"/>
          </p:cNvSpPr>
          <p:nvPr>
            <p:ph type="body" idx="1"/>
          </p:nvPr>
        </p:nvSpPr>
        <p:spPr>
          <a:xfrm>
            <a:off x="604361" y="4998246"/>
            <a:ext cx="5573877" cy="4248587"/>
          </a:xfrm>
          <a:noFill/>
        </p:spPr>
        <p:txBody>
          <a:bodyPr/>
          <a:lstStyle/>
          <a:p>
            <a:pPr eaLnBrk="1" hangingPunct="1"/>
            <a:endParaRPr lang="en-GB" smtClean="0">
              <a:cs typeface="Arial" charset="0"/>
            </a:endParaRPr>
          </a:p>
        </p:txBody>
      </p:sp>
    </p:spTree>
    <p:extLst>
      <p:ext uri="{BB962C8B-B14F-4D97-AF65-F5344CB8AC3E}">
        <p14:creationId xmlns="" xmlns:p14="http://schemas.microsoft.com/office/powerpoint/2010/main" val="857312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8550" indent="-287904" eaLnBrk="0" hangingPunct="0">
              <a:defRPr sz="1400">
                <a:solidFill>
                  <a:schemeClr val="tx1"/>
                </a:solidFill>
                <a:latin typeface="CorpoS" pitchFamily="2" charset="0"/>
                <a:cs typeface="Arial" charset="0"/>
              </a:defRPr>
            </a:lvl2pPr>
            <a:lvl3pPr marL="1151616" indent="-230323" eaLnBrk="0" hangingPunct="0">
              <a:defRPr sz="1400">
                <a:solidFill>
                  <a:schemeClr val="tx1"/>
                </a:solidFill>
                <a:latin typeface="CorpoS" pitchFamily="2" charset="0"/>
                <a:cs typeface="Arial" charset="0"/>
              </a:defRPr>
            </a:lvl3pPr>
            <a:lvl4pPr marL="1612263" indent="-230323" eaLnBrk="0" hangingPunct="0">
              <a:defRPr sz="1400">
                <a:solidFill>
                  <a:schemeClr val="tx1"/>
                </a:solidFill>
                <a:latin typeface="CorpoS" pitchFamily="2" charset="0"/>
                <a:cs typeface="Arial" charset="0"/>
              </a:defRPr>
            </a:lvl4pPr>
            <a:lvl5pPr marL="2072910" indent="-230323" eaLnBrk="0" hangingPunct="0">
              <a:defRPr sz="1400">
                <a:solidFill>
                  <a:schemeClr val="tx1"/>
                </a:solidFill>
                <a:latin typeface="CorpoS" pitchFamily="2" charset="0"/>
                <a:cs typeface="Arial" charset="0"/>
              </a:defRPr>
            </a:lvl5pPr>
            <a:lvl6pPr marL="2533556" indent="-230323" eaLnBrk="0" fontAlgn="base" hangingPunct="0">
              <a:spcBef>
                <a:spcPct val="50000"/>
              </a:spcBef>
              <a:spcAft>
                <a:spcPct val="0"/>
              </a:spcAft>
              <a:defRPr sz="1400">
                <a:solidFill>
                  <a:schemeClr val="tx1"/>
                </a:solidFill>
                <a:latin typeface="CorpoS" pitchFamily="2" charset="0"/>
                <a:cs typeface="Arial" charset="0"/>
              </a:defRPr>
            </a:lvl6pPr>
            <a:lvl7pPr marL="2994203" indent="-230323" eaLnBrk="0" fontAlgn="base" hangingPunct="0">
              <a:spcBef>
                <a:spcPct val="50000"/>
              </a:spcBef>
              <a:spcAft>
                <a:spcPct val="0"/>
              </a:spcAft>
              <a:defRPr sz="1400">
                <a:solidFill>
                  <a:schemeClr val="tx1"/>
                </a:solidFill>
                <a:latin typeface="CorpoS" pitchFamily="2" charset="0"/>
                <a:cs typeface="Arial" charset="0"/>
              </a:defRPr>
            </a:lvl7pPr>
            <a:lvl8pPr marL="3454850" indent="-230323" eaLnBrk="0" fontAlgn="base" hangingPunct="0">
              <a:spcBef>
                <a:spcPct val="50000"/>
              </a:spcBef>
              <a:spcAft>
                <a:spcPct val="0"/>
              </a:spcAft>
              <a:defRPr sz="1400">
                <a:solidFill>
                  <a:schemeClr val="tx1"/>
                </a:solidFill>
                <a:latin typeface="CorpoS" pitchFamily="2" charset="0"/>
                <a:cs typeface="Arial" charset="0"/>
              </a:defRPr>
            </a:lvl8pPr>
            <a:lvl9pPr marL="3915496" indent="-230323"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9</a:t>
            </a:fld>
            <a:endParaRPr lang="de-DE" dirty="0"/>
          </a:p>
        </p:txBody>
      </p:sp>
      <p:sp>
        <p:nvSpPr>
          <p:cNvPr id="51204" name="Rectangle 2"/>
          <p:cNvSpPr>
            <a:spLocks noGrp="1" noRot="1" noChangeAspect="1" noChangeArrowheads="1" noTextEdit="1"/>
          </p:cNvSpPr>
          <p:nvPr>
            <p:ph type="sldImg"/>
          </p:nvPr>
        </p:nvSpPr>
        <p:spPr>
          <a:xfrm>
            <a:off x="1784350" y="998538"/>
            <a:ext cx="2593975" cy="3751262"/>
          </a:xfrm>
          <a:ln/>
        </p:spPr>
      </p:sp>
      <p:sp>
        <p:nvSpPr>
          <p:cNvPr id="51205" name="Rectangle 3"/>
          <p:cNvSpPr>
            <a:spLocks noGrp="1" noChangeArrowheads="1"/>
          </p:cNvSpPr>
          <p:nvPr>
            <p:ph type="body" idx="1"/>
          </p:nvPr>
        </p:nvSpPr>
        <p:spPr>
          <a:xfrm>
            <a:off x="604361" y="4998246"/>
            <a:ext cx="5573877" cy="4248587"/>
          </a:xfrm>
          <a:noFill/>
        </p:spPr>
        <p:txBody>
          <a:bodyPr/>
          <a:lstStyle/>
          <a:p>
            <a:pPr eaLnBrk="1" hangingPunct="1"/>
            <a:endParaRPr lang="en-GB" smtClean="0">
              <a:cs typeface="Arial" charset="0"/>
            </a:endParaRPr>
          </a:p>
        </p:txBody>
      </p:sp>
    </p:spTree>
    <p:extLst>
      <p:ext uri="{BB962C8B-B14F-4D97-AF65-F5344CB8AC3E}">
        <p14:creationId xmlns="" xmlns:p14="http://schemas.microsoft.com/office/powerpoint/2010/main" val="3134222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1437631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 xmlns:p14="http://schemas.microsoft.com/office/powerpoint/2010/main" val="855930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27310341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15.12.2016</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 xmlns:p14="http://schemas.microsoft.com/office/powerpoint/2010/main" val="4127013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15.12.2016</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13846502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15.12.2016</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2979240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15.12.2016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1311769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15.12.2016</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3536994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15.12.2016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1104548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15.12.2016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1391736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15.12.2016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755262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15.12.2016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2059017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extLst>
              <p:ext uri="{D42A27DB-BD31-4B8C-83A1-F6EECF244321}">
                <p14:modId xmlns="" xmlns:p14="http://schemas.microsoft.com/office/powerpoint/2010/main" val="2878421419"/>
              </p:ext>
            </p:extLst>
          </p:nvPr>
        </p:nvGraphicFramePr>
        <p:xfrm>
          <a:off x="1192" y="2295"/>
          <a:ext cx="1190" cy="2292"/>
        </p:xfrm>
        <a:graphic>
          <a:graphicData uri="http://schemas.openxmlformats.org/presentationml/2006/ole">
            <p:oleObj spid="_x0000_s60870" name="think-cell Folie" r:id="rId15" imgW="360" imgH="360" progId="">
              <p:embed/>
            </p:oleObj>
          </a:graphicData>
        </a:graphic>
      </p:graphicFrame>
    </p:spTree>
    <p:extLst>
      <p:ext uri="{BB962C8B-B14F-4D97-AF65-F5344CB8AC3E}">
        <p14:creationId xmlns="" xmlns:p14="http://schemas.microsoft.com/office/powerpoint/2010/main"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2.wmf"/><Relationship Id="rId3" Type="http://schemas.openxmlformats.org/officeDocument/2006/relationships/notesSlide" Target="../notesSlides/notesSlide3.xml"/><Relationship Id="rId7" Type="http://schemas.openxmlformats.org/officeDocument/2006/relationships/image" Target="../media/image7.jpeg"/><Relationship Id="rId12"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5.jpeg"/><Relationship Id="rId11" Type="http://schemas.openxmlformats.org/officeDocument/2006/relationships/image" Target="../media/image10.wmf"/><Relationship Id="rId5" Type="http://schemas.openxmlformats.org/officeDocument/2006/relationships/image" Target="../media/image4.jpeg"/><Relationship Id="rId10" Type="http://schemas.openxmlformats.org/officeDocument/2006/relationships/image" Target="../media/image9.wmf"/><Relationship Id="rId4" Type="http://schemas.openxmlformats.org/officeDocument/2006/relationships/oleObject" Target="../embeddings/oleObject4.bin"/><Relationship Id="rId9" Type="http://schemas.openxmlformats.org/officeDocument/2006/relationships/image" Target="../media/image8.wmf"/></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4.xml"/><Relationship Id="rId7" Type="http://schemas.openxmlformats.org/officeDocument/2006/relationships/image" Target="../media/image7.jpeg"/><Relationship Id="rId12" Type="http://schemas.openxmlformats.org/officeDocument/2006/relationships/image" Target="../media/image17.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5.jpeg"/><Relationship Id="rId11" Type="http://schemas.openxmlformats.org/officeDocument/2006/relationships/image" Target="../media/image16.wmf"/><Relationship Id="rId5" Type="http://schemas.openxmlformats.org/officeDocument/2006/relationships/image" Target="../media/image4.jpeg"/><Relationship Id="rId10" Type="http://schemas.openxmlformats.org/officeDocument/2006/relationships/image" Target="../media/image15.wmf"/><Relationship Id="rId4" Type="http://schemas.openxmlformats.org/officeDocument/2006/relationships/oleObject" Target="../embeddings/oleObject5.bin"/><Relationship Id="rId9" Type="http://schemas.openxmlformats.org/officeDocument/2006/relationships/image" Target="../media/image14.wmf"/></Relationships>
</file>

<file path=ppt/slides/_rels/slide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5.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0.wmf"/><Relationship Id="rId4" Type="http://schemas.openxmlformats.org/officeDocument/2006/relationships/oleObject" Target="../embeddings/oleObject6.bin"/><Relationship Id="rId9" Type="http://schemas.openxmlformats.org/officeDocument/2006/relationships/image" Target="../media/image19.wmf"/></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oleObject" Target="../embeddings/oleObject7.bin"/><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7.xml"/><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oleObject" Target="../embeddings/oleObject8.bin"/><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2367066375"/>
              </p:ext>
            </p:extLst>
          </p:nvPr>
        </p:nvGraphicFramePr>
        <p:xfrm>
          <a:off x="0" y="0"/>
          <a:ext cx="119062" cy="229306"/>
        </p:xfrm>
        <a:graphic>
          <a:graphicData uri="http://schemas.openxmlformats.org/presentationml/2006/ole">
            <p:oleObj spid="_x0000_s77232" name="think-cell Folie" r:id="rId4" imgW="0" imgH="0" progId="">
              <p:embed/>
            </p:oleObj>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87" name="Rechteck 86"/>
          <p:cNvSpPr/>
          <p:nvPr/>
        </p:nvSpPr>
        <p:spPr>
          <a:xfrm>
            <a:off x="82812" y="9281120"/>
            <a:ext cx="6728295" cy="624880"/>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a:t>
            </a:r>
            <a:r>
              <a:rPr lang="de-DE" sz="1200" dirty="0" smtClean="0">
                <a:solidFill>
                  <a:schemeClr val="tx1">
                    <a:lumMod val="65000"/>
                    <a:lumOff val="35000"/>
                  </a:schemeClr>
                </a:solidFill>
                <a:latin typeface="Calibri" pitchFamily="34" charset="0"/>
              </a:rPr>
              <a:t>130 </a:t>
            </a:r>
            <a:br>
              <a:rPr lang="de-DE" sz="1200" dirty="0" smtClean="0">
                <a:solidFill>
                  <a:schemeClr val="tx1">
                    <a:lumMod val="65000"/>
                    <a:lumOff val="35000"/>
                  </a:schemeClr>
                </a:solidFill>
                <a:latin typeface="Calibri" pitchFamily="34" charset="0"/>
              </a:rPr>
            </a:br>
            <a:r>
              <a:rPr lang="de-DE" sz="1200" dirty="0" smtClean="0">
                <a:solidFill>
                  <a:schemeClr val="tx1">
                    <a:lumMod val="65000"/>
                    <a:lumOff val="35000"/>
                  </a:schemeClr>
                </a:solidFill>
                <a:latin typeface="Calibri" pitchFamily="34" charset="0"/>
              </a:rPr>
              <a:t>Fax</a:t>
            </a:r>
            <a:r>
              <a:rPr lang="de-DE" sz="1200" dirty="0">
                <a:solidFill>
                  <a:schemeClr val="tx1">
                    <a:lumMod val="65000"/>
                    <a:lumOff val="35000"/>
                  </a:schemeClr>
                </a:solidFill>
                <a:latin typeface="Calibri" pitchFamily="34" charset="0"/>
              </a:rPr>
              <a:t>: 0711 / 216 57 -140 | montessori@stuttgart.de</a:t>
            </a:r>
            <a:r>
              <a:rPr lang="de-DE" sz="1200" dirty="0" smtClean="0">
                <a:solidFill>
                  <a:schemeClr val="tx1">
                    <a:lumMod val="65000"/>
                    <a:lumOff val="35000"/>
                  </a:schemeClr>
                </a:solidFill>
                <a:latin typeface="Calibri" pitchFamily="34" charset="0"/>
              </a:rPr>
              <a:t>| www.mmgh.de</a:t>
            </a:r>
            <a:endParaRPr lang="de-DE" sz="1200" dirty="0">
              <a:solidFill>
                <a:schemeClr val="tx1">
                  <a:lumMod val="65000"/>
                  <a:lumOff val="35000"/>
                </a:schemeClr>
              </a:solidFill>
              <a:latin typeface="Calibri" pitchFamily="34" charset="0"/>
            </a:endParaRPr>
          </a:p>
          <a:p>
            <a:pPr algn="ctr"/>
            <a:r>
              <a:rPr lang="de-DE" sz="1200" dirty="0" smtClean="0">
                <a:solidFill>
                  <a:schemeClr val="tx1">
                    <a:lumMod val="65000"/>
                    <a:lumOff val="35000"/>
                  </a:schemeClr>
                </a:solidFill>
                <a:latin typeface="Calibri" pitchFamily="34" charset="0"/>
              </a:rPr>
              <a:t>© Alle Rechte vorbehalten</a:t>
            </a:r>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grpSp>
        <p:nvGrpSpPr>
          <p:cNvPr id="2" name="Gruppieren 1"/>
          <p:cNvGrpSpPr/>
          <p:nvPr/>
        </p:nvGrpSpPr>
        <p:grpSpPr>
          <a:xfrm>
            <a:off x="153268" y="26282"/>
            <a:ext cx="6275465" cy="1479573"/>
            <a:chOff x="153268" y="26282"/>
            <a:chExt cx="6275465" cy="1479573"/>
          </a:xfrm>
        </p:grpSpPr>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153268" y="26282"/>
              <a:ext cx="4235284" cy="1479573"/>
            </a:xfrm>
            <a:prstGeom prst="rect">
              <a:avLst/>
            </a:prstGeom>
            <a:noFill/>
          </p:spPr>
        </p:pic>
        <p:pic>
          <p:nvPicPr>
            <p:cNvPr id="41"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a:solidFill>
                  <a:srgbClr val="7030A0"/>
                </a:solidFill>
                <a:latin typeface="Comic Sans MS" panose="030F0702030302020204" pitchFamily="66" charset="0"/>
              </a:rPr>
              <a:t>F</a:t>
            </a:r>
            <a:r>
              <a:rPr lang="de-DE" sz="5400" b="1" smtClean="0">
                <a:solidFill>
                  <a:srgbClr val="92D050"/>
                </a:solidFill>
                <a:latin typeface="Comic Sans MS" panose="030F0702030302020204" pitchFamily="66" charset="0"/>
              </a:rPr>
              <a:t>E</a:t>
            </a:r>
            <a:r>
              <a:rPr lang="de-DE" sz="5400" b="1" smtClean="0">
                <a:solidFill>
                  <a:srgbClr val="7030A0"/>
                </a:solidFill>
                <a:latin typeface="Comic Sans MS" panose="030F0702030302020204" pitchFamily="66" charset="0"/>
              </a:rPr>
              <a:t>R</a:t>
            </a:r>
            <a:r>
              <a:rPr lang="de-DE" sz="5400" b="1" smtClean="0">
                <a:solidFill>
                  <a:srgbClr val="92D050"/>
                </a:solidFill>
                <a:latin typeface="Comic Sans MS" panose="030F0702030302020204" pitchFamily="66" charset="0"/>
              </a:rPr>
              <a:t>I</a:t>
            </a:r>
            <a:r>
              <a:rPr lang="de-DE" sz="5400" b="1" smtClean="0">
                <a:solidFill>
                  <a:srgbClr val="7030A0"/>
                </a:solidFill>
                <a:latin typeface="Comic Sans MS" panose="030F0702030302020204" pitchFamily="66" charset="0"/>
              </a:rPr>
              <a:t>E</a:t>
            </a:r>
            <a:r>
              <a:rPr lang="de-DE" sz="5400" b="1" smtClean="0">
                <a:solidFill>
                  <a:srgbClr val="92D050"/>
                </a:solidFill>
                <a:latin typeface="Comic Sans MS" panose="030F0702030302020204" pitchFamily="66" charset="0"/>
              </a:rPr>
              <a:t>N</a:t>
            </a:r>
            <a:r>
              <a:rPr lang="de-DE" sz="5400" b="1" smtClean="0">
                <a:solidFill>
                  <a:srgbClr val="7030A0"/>
                </a:solidFill>
                <a:latin typeface="Comic Sans MS" panose="030F0702030302020204" pitchFamily="66" charset="0"/>
              </a:rPr>
              <a:t>A</a:t>
            </a:r>
            <a:r>
              <a:rPr lang="de-DE" sz="5400" b="1" smtClean="0">
                <a:solidFill>
                  <a:srgbClr val="92D050"/>
                </a:solidFill>
                <a:latin typeface="Comic Sans MS" panose="030F0702030302020204" pitchFamily="66" charset="0"/>
              </a:rPr>
              <a:t>N</a:t>
            </a:r>
            <a:r>
              <a:rPr lang="de-DE" sz="5400" b="1" smtClean="0">
                <a:solidFill>
                  <a:srgbClr val="7030A0"/>
                </a:solidFill>
                <a:latin typeface="Comic Sans MS" panose="030F0702030302020204" pitchFamily="66" charset="0"/>
              </a:rPr>
              <a:t>G</a:t>
            </a:r>
            <a:r>
              <a:rPr lang="de-DE" sz="5400" b="1" smtClean="0">
                <a:solidFill>
                  <a:srgbClr val="92D050"/>
                </a:solidFill>
                <a:latin typeface="Comic Sans MS" panose="030F0702030302020204" pitchFamily="66" charset="0"/>
              </a:rPr>
              <a:t>E</a:t>
            </a:r>
            <a:r>
              <a:rPr lang="de-DE" sz="5400" b="1" smtClean="0">
                <a:solidFill>
                  <a:srgbClr val="7030A0"/>
                </a:solidFill>
                <a:latin typeface="Comic Sans MS" panose="030F0702030302020204" pitchFamily="66" charset="0"/>
              </a:rPr>
              <a:t>B</a:t>
            </a:r>
            <a:r>
              <a:rPr lang="de-DE" sz="5400" b="1" smtClean="0">
                <a:solidFill>
                  <a:srgbClr val="92D050"/>
                </a:solidFill>
                <a:latin typeface="Comic Sans MS" panose="030F0702030302020204" pitchFamily="66" charset="0"/>
              </a:rPr>
              <a:t>O</a:t>
            </a:r>
            <a:r>
              <a:rPr lang="de-DE" sz="5400" b="1" smtClean="0">
                <a:solidFill>
                  <a:srgbClr val="7030A0"/>
                </a:solidFill>
                <a:latin typeface="Comic Sans MS" panose="030F0702030302020204" pitchFamily="66" charset="0"/>
              </a:rPr>
              <a:t>T</a:t>
            </a:r>
            <a:r>
              <a:rPr lang="de-DE" sz="2800" smtClean="0">
                <a:solidFill>
                  <a:srgbClr val="CC1021"/>
                </a:solidFill>
              </a:rPr>
              <a:t/>
            </a:r>
            <a:br>
              <a:rPr lang="de-DE" sz="2800" smtClean="0">
                <a:solidFill>
                  <a:srgbClr val="CC1021"/>
                </a:solidFill>
              </a:rPr>
            </a:br>
            <a:r>
              <a:rPr lang="de-DE" sz="2400" smtClean="0">
                <a:solidFill>
                  <a:schemeClr val="tx1">
                    <a:lumMod val="50000"/>
                    <a:lumOff val="50000"/>
                  </a:schemeClr>
                </a:solidFill>
                <a:latin typeface="Comic Sans MS" panose="030F0702030302020204" pitchFamily="66" charset="0"/>
              </a:rPr>
              <a:t>der</a:t>
            </a:r>
            <a:r>
              <a:rPr lang="de-DE" sz="2400">
                <a:solidFill>
                  <a:schemeClr val="tx1">
                    <a:lumMod val="50000"/>
                    <a:lumOff val="50000"/>
                  </a:schemeClr>
                </a:solidFill>
                <a:latin typeface="Comic Sans MS" panose="030F0702030302020204" pitchFamily="66" charset="0"/>
              </a:rPr>
              <a:t> </a:t>
            </a:r>
            <a:r>
              <a:rPr lang="de-DE" sz="2400" smtClean="0">
                <a:solidFill>
                  <a:schemeClr val="tx1">
                    <a:lumMod val="50000"/>
                    <a:lumOff val="50000"/>
                  </a:schemeClr>
                </a:solidFill>
                <a:latin typeface="Comic Sans MS" panose="030F0702030302020204" pitchFamily="66" charset="0"/>
              </a:rPr>
              <a:t>Maria </a:t>
            </a:r>
            <a:r>
              <a:rPr lang="de-DE" sz="2400">
                <a:solidFill>
                  <a:schemeClr val="tx1">
                    <a:lumMod val="50000"/>
                    <a:lumOff val="50000"/>
                  </a:schemeClr>
                </a:solidFill>
                <a:latin typeface="Comic Sans MS" panose="030F0702030302020204" pitchFamily="66" charset="0"/>
              </a:rPr>
              <a:t>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300029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16" name="Textfeld 115"/>
          <p:cNvSpPr txBox="1"/>
          <p:nvPr/>
        </p:nvSpPr>
        <p:spPr>
          <a:xfrm>
            <a:off x="914699" y="8052889"/>
            <a:ext cx="5028621" cy="553998"/>
          </a:xfrm>
          <a:prstGeom prst="rect">
            <a:avLst/>
          </a:prstGeom>
          <a:noFill/>
        </p:spPr>
        <p:txBody>
          <a:bodyPr wrap="none" lIns="0" tIns="0" rIns="0" bIns="0" rtlCol="0">
            <a:spAutoFit/>
          </a:bodyPr>
          <a:lstStyle/>
          <a:p>
            <a:pPr algn="ctr"/>
            <a:r>
              <a:rPr lang="de-DE" sz="3600" b="1" dirty="0" smtClean="0">
                <a:solidFill>
                  <a:schemeClr val="tx1">
                    <a:lumMod val="65000"/>
                    <a:lumOff val="35000"/>
                  </a:schemeClr>
                </a:solidFill>
                <a:latin typeface="Comic Sans MS" panose="030F0702030302020204" pitchFamily="66" charset="0"/>
              </a:rPr>
              <a:t>Weihnachten 2016-17</a:t>
            </a:r>
            <a:endParaRPr lang="de-DE" sz="3600" dirty="0">
              <a:solidFill>
                <a:schemeClr val="tx1">
                  <a:lumMod val="65000"/>
                  <a:lumOff val="35000"/>
                </a:schemeClr>
              </a:solidFill>
              <a:latin typeface="Comic Sans MS" panose="030F0702030302020204" pitchFamily="66" charset="0"/>
            </a:endParaRPr>
          </a:p>
        </p:txBody>
      </p:sp>
      <p:sp>
        <p:nvSpPr>
          <p:cNvPr id="27" name="Ellipse 26"/>
          <p:cNvSpPr/>
          <p:nvPr/>
        </p:nvSpPr>
        <p:spPr>
          <a:xfrm>
            <a:off x="1892885" y="4790085"/>
            <a:ext cx="3108147" cy="3108147"/>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2" name="Grafik 21"/>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2222790" y="5566603"/>
            <a:ext cx="2448337" cy="1612386"/>
          </a:xfrm>
          <a:prstGeom prst="rect">
            <a:avLst/>
          </a:prstGeom>
        </p:spPr>
      </p:pic>
      <p:grpSp>
        <p:nvGrpSpPr>
          <p:cNvPr id="24" name="Gruppieren 23"/>
          <p:cNvGrpSpPr/>
          <p:nvPr/>
        </p:nvGrpSpPr>
        <p:grpSpPr>
          <a:xfrm>
            <a:off x="5783580" y="3013489"/>
            <a:ext cx="1074420" cy="406906"/>
            <a:chOff x="5783580" y="1055951"/>
            <a:chExt cx="1074420" cy="406906"/>
          </a:xfrm>
        </p:grpSpPr>
        <p:sp>
          <p:nvSpPr>
            <p:cNvPr id="25" name="Rechteck 2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6" name="Textfeld 25"/>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spTree>
    <p:extLst>
      <p:ext uri="{BB962C8B-B14F-4D97-AF65-F5344CB8AC3E}">
        <p14:creationId xmlns="" xmlns:p14="http://schemas.microsoft.com/office/powerpoint/2010/main" val="647730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6393050" y="9609140"/>
            <a:ext cx="188286" cy="442000"/>
          </a:xfrm>
        </p:spPr>
        <p:txBody>
          <a:bodyPr lIns="20976" tIns="10488" rIns="20976" bIns="10488"/>
          <a:lstStyle/>
          <a:p>
            <a:pPr algn="r"/>
            <a:r>
              <a:rPr lang="de-DE" sz="1400" dirty="0">
                <a:solidFill>
                  <a:prstClr val="black"/>
                </a:solidFill>
              </a:rPr>
              <a:t>1</a:t>
            </a:r>
          </a:p>
        </p:txBody>
      </p:sp>
      <p:sp>
        <p:nvSpPr>
          <p:cNvPr id="4" name="Textfeld 3"/>
          <p:cNvSpPr txBox="1"/>
          <p:nvPr/>
        </p:nvSpPr>
        <p:spPr>
          <a:xfrm>
            <a:off x="435202" y="1806187"/>
            <a:ext cx="6250627" cy="6396238"/>
          </a:xfrm>
          <a:prstGeom prst="rect">
            <a:avLst/>
          </a:prstGeom>
          <a:noFill/>
        </p:spPr>
        <p:txBody>
          <a:bodyPr wrap="square" lIns="0" tIns="0" rIns="0" bIns="0" rtlCol="0">
            <a:spAutoFit/>
          </a:bodyPr>
          <a:lstStyle/>
          <a:p>
            <a:r>
              <a:rPr lang="de-DE" sz="1100" dirty="0"/>
              <a:t>Liebe Kinder, liebe Eltern</a:t>
            </a:r>
            <a:r>
              <a:rPr lang="de-DE" sz="1100" dirty="0" smtClean="0"/>
              <a:t>,</a:t>
            </a:r>
          </a:p>
          <a:p>
            <a:endParaRPr lang="de-DE" sz="1100" dirty="0"/>
          </a:p>
          <a:p>
            <a:pPr algn="just"/>
            <a:r>
              <a:rPr lang="de-DE" sz="1100" dirty="0"/>
              <a:t>d</a:t>
            </a:r>
            <a:r>
              <a:rPr lang="de-DE" sz="1100" dirty="0" smtClean="0"/>
              <a:t>ie Geheimnisse des Universums mit </a:t>
            </a:r>
            <a:r>
              <a:rPr lang="de-DE" sz="1100" dirty="0"/>
              <a:t>seinen Planeten und </a:t>
            </a:r>
            <a:r>
              <a:rPr lang="de-DE" sz="1100" dirty="0" smtClean="0"/>
              <a:t>Sternen beschäftigten schon von jeher berühmte Forscher, Astronauten und -  viele Kinder. Denn welches Kind  möchte nicht gerne mit einer Rakete ins All geschossen werden und schwerelos durch das Raketeninnere treiben, oder auf dem Mond spazieren gehen? Kein Wunder also, dass auch die Kinder in Stuttgart  Hausen sich das Thema Universum für die Ferienbetreuung gewünscht haben. Und die Kinder  können sich sicher sein, </a:t>
            </a:r>
            <a:r>
              <a:rPr lang="de-DE" sz="1100" dirty="0"/>
              <a:t>e</a:t>
            </a:r>
            <a:r>
              <a:rPr lang="de-DE" sz="1100" dirty="0" smtClean="0"/>
              <a:t>s erwartet sie ein Höchstmaß an Spannung, Spiel und Spaß. Sie werden zum Beispiel erfahren, wie die Krater auf dem Mond entstanden sind, warum es in der Nacht dunkel ist und was ihr Sternzeichen über sie  verrät.</a:t>
            </a:r>
          </a:p>
          <a:p>
            <a:pPr algn="just"/>
            <a:endParaRPr lang="de-DE" sz="1100" dirty="0"/>
          </a:p>
          <a:p>
            <a:pPr algn="just"/>
            <a:r>
              <a:rPr lang="de-DE" sz="1100" dirty="0" smtClean="0"/>
              <a:t>Aber bevor wir gemeinsam die Geheimnisse des Universums  lüften, verwöhnen wir die Kinder am Freitag, den 23. Dezember 2016 so richtig mit selbst gebackenen Plätzchen, selbst gebrauten Punsch und allerlei anderen Genüssen. </a:t>
            </a:r>
            <a:endParaRPr lang="de-DE" sz="1100" dirty="0"/>
          </a:p>
          <a:p>
            <a:endParaRPr lang="de-DE" sz="1100" dirty="0" smtClean="0"/>
          </a:p>
          <a:p>
            <a:pPr algn="just"/>
            <a:r>
              <a:rPr lang="de-DE" sz="1100" dirty="0" smtClean="0"/>
              <a:t>Am Dienstag, den 27.12.2016 machen wir uns dann gemeinsam auf die Reise ins Universum. Und damit die Kinder auch richtig vorbereitet sind, erwartet sie in der Turnhalle ein spezielles „Astronauten-Training“. Wer ein richtiger Reisender durchs All sein möchte, der sollte an diesem Training teilnehmen. Und </a:t>
            </a:r>
            <a:r>
              <a:rPr lang="de-DE" sz="1100" dirty="0"/>
              <a:t>damit sich die Kinder </a:t>
            </a:r>
            <a:r>
              <a:rPr lang="de-DE" sz="1100" dirty="0" smtClean="0"/>
              <a:t>nicht in den unendlichen Weiten des Alls verlieren, hat das Ferienteam einen Ausflug zum Planetarium in Stuttgart geplant. Hier lernen </a:t>
            </a:r>
            <a:r>
              <a:rPr lang="de-DE" sz="1100" dirty="0"/>
              <a:t>die Kinder Neues </a:t>
            </a:r>
            <a:r>
              <a:rPr lang="de-DE" sz="1100" dirty="0" smtClean="0"/>
              <a:t>über unser Sonnensystem, über die Erde und über  die Planeten. Als Astronaut </a:t>
            </a:r>
            <a:r>
              <a:rPr lang="de-DE" sz="1100" dirty="0"/>
              <a:t>besuchen die Kinder </a:t>
            </a:r>
            <a:r>
              <a:rPr lang="de-DE" sz="1100" dirty="0" smtClean="0"/>
              <a:t>eine Raumstation und landen wie die ersten Menschen auf dem Mond. Wer Lust hat baut sich eine eigene Rakete in der Werkstatt, oder lernt den „Großen Wagen“ und den „Kleinen Bär“ kennen. Oder wir finden gemeinsam heraus, unter  welchem Sternzeichen </a:t>
            </a:r>
            <a:r>
              <a:rPr lang="de-DE" sz="1100" dirty="0"/>
              <a:t>die Kinder </a:t>
            </a:r>
            <a:r>
              <a:rPr lang="de-DE" sz="1100" dirty="0" smtClean="0"/>
              <a:t>geboren sind. Egal ob Waage, Krebs, Fisch oder Widder, all diese Sternzeichen werden </a:t>
            </a:r>
            <a:r>
              <a:rPr lang="de-DE" sz="1100" dirty="0"/>
              <a:t>die Kinder </a:t>
            </a:r>
            <a:r>
              <a:rPr lang="de-DE" sz="1100" dirty="0" smtClean="0"/>
              <a:t>in einem großen Geburtstagskalender wiederfinden und diesen gemeinsam gestalten. Viele Antworten auf noch mehr Fragen werden die Kinder in den Weihnachtsferien finden. </a:t>
            </a:r>
            <a:r>
              <a:rPr lang="de-DE" sz="1100" dirty="0"/>
              <a:t> </a:t>
            </a:r>
            <a:endParaRPr lang="de-DE" sz="1100" dirty="0" smtClean="0"/>
          </a:p>
          <a:p>
            <a:pPr algn="ctr"/>
            <a:endParaRPr lang="de-DE" sz="1100" dirty="0"/>
          </a:p>
          <a:p>
            <a:pPr algn="ctr"/>
            <a:endParaRPr lang="de-DE" sz="1100" dirty="0" smtClean="0"/>
          </a:p>
          <a:p>
            <a:r>
              <a:rPr lang="de-DE" sz="1100" dirty="0"/>
              <a:t>E</a:t>
            </a:r>
            <a:r>
              <a:rPr lang="de-DE" sz="1100" dirty="0" smtClean="0"/>
              <a:t>ine </a:t>
            </a:r>
            <a:r>
              <a:rPr lang="de-DE" sz="1100" dirty="0"/>
              <a:t>tolle und erlebnisreiche Ferienzeit </a:t>
            </a:r>
            <a:r>
              <a:rPr lang="de-DE" sz="1100" dirty="0" smtClean="0"/>
              <a:t>wünschen Euch, liebe Kinder,</a:t>
            </a:r>
            <a:endParaRPr lang="de-DE" sz="1100" dirty="0"/>
          </a:p>
          <a:p>
            <a:r>
              <a:rPr lang="de-DE" sz="1100" dirty="0"/>
              <a:t> </a:t>
            </a:r>
            <a:endParaRPr lang="de-DE" sz="1100" dirty="0" smtClean="0"/>
          </a:p>
          <a:p>
            <a:endParaRPr lang="de-DE" sz="1100" dirty="0"/>
          </a:p>
          <a:p>
            <a:endParaRPr lang="de-DE" sz="1100" dirty="0" smtClean="0"/>
          </a:p>
          <a:p>
            <a:endParaRPr lang="de-DE" sz="1100" dirty="0"/>
          </a:p>
          <a:p>
            <a:endParaRPr lang="de-DE" sz="1100" dirty="0" smtClean="0"/>
          </a:p>
          <a:p>
            <a:r>
              <a:rPr lang="de-DE" sz="1100" u="sng" dirty="0" smtClean="0"/>
              <a:t>Jasmin </a:t>
            </a:r>
            <a:r>
              <a:rPr lang="de-DE" sz="1100" u="sng" dirty="0"/>
              <a:t>Grenzbach</a:t>
            </a:r>
            <a:r>
              <a:rPr lang="de-DE" sz="1100" dirty="0"/>
              <a:t>			</a:t>
            </a:r>
            <a:r>
              <a:rPr lang="de-DE" sz="1100" u="sng" dirty="0" smtClean="0"/>
              <a:t>Angelika </a:t>
            </a:r>
            <a:r>
              <a:rPr lang="de-DE" sz="1100" u="sng" dirty="0"/>
              <a:t>Müller-</a:t>
            </a:r>
            <a:r>
              <a:rPr lang="de-DE" sz="1100" u="sng" dirty="0" err="1"/>
              <a:t>Zastrau</a:t>
            </a:r>
            <a:r>
              <a:rPr lang="de-DE" sz="1100" u="sng" dirty="0"/>
              <a:t/>
            </a:r>
            <a:br>
              <a:rPr lang="de-DE" sz="1100" u="sng" dirty="0"/>
            </a:br>
            <a:r>
              <a:rPr lang="de-DE" sz="1100" dirty="0"/>
              <a:t>Leitung im Ganztag			</a:t>
            </a:r>
            <a:r>
              <a:rPr lang="de-DE" sz="1100" dirty="0" smtClean="0"/>
              <a:t>           Rektorin</a:t>
            </a:r>
            <a:endParaRPr lang="de-DE" sz="1100" dirty="0"/>
          </a:p>
          <a:p>
            <a:pPr>
              <a:lnSpc>
                <a:spcPct val="108000"/>
              </a:lnSpc>
              <a:spcAft>
                <a:spcPts val="1008"/>
              </a:spcAft>
            </a:pPr>
            <a:endParaRPr lang="de-DE" sz="800" dirty="0"/>
          </a:p>
        </p:txBody>
      </p:sp>
      <p:grpSp>
        <p:nvGrpSpPr>
          <p:cNvPr id="5" name="Gruppieren 4"/>
          <p:cNvGrpSpPr/>
          <p:nvPr/>
        </p:nvGrpSpPr>
        <p:grpSpPr>
          <a:xfrm>
            <a:off x="153268" y="26282"/>
            <a:ext cx="6275465" cy="1479573"/>
            <a:chOff x="153268" y="26282"/>
            <a:chExt cx="6275465" cy="1479573"/>
          </a:xfrm>
        </p:grpSpPr>
        <p:pic>
          <p:nvPicPr>
            <p:cNvPr id="6"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2"/>
            <a:srcRect/>
            <a:stretch>
              <a:fillRect/>
            </a:stretch>
          </p:blipFill>
          <p:spPr bwMode="auto">
            <a:xfrm>
              <a:off x="153268" y="26282"/>
              <a:ext cx="4235284" cy="1479573"/>
            </a:xfrm>
            <a:prstGeom prst="rect">
              <a:avLst/>
            </a:prstGeom>
            <a:noFill/>
          </p:spPr>
        </p:pic>
        <p:pic>
          <p:nvPicPr>
            <p:cNvPr id="7" name="Picture 61" descr="G:\Weitere Aufträge\1 Montessori - Müller-Zastrau\Urkunde und Anmeldung Multikulti\logo stjg-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650281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20622373"/>
              </p:ext>
            </p:extLst>
          </p:nvPr>
        </p:nvGraphicFramePr>
        <p:xfrm>
          <a:off x="0" y="0"/>
          <a:ext cx="119062" cy="229306"/>
        </p:xfrm>
        <a:graphic>
          <a:graphicData uri="http://schemas.openxmlformats.org/presentationml/2006/ole">
            <p:oleObj spid="_x0000_s81288" name="think-cell Folie" r:id="rId4" imgW="0" imgH="0" progId="">
              <p:embed/>
            </p:oleObj>
          </a:graphicData>
        </a:graphic>
      </p:graphicFrame>
      <p:sp>
        <p:nvSpPr>
          <p:cNvPr id="2" name="Rechteck 1"/>
          <p:cNvSpPr/>
          <p:nvPr/>
        </p:nvSpPr>
        <p:spPr>
          <a:xfrm>
            <a:off x="211324" y="1549941"/>
            <a:ext cx="6444963" cy="8322791"/>
          </a:xfrm>
          <a:prstGeom prst="rect">
            <a:avLst/>
          </a:prstGeom>
        </p:spPr>
        <p:txBody>
          <a:bodyPr wrap="square">
            <a:spAutoFit/>
          </a:bodyPr>
          <a:lstStyle/>
          <a:p>
            <a:endParaRPr lang="de-DE" sz="1400" b="1" dirty="0" smtClean="0">
              <a:solidFill>
                <a:schemeClr val="tx1">
                  <a:lumMod val="75000"/>
                  <a:lumOff val="25000"/>
                </a:schemeClr>
              </a:solidFill>
              <a:latin typeface="Comic Sans MS" panose="030F0702030302020204" pitchFamily="66" charset="0"/>
            </a:endParaRPr>
          </a:p>
          <a:p>
            <a:r>
              <a:rPr lang="de-DE" sz="1400" b="1" dirty="0">
                <a:solidFill>
                  <a:schemeClr val="tx1">
                    <a:lumMod val="75000"/>
                    <a:lumOff val="25000"/>
                  </a:schemeClr>
                </a:solidFill>
                <a:latin typeface="Comic Sans MS" panose="030F0702030302020204" pitchFamily="66" charset="0"/>
              </a:rPr>
              <a:t> </a:t>
            </a:r>
          </a:p>
          <a:p>
            <a:r>
              <a:rPr lang="de-DE" sz="1400" dirty="0">
                <a:solidFill>
                  <a:schemeClr val="tx1">
                    <a:lumMod val="75000"/>
                    <a:lumOff val="25000"/>
                  </a:schemeClr>
                </a:solidFill>
                <a:latin typeface="Comic Sans MS" panose="030F0702030302020204" pitchFamily="66" charset="0"/>
              </a:rPr>
              <a:t>H</a:t>
            </a:r>
            <a:r>
              <a:rPr lang="de-DE" sz="1400" dirty="0" smtClean="0">
                <a:solidFill>
                  <a:schemeClr val="tx1">
                    <a:lumMod val="75000"/>
                    <a:lumOff val="25000"/>
                  </a:schemeClr>
                </a:solidFill>
                <a:latin typeface="Comic Sans MS" panose="030F0702030302020204" pitchFamily="66" charset="0"/>
              </a:rPr>
              <a:t>ier </a:t>
            </a:r>
            <a:r>
              <a:rPr lang="de-DE" sz="1400" dirty="0">
                <a:solidFill>
                  <a:schemeClr val="tx1">
                    <a:lumMod val="75000"/>
                    <a:lumOff val="25000"/>
                  </a:schemeClr>
                </a:solidFill>
                <a:latin typeface="Comic Sans MS" panose="030F0702030302020204" pitchFamily="66" charset="0"/>
              </a:rPr>
              <a:t>erhalten </a:t>
            </a:r>
            <a:r>
              <a:rPr lang="de-DE" sz="1400" dirty="0" smtClean="0">
                <a:solidFill>
                  <a:schemeClr val="tx1">
                    <a:lumMod val="75000"/>
                    <a:lumOff val="25000"/>
                  </a:schemeClr>
                </a:solidFill>
                <a:latin typeface="Comic Sans MS" panose="030F0702030302020204" pitchFamily="66" charset="0"/>
              </a:rPr>
              <a:t>Sie/Ihr </a:t>
            </a:r>
            <a:r>
              <a:rPr lang="de-DE" sz="1400" dirty="0">
                <a:solidFill>
                  <a:schemeClr val="tx1">
                    <a:lumMod val="75000"/>
                    <a:lumOff val="25000"/>
                  </a:schemeClr>
                </a:solidFill>
                <a:latin typeface="Comic Sans MS" panose="030F0702030302020204" pitchFamily="66" charset="0"/>
              </a:rPr>
              <a:t>nun </a:t>
            </a:r>
            <a:r>
              <a:rPr lang="de-DE" sz="1400" dirty="0" smtClean="0">
                <a:solidFill>
                  <a:schemeClr val="tx1">
                    <a:lumMod val="75000"/>
                    <a:lumOff val="25000"/>
                  </a:schemeClr>
                </a:solidFill>
                <a:latin typeface="Comic Sans MS" panose="030F0702030302020204" pitchFamily="66" charset="0"/>
              </a:rPr>
              <a:t>das	                          für die Weihnachts-ferien . Wir </a:t>
            </a:r>
            <a:r>
              <a:rPr lang="de-DE" sz="1400" dirty="0">
                <a:solidFill>
                  <a:schemeClr val="tx1">
                    <a:lumMod val="75000"/>
                    <a:lumOff val="25000"/>
                  </a:schemeClr>
                </a:solidFill>
                <a:latin typeface="Comic Sans MS" panose="030F0702030302020204" pitchFamily="66" charset="0"/>
              </a:rPr>
              <a:t>wollen Ihnen und E</a:t>
            </a:r>
            <a:r>
              <a:rPr lang="de-DE" sz="1400" dirty="0" smtClean="0">
                <a:solidFill>
                  <a:schemeClr val="tx1">
                    <a:lumMod val="75000"/>
                    <a:lumOff val="25000"/>
                  </a:schemeClr>
                </a:solidFill>
                <a:latin typeface="Comic Sans MS" panose="030F0702030302020204" pitchFamily="66" charset="0"/>
              </a:rPr>
              <a:t>uch </a:t>
            </a:r>
            <a:r>
              <a:rPr lang="de-DE" sz="1400" dirty="0">
                <a:solidFill>
                  <a:schemeClr val="tx1">
                    <a:lumMod val="75000"/>
                    <a:lumOff val="25000"/>
                  </a:schemeClr>
                </a:solidFill>
                <a:latin typeface="Comic Sans MS" panose="030F0702030302020204" pitchFamily="66" charset="0"/>
              </a:rPr>
              <a:t>zunächst </a:t>
            </a:r>
            <a:r>
              <a:rPr lang="de-DE" sz="1400" dirty="0" smtClean="0">
                <a:solidFill>
                  <a:schemeClr val="tx1">
                    <a:lumMod val="75000"/>
                    <a:lumOff val="25000"/>
                  </a:schemeClr>
                </a:solidFill>
                <a:latin typeface="Comic Sans MS" panose="030F0702030302020204" pitchFamily="66" charset="0"/>
              </a:rPr>
              <a:t>wieder </a:t>
            </a:r>
            <a:r>
              <a:rPr lang="de-DE" sz="1400" dirty="0">
                <a:solidFill>
                  <a:schemeClr val="tx1">
                    <a:lumMod val="75000"/>
                    <a:lumOff val="25000"/>
                  </a:schemeClr>
                </a:solidFill>
                <a:latin typeface="Comic Sans MS" panose="030F0702030302020204" pitchFamily="66" charset="0"/>
              </a:rPr>
              <a:t>ein paar Grundstrukturen unserer Ferienkonzeption vorstellen, denn die Ferientage haben einen klaren und immer wiederkehrenden Ablauf. </a:t>
            </a:r>
            <a:r>
              <a:rPr lang="de-DE" sz="1400" dirty="0" smtClean="0">
                <a:solidFill>
                  <a:schemeClr val="tx1">
                    <a:lumMod val="75000"/>
                    <a:lumOff val="25000"/>
                  </a:schemeClr>
                </a:solidFill>
                <a:latin typeface="Comic Sans MS" panose="030F0702030302020204" pitchFamily="66" charset="0"/>
              </a:rPr>
              <a:t>Das </a:t>
            </a:r>
            <a:r>
              <a:rPr lang="de-DE" sz="1400" dirty="0">
                <a:solidFill>
                  <a:schemeClr val="tx1">
                    <a:lumMod val="75000"/>
                    <a:lumOff val="25000"/>
                  </a:schemeClr>
                </a:solidFill>
                <a:latin typeface="Comic Sans MS" panose="030F0702030302020204" pitchFamily="66" charset="0"/>
              </a:rPr>
              <a:t>gibt Kindern Orientierung und Sicherheit. </a:t>
            </a:r>
            <a:endParaRPr lang="de-DE" sz="1400" dirty="0" smtClean="0">
              <a:solidFill>
                <a:schemeClr val="tx1">
                  <a:lumMod val="75000"/>
                  <a:lumOff val="25000"/>
                </a:schemeClr>
              </a:solidFill>
              <a:latin typeface="Comic Sans MS" panose="030F0702030302020204" pitchFamily="66" charset="0"/>
            </a:endParaRPr>
          </a:p>
          <a:p>
            <a:pPr>
              <a:spcBef>
                <a:spcPts val="200"/>
              </a:spcBef>
              <a:spcAft>
                <a:spcPts val="300"/>
              </a:spcAft>
            </a:pPr>
            <a:r>
              <a:rPr lang="de-DE" sz="1400" dirty="0" smtClean="0">
                <a:solidFill>
                  <a:schemeClr val="tx1">
                    <a:lumMod val="75000"/>
                    <a:lumOff val="25000"/>
                  </a:schemeClr>
                </a:solidFill>
              </a:rPr>
              <a:t> </a:t>
            </a:r>
          </a:p>
          <a:p>
            <a:pPr marL="285750" indent="-285750">
              <a:spcBef>
                <a:spcPts val="200"/>
              </a:spcBef>
              <a:spcAft>
                <a:spcPts val="400"/>
              </a:spcAft>
              <a:buClr>
                <a:srgbClr val="92D050"/>
              </a:buClr>
              <a:buFont typeface="Wingdings 3" panose="05040102010807070707" pitchFamily="18" charset="2"/>
              <a:buChar char="u"/>
            </a:pPr>
            <a:r>
              <a:rPr lang="de-DE" sz="1400" b="1" dirty="0" smtClean="0">
                <a:solidFill>
                  <a:schemeClr val="tx1">
                    <a:lumMod val="75000"/>
                    <a:lumOff val="25000"/>
                  </a:schemeClr>
                </a:solidFill>
                <a:latin typeface="Calibri" panose="020F0502020204030204" pitchFamily="34" charset="0"/>
              </a:rPr>
              <a:t>Aktive </a:t>
            </a:r>
            <a:r>
              <a:rPr lang="de-DE" sz="1400" b="1" dirty="0">
                <a:solidFill>
                  <a:schemeClr val="tx1">
                    <a:lumMod val="75000"/>
                    <a:lumOff val="25000"/>
                  </a:schemeClr>
                </a:solidFill>
                <a:latin typeface="Calibri" panose="020F0502020204030204" pitchFamily="34" charset="0"/>
              </a:rPr>
              <a:t>Mithilfe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a:t>
            </a:r>
            <a:r>
              <a:rPr lang="de-DE" sz="1300" dirty="0" smtClean="0">
                <a:solidFill>
                  <a:schemeClr val="tx1">
                    <a:lumMod val="75000"/>
                    <a:lumOff val="25000"/>
                  </a:schemeClr>
                </a:solidFill>
                <a:latin typeface="Calibri" panose="020F0502020204030204" pitchFamily="34" charset="0"/>
              </a:rPr>
              <a:t>Tischdecken </a:t>
            </a:r>
            <a:r>
              <a:rPr lang="de-DE" sz="1300" dirty="0">
                <a:solidFill>
                  <a:schemeClr val="tx1">
                    <a:lumMod val="75000"/>
                    <a:lumOff val="25000"/>
                  </a:schemeClr>
                </a:solidFill>
                <a:latin typeface="Calibri" panose="020F0502020204030204" pitchFamily="34" charset="0"/>
              </a:rPr>
              <a:t>und Abräumen,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der </a:t>
            </a:r>
            <a:r>
              <a:rPr lang="de-DE" sz="1300" dirty="0">
                <a:solidFill>
                  <a:schemeClr val="tx1">
                    <a:lumMod val="75000"/>
                    <a:lumOff val="25000"/>
                  </a:schemeClr>
                </a:solidFill>
                <a:latin typeface="Calibri" panose="020F0502020204030204" pitchFamily="34" charset="0"/>
              </a:rPr>
              <a:t>Vorbereitung des Frühstücks, beim Kehren, bei der Versorgung der Tiere,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beim </a:t>
            </a:r>
            <a:r>
              <a:rPr lang="de-DE" sz="1300" dirty="0">
                <a:solidFill>
                  <a:schemeClr val="tx1">
                    <a:lumMod val="75000"/>
                    <a:lumOff val="25000"/>
                  </a:schemeClr>
                </a:solidFill>
                <a:latin typeface="Calibri" panose="020F0502020204030204" pitchFamily="34" charset="0"/>
              </a:rPr>
              <a:t>Wässern der Pflanzen oder dem Bearbeiten der Beete</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Sportangebote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In allen Ferienprogrammen ist Sport ein wichtiger </a:t>
            </a:r>
            <a:r>
              <a:rPr lang="de-DE" sz="1300" dirty="0" smtClean="0">
                <a:solidFill>
                  <a:schemeClr val="tx1">
                    <a:lumMod val="75000"/>
                    <a:lumOff val="25000"/>
                  </a:schemeClr>
                </a:solidFill>
                <a:latin typeface="Calibri" panose="020F0502020204030204" pitchFamily="34" charset="0"/>
              </a:rPr>
              <a:t>Bestandteil. Damit </a:t>
            </a:r>
            <a:r>
              <a:rPr lang="de-DE" sz="1300" dirty="0">
                <a:solidFill>
                  <a:schemeClr val="tx1">
                    <a:lumMod val="75000"/>
                    <a:lumOff val="25000"/>
                  </a:schemeClr>
                </a:solidFill>
                <a:latin typeface="Calibri" panose="020F0502020204030204" pitchFamily="34" charset="0"/>
              </a:rPr>
              <a:t>wollen wir einen Beitrag zur Gesunderhaltung der Kinder leisten.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Außerdem </a:t>
            </a:r>
            <a:r>
              <a:rPr lang="de-DE" sz="1300" dirty="0">
                <a:solidFill>
                  <a:schemeClr val="tx1">
                    <a:lumMod val="75000"/>
                    <a:lumOff val="25000"/>
                  </a:schemeClr>
                </a:solidFill>
                <a:latin typeface="Calibri" panose="020F0502020204030204" pitchFamily="34" charset="0"/>
              </a:rPr>
              <a:t>ist die Maria Montessori Grundschule Hausen zertifizierte Schule mit sport- und bewegungserzieherischem Schwerpunkt. Wir führen diesen Teil des </a:t>
            </a:r>
            <a:r>
              <a:rPr lang="de-DE" sz="1300" dirty="0" smtClean="0">
                <a:solidFill>
                  <a:schemeClr val="tx1">
                    <a:lumMod val="75000"/>
                    <a:lumOff val="25000"/>
                  </a:schemeClr>
                </a:solidFill>
                <a:latin typeface="Calibri" panose="020F0502020204030204" pitchFamily="34" charset="0"/>
              </a:rPr>
              <a:t>Ferienprogramms </a:t>
            </a:r>
            <a:r>
              <a:rPr lang="de-DE" sz="1300" dirty="0">
                <a:solidFill>
                  <a:schemeClr val="tx1">
                    <a:lumMod val="75000"/>
                    <a:lumOff val="25000"/>
                  </a:schemeClr>
                </a:solidFill>
                <a:latin typeface="Calibri" panose="020F0502020204030204" pitchFamily="34" charset="0"/>
              </a:rPr>
              <a:t>nicht mehr extra auf, da er im Grundsatz verankert ist</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Kontaktmöglichkeiten</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Wichtige Telefonnummern </a:t>
            </a:r>
            <a:r>
              <a:rPr lang="de-DE" sz="1300" dirty="0" smtClean="0">
                <a:solidFill>
                  <a:schemeClr val="tx1">
                    <a:lumMod val="75000"/>
                    <a:lumOff val="25000"/>
                  </a:schemeClr>
                </a:solidFill>
                <a:latin typeface="Calibri" panose="020F0502020204030204" pitchFamily="34" charset="0"/>
              </a:rPr>
              <a:t>finden Sie hier.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Mitarbeiterinnen </a:t>
            </a:r>
            <a:r>
              <a:rPr lang="de-DE" sz="1300" dirty="0">
                <a:solidFill>
                  <a:schemeClr val="tx1">
                    <a:lumMod val="75000"/>
                    <a:lumOff val="25000"/>
                  </a:schemeClr>
                </a:solidFill>
                <a:latin typeface="Calibri" panose="020F0502020204030204" pitchFamily="34" charset="0"/>
              </a:rPr>
              <a:t>und Mitarbeiter, die punktuell, also zeitlich begrenzt im Ferienprogramm helfen, stellen sich Ihnen und </a:t>
            </a:r>
            <a:r>
              <a:rPr lang="de-DE" sz="1300" dirty="0" smtClean="0">
                <a:solidFill>
                  <a:schemeClr val="tx1">
                    <a:lumMod val="75000"/>
                    <a:lumOff val="25000"/>
                  </a:schemeClr>
                </a:solidFill>
                <a:latin typeface="Calibri" panose="020F0502020204030204" pitchFamily="34" charset="0"/>
              </a:rPr>
              <a:t>euch </a:t>
            </a:r>
            <a:r>
              <a:rPr lang="de-DE" sz="1300" dirty="0">
                <a:solidFill>
                  <a:schemeClr val="tx1">
                    <a:lumMod val="75000"/>
                    <a:lumOff val="25000"/>
                  </a:schemeClr>
                </a:solidFill>
                <a:latin typeface="Calibri" panose="020F0502020204030204" pitchFamily="34" charset="0"/>
              </a:rPr>
              <a:t>in einem kleinen Lebenslauf vor.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der Broschüre liegt der herausnehmbare Ferienplan, den </a:t>
            </a:r>
            <a:r>
              <a:rPr lang="de-DE" sz="1300" dirty="0" smtClean="0">
                <a:solidFill>
                  <a:schemeClr val="tx1">
                    <a:lumMod val="75000"/>
                    <a:lumOff val="25000"/>
                  </a:schemeClr>
                </a:solidFill>
                <a:latin typeface="Calibri" panose="020F0502020204030204" pitchFamily="34" charset="0"/>
              </a:rPr>
              <a:t>Sie/Ihr an </a:t>
            </a:r>
            <a:r>
              <a:rPr lang="de-DE" sz="1300" dirty="0">
                <a:solidFill>
                  <a:schemeClr val="tx1">
                    <a:lumMod val="75000"/>
                    <a:lumOff val="25000"/>
                  </a:schemeClr>
                </a:solidFill>
                <a:latin typeface="Calibri" panose="020F0502020204030204" pitchFamily="34" charset="0"/>
              </a:rPr>
              <a:t>markanter Stelle </a:t>
            </a:r>
            <a:r>
              <a:rPr lang="de-DE" sz="1300" dirty="0" smtClean="0">
                <a:solidFill>
                  <a:schemeClr val="tx1">
                    <a:lumMod val="75000"/>
                    <a:lumOff val="25000"/>
                  </a:schemeClr>
                </a:solidFill>
                <a:latin typeface="Calibri" panose="020F0502020204030204" pitchFamily="34" charset="0"/>
              </a:rPr>
              <a:t>aufhängen könnt</a:t>
            </a:r>
            <a:r>
              <a:rPr lang="de-DE" sz="1300" dirty="0">
                <a:solidFill>
                  <a:schemeClr val="tx1">
                    <a:lumMod val="75000"/>
                    <a:lumOff val="25000"/>
                  </a:schemeClr>
                </a:solidFill>
                <a:latin typeface="Calibri" panose="020F0502020204030204" pitchFamily="34" charset="0"/>
              </a:rPr>
              <a:t>, damit alle Eltern mitverfolgen können, </a:t>
            </a:r>
            <a:r>
              <a:rPr lang="de-DE" sz="1300" dirty="0" smtClean="0">
                <a:solidFill>
                  <a:schemeClr val="tx1">
                    <a:lumMod val="75000"/>
                    <a:lumOff val="25000"/>
                  </a:schemeClr>
                </a:solidFill>
                <a:latin typeface="Calibri" panose="020F0502020204030204" pitchFamily="34" charset="0"/>
              </a:rPr>
              <a:t>was  Ihr </a:t>
            </a:r>
            <a:r>
              <a:rPr lang="de-DE" sz="1300" dirty="0">
                <a:solidFill>
                  <a:schemeClr val="tx1">
                    <a:lumMod val="75000"/>
                    <a:lumOff val="25000"/>
                  </a:schemeClr>
                </a:solidFill>
                <a:latin typeface="Calibri" panose="020F0502020204030204" pitchFamily="34" charset="0"/>
              </a:rPr>
              <a:t>Kind wohl gerade so macht.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Rückmeldung</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smtClean="0">
                <a:solidFill>
                  <a:schemeClr val="tx1">
                    <a:lumMod val="75000"/>
                    <a:lumOff val="25000"/>
                  </a:schemeClr>
                </a:solidFill>
                <a:latin typeface="Calibri" panose="020F0502020204030204" pitchFamily="34" charset="0"/>
              </a:rPr>
              <a:t>Neben den Angebotssymbolen im Stundenplan finden Sie/Ihr leere, weiße Kreisformen, in die Ihr positive, negative oder neutrale </a:t>
            </a:r>
            <a:r>
              <a:rPr lang="de-DE" sz="1300" dirty="0" err="1" smtClean="0">
                <a:solidFill>
                  <a:schemeClr val="tx1">
                    <a:lumMod val="75000"/>
                    <a:lumOff val="25000"/>
                  </a:schemeClr>
                </a:solidFill>
                <a:latin typeface="Calibri" panose="020F0502020204030204" pitchFamily="34" charset="0"/>
              </a:rPr>
              <a:t>Smilys</a:t>
            </a:r>
            <a:r>
              <a:rPr lang="de-DE" sz="1300" dirty="0" smtClean="0">
                <a:solidFill>
                  <a:schemeClr val="tx1">
                    <a:lumMod val="75000"/>
                    <a:lumOff val="25000"/>
                  </a:schemeClr>
                </a:solidFill>
                <a:latin typeface="Calibri" panose="020F0502020204030204" pitchFamily="34" charset="0"/>
              </a:rPr>
              <a:t> einzeichnen könnt. Bewertet Ihr das jeweilige Angebot. Den Stundenplan werft Ihr </a:t>
            </a:r>
            <a:r>
              <a:rPr lang="de-DE" sz="1300" dirty="0">
                <a:solidFill>
                  <a:schemeClr val="tx1">
                    <a:lumMod val="75000"/>
                    <a:lumOff val="25000"/>
                  </a:schemeClr>
                </a:solidFill>
                <a:latin typeface="Calibri" panose="020F0502020204030204" pitchFamily="34" charset="0"/>
              </a:rPr>
              <a:t>bitte am Montag in der Folgewoche ausgefüllt in den Briefkasten der </a:t>
            </a:r>
            <a:r>
              <a:rPr lang="de-DE" sz="1300" dirty="0" smtClean="0">
                <a:solidFill>
                  <a:schemeClr val="tx1">
                    <a:lumMod val="75000"/>
                    <a:lumOff val="25000"/>
                  </a:schemeClr>
                </a:solidFill>
                <a:latin typeface="Calibri" panose="020F0502020204030204" pitchFamily="34" charset="0"/>
              </a:rPr>
              <a:t>Schule. Es </a:t>
            </a:r>
            <a:r>
              <a:rPr lang="de-DE" sz="1300" dirty="0">
                <a:solidFill>
                  <a:schemeClr val="tx1">
                    <a:lumMod val="75000"/>
                    <a:lumOff val="25000"/>
                  </a:schemeClr>
                </a:solidFill>
                <a:latin typeface="Calibri" panose="020F0502020204030204" pitchFamily="34" charset="0"/>
              </a:rPr>
              <a:t>ist uns sehr wichtig, wie Ihrem Kind bzw. wie Dir das Programm gefallen hat, wie Du Dich </a:t>
            </a:r>
            <a:r>
              <a:rPr lang="de-DE" sz="1300" dirty="0" smtClean="0">
                <a:solidFill>
                  <a:schemeClr val="tx1">
                    <a:lumMod val="75000"/>
                    <a:lumOff val="25000"/>
                  </a:schemeClr>
                </a:solidFill>
                <a:latin typeface="Calibri" panose="020F0502020204030204" pitchFamily="34" charset="0"/>
              </a:rPr>
              <a:t>betreut </a:t>
            </a:r>
            <a:r>
              <a:rPr lang="de-DE" sz="1300" dirty="0">
                <a:solidFill>
                  <a:schemeClr val="tx1">
                    <a:lumMod val="75000"/>
                    <a:lumOff val="25000"/>
                  </a:schemeClr>
                </a:solidFill>
                <a:latin typeface="Calibri" panose="020F0502020204030204" pitchFamily="34" charset="0"/>
              </a:rPr>
              <a:t>gefühlt hast und ob Dir das Essen geschmeckt hat. Nur so können wir uns gegebenenfalls auch verbessern. Daher ist es ganz wichtig, dass wir möglichst von jedem Kind </a:t>
            </a:r>
            <a:r>
              <a:rPr lang="de-DE" sz="1300" dirty="0" smtClean="0">
                <a:solidFill>
                  <a:schemeClr val="tx1">
                    <a:lumMod val="75000"/>
                    <a:lumOff val="25000"/>
                  </a:schemeClr>
                </a:solidFill>
                <a:latin typeface="Calibri" panose="020F0502020204030204" pitchFamily="34" charset="0"/>
              </a:rPr>
              <a:t>diese Rückmeldung erhalten</a:t>
            </a:r>
            <a:r>
              <a:rPr lang="de-DE" sz="1300" dirty="0">
                <a:solidFill>
                  <a:schemeClr val="tx1">
                    <a:lumMod val="75000"/>
                    <a:lumOff val="25000"/>
                  </a:schemeClr>
                </a:solidFill>
                <a:latin typeface="Calibri" panose="020F0502020204030204" pitchFamily="34" charset="0"/>
              </a:rPr>
              <a:t>. Wichtig ist uns auch, neue Ideen für die Ferienbetreuung direkt von den Kindern zu erhalten. Auch neue Vorschläge sind also auf dem Rückmeldebogen zu unterbreiten. Gerne nehmen wir Anregungen der Kinder in unser </a:t>
            </a:r>
            <a:r>
              <a:rPr lang="de-DE" sz="1300" dirty="0" smtClean="0">
                <a:solidFill>
                  <a:schemeClr val="tx1">
                    <a:lumMod val="75000"/>
                    <a:lumOff val="25000"/>
                  </a:schemeClr>
                </a:solidFill>
                <a:latin typeface="Calibri" panose="020F0502020204030204" pitchFamily="34" charset="0"/>
              </a:rPr>
              <a:t>Ferienprogramm </a:t>
            </a:r>
            <a:r>
              <a:rPr lang="de-DE" sz="1300" dirty="0" smtClean="0">
                <a:solidFill>
                  <a:schemeClr val="tx1">
                    <a:lumMod val="75000"/>
                    <a:lumOff val="25000"/>
                  </a:schemeClr>
                </a:solidFill>
              </a:rPr>
              <a:t>auf.</a:t>
            </a:r>
            <a:endParaRPr lang="de-DE" sz="1300" dirty="0">
              <a:solidFill>
                <a:schemeClr val="tx1">
                  <a:lumMod val="75000"/>
                  <a:lumOff val="25000"/>
                </a:schemeClr>
              </a:solidFill>
            </a:endParaRP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feld 3"/>
          <p:cNvSpPr txBox="1"/>
          <p:nvPr/>
        </p:nvSpPr>
        <p:spPr>
          <a:xfrm>
            <a:off x="2864202" y="2019704"/>
            <a:ext cx="1585370" cy="215444"/>
          </a:xfrm>
          <a:prstGeom prst="rect">
            <a:avLst/>
          </a:prstGeom>
          <a:noFill/>
        </p:spPr>
        <p:txBody>
          <a:bodyPr wrap="none" lIns="0" tIns="0" rIns="0" bIns="0" rtlCol="0">
            <a:spAutoFit/>
          </a:bodyPr>
          <a:lstStyle/>
          <a:p>
            <a:pPr algn="ctr"/>
            <a:r>
              <a:rPr lang="de-DE" sz="1400" b="1" smtClean="0">
                <a:solidFill>
                  <a:srgbClr val="7030A0"/>
                </a:solidFill>
                <a:latin typeface="Comic Sans MS" panose="030F0702030302020204" pitchFamily="66" charset="0"/>
              </a:rPr>
              <a:t>F</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R</a:t>
            </a:r>
            <a:r>
              <a:rPr lang="de-DE" sz="1400" b="1" smtClean="0">
                <a:solidFill>
                  <a:srgbClr val="92D050"/>
                </a:solidFill>
                <a:latin typeface="Comic Sans MS" panose="030F0702030302020204" pitchFamily="66" charset="0"/>
              </a:rPr>
              <a:t>I</a:t>
            </a:r>
            <a:r>
              <a:rPr lang="de-DE" sz="1400" b="1" smtClean="0">
                <a:solidFill>
                  <a:srgbClr val="7030A0"/>
                </a:solidFill>
                <a:latin typeface="Comic Sans MS" panose="030F0702030302020204" pitchFamily="66" charset="0"/>
              </a:rPr>
              <a:t>E</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A</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G</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B</a:t>
            </a:r>
            <a:r>
              <a:rPr lang="de-DE" sz="1400" b="1" smtClean="0">
                <a:solidFill>
                  <a:srgbClr val="92D050"/>
                </a:solidFill>
                <a:latin typeface="Comic Sans MS" panose="030F0702030302020204" pitchFamily="66" charset="0"/>
              </a:rPr>
              <a:t>O</a:t>
            </a:r>
            <a:r>
              <a:rPr lang="de-DE" sz="1400" b="1" smtClean="0">
                <a:solidFill>
                  <a:srgbClr val="7030A0"/>
                </a:solidFill>
                <a:latin typeface="Comic Sans MS" panose="030F0702030302020204" pitchFamily="66" charset="0"/>
              </a:rPr>
              <a:t>T</a:t>
            </a:r>
            <a:endParaRPr lang="de-DE" sz="140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224759" y="9594626"/>
            <a:ext cx="188286" cy="442000"/>
          </a:xfrm>
        </p:spPr>
        <p:txBody>
          <a:bodyPr lIns="20976" tIns="10488" rIns="20976" bIns="10488"/>
          <a:lstStyle/>
          <a:p>
            <a:pPr algn="r"/>
            <a:r>
              <a:rPr lang="de-DE" sz="1400" dirty="0" smtClean="0">
                <a:solidFill>
                  <a:prstClr val="black"/>
                </a:solidFill>
              </a:rPr>
              <a:t>2</a:t>
            </a:r>
            <a:endParaRPr lang="de-DE" sz="1400" dirty="0">
              <a:solidFill>
                <a:prstClr val="black"/>
              </a:solidFill>
            </a:endParaRPr>
          </a:p>
        </p:txBody>
      </p:sp>
      <p:pic>
        <p:nvPicPr>
          <p:cNvPr id="19" name="Picture 23" descr="https://www.mannheim.de/sites/default/files/media_center_image/69294/kusu_cmyk.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Rechteck 20"/>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3" name="Rechteck 22"/>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24" name="Gruppieren 23"/>
          <p:cNvGrpSpPr/>
          <p:nvPr/>
        </p:nvGrpSpPr>
        <p:grpSpPr>
          <a:xfrm>
            <a:off x="5783578" y="1074239"/>
            <a:ext cx="1074420" cy="406906"/>
            <a:chOff x="5783580" y="1055951"/>
            <a:chExt cx="1074420" cy="406906"/>
          </a:xfrm>
        </p:grpSpPr>
        <p:sp>
          <p:nvSpPr>
            <p:cNvPr id="25" name="Rechteck 2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6" name="Textfeld 25"/>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spTree>
    <p:extLst>
      <p:ext uri="{BB962C8B-B14F-4D97-AF65-F5344CB8AC3E}">
        <p14:creationId xmlns="" xmlns:p14="http://schemas.microsoft.com/office/powerpoint/2010/main" val="3526654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3992390966"/>
              </p:ext>
            </p:extLst>
          </p:nvPr>
        </p:nvGraphicFramePr>
        <p:xfrm>
          <a:off x="0" y="0"/>
          <a:ext cx="119062" cy="229306"/>
        </p:xfrm>
        <a:graphic>
          <a:graphicData uri="http://schemas.openxmlformats.org/presentationml/2006/ole">
            <p:oleObj spid="_x0000_s83332" name="think-cell Folie" r:id="rId4" imgW="0" imgH="0" progId="">
              <p:embed/>
            </p:oleObj>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2" name="Gruppieren 1"/>
          <p:cNvGrpSpPr/>
          <p:nvPr/>
        </p:nvGrpSpPr>
        <p:grpSpPr>
          <a:xfrm>
            <a:off x="4705688" y="1055951"/>
            <a:ext cx="1007003" cy="406906"/>
            <a:chOff x="4705688" y="1055951"/>
            <a:chExt cx="1007003" cy="406906"/>
          </a:xfrm>
        </p:grpSpPr>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a:t>
              </a:r>
              <a:endParaRPr lang="de-DE" sz="600">
                <a:solidFill>
                  <a:schemeClr val="bg1"/>
                </a:solidFill>
                <a:latin typeface="Comic Sans MS" panose="030F0702030302020204" pitchFamily="66" charset="0"/>
              </a:endParaRPr>
            </a:p>
          </p:txBody>
        </p:sp>
      </p:grpSp>
      <p:sp>
        <p:nvSpPr>
          <p:cNvPr id="3" name="Foliennummernplatzhalter 2"/>
          <p:cNvSpPr>
            <a:spLocks noGrp="1"/>
          </p:cNvSpPr>
          <p:nvPr>
            <p:ph type="sldNum" sz="quarter" idx="12"/>
          </p:nvPr>
        </p:nvSpPr>
        <p:spPr>
          <a:xfrm>
            <a:off x="6405567" y="9594626"/>
            <a:ext cx="188286" cy="442000"/>
          </a:xfrm>
        </p:spPr>
        <p:txBody>
          <a:bodyPr/>
          <a:lstStyle/>
          <a:p>
            <a:pPr algn="r"/>
            <a:r>
              <a:rPr lang="de-DE" sz="1400" dirty="0" smtClean="0">
                <a:solidFill>
                  <a:prstClr val="black"/>
                </a:solidFill>
              </a:rPr>
              <a:t>3</a:t>
            </a:r>
            <a:endParaRPr lang="de-DE" sz="1400" dirty="0">
              <a:solidFill>
                <a:prstClr val="black"/>
              </a:solidFill>
            </a:endParaRPr>
          </a:p>
        </p:txBody>
      </p:sp>
      <p:sp>
        <p:nvSpPr>
          <p:cNvPr id="21" name="Rechteck 20"/>
          <p:cNvSpPr/>
          <p:nvPr/>
        </p:nvSpPr>
        <p:spPr>
          <a:xfrm>
            <a:off x="211324" y="1549941"/>
            <a:ext cx="6444963" cy="6835204"/>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Unsere geplanten Ferienthemen für das Schuljahr </a:t>
            </a:r>
            <a:r>
              <a:rPr lang="de-DE" sz="1300" b="1" dirty="0" smtClean="0">
                <a:solidFill>
                  <a:schemeClr val="tx1">
                    <a:lumMod val="75000"/>
                    <a:lumOff val="25000"/>
                  </a:schemeClr>
                </a:solidFill>
                <a:latin typeface="Comic Sans MS" panose="030F0702030302020204" pitchFamily="66" charset="0"/>
              </a:rPr>
              <a:t>2016/17</a:t>
            </a:r>
          </a:p>
          <a:p>
            <a:pPr>
              <a:spcAft>
                <a:spcPts val="300"/>
              </a:spcAft>
            </a:pPr>
            <a:r>
              <a:rPr lang="de-DE" sz="1300" dirty="0" smtClean="0">
                <a:solidFill>
                  <a:schemeClr val="tx1">
                    <a:lumMod val="75000"/>
                    <a:lumOff val="25000"/>
                  </a:schemeClr>
                </a:solidFill>
                <a:latin typeface="Calibri" panose="020F0502020204030204" pitchFamily="34" charset="0"/>
              </a:rPr>
              <a:t>(Änderungen </a:t>
            </a:r>
            <a:r>
              <a:rPr lang="de-DE" sz="1300" dirty="0">
                <a:solidFill>
                  <a:schemeClr val="tx1">
                    <a:lumMod val="75000"/>
                    <a:lumOff val="25000"/>
                  </a:schemeClr>
                </a:solidFill>
                <a:latin typeface="Calibri" panose="020F0502020204030204" pitchFamily="34" charset="0"/>
              </a:rPr>
              <a:t>vorbehalten):</a:t>
            </a:r>
          </a:p>
          <a:p>
            <a:pPr>
              <a:spcBef>
                <a:spcPts val="200"/>
              </a:spcBef>
              <a:spcAft>
                <a:spcPts val="300"/>
              </a:spcAft>
            </a:pPr>
            <a:r>
              <a:rPr lang="de-DE" sz="1300" dirty="0" smtClean="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p:txBody>
      </p:sp>
      <p:sp>
        <p:nvSpPr>
          <p:cNvPr id="27" name="Rechteck 26"/>
          <p:cNvSpPr/>
          <p:nvPr/>
        </p:nvSpPr>
        <p:spPr>
          <a:xfrm>
            <a:off x="335279" y="9278908"/>
            <a:ext cx="6321008" cy="400110"/>
          </a:xfrm>
          <a:prstGeom prst="rect">
            <a:avLst/>
          </a:prstGeom>
        </p:spPr>
        <p:txBody>
          <a:bodyPr wrap="square" lIns="0" tIns="0" rIns="0" bIns="0">
            <a:spAutoFit/>
          </a:bodyPr>
          <a:lstStyle/>
          <a:p>
            <a:pPr algn="ctr">
              <a:buClr>
                <a:srgbClr val="00B0F0"/>
              </a:buClr>
            </a:pPr>
            <a:r>
              <a:rPr lang="de-DE" sz="1300" i="1">
                <a:solidFill>
                  <a:schemeClr val="tx1">
                    <a:lumMod val="75000"/>
                    <a:lumOff val="25000"/>
                  </a:schemeClr>
                </a:solidFill>
                <a:latin typeface="Calibri" panose="020F0502020204030204" pitchFamily="34" charset="0"/>
              </a:rPr>
              <a:t>Wenn Sie oder Ihr zu einem der Themen etwas Besonderes beitragen könnt, </a:t>
            </a:r>
            <a:r>
              <a:rPr lang="de-DE" sz="1300" i="1" smtClean="0">
                <a:solidFill>
                  <a:schemeClr val="tx1">
                    <a:lumMod val="75000"/>
                    <a:lumOff val="25000"/>
                  </a:schemeClr>
                </a:solidFill>
                <a:latin typeface="Calibri" panose="020F0502020204030204" pitchFamily="34" charset="0"/>
              </a:rPr>
              <a:t/>
            </a:r>
            <a:br>
              <a:rPr lang="de-DE" sz="1300" i="1" smtClean="0">
                <a:solidFill>
                  <a:schemeClr val="tx1">
                    <a:lumMod val="75000"/>
                    <a:lumOff val="25000"/>
                  </a:schemeClr>
                </a:solidFill>
                <a:latin typeface="Calibri" panose="020F0502020204030204" pitchFamily="34" charset="0"/>
              </a:rPr>
            </a:br>
            <a:r>
              <a:rPr lang="de-DE" sz="1300" i="1" smtClean="0">
                <a:solidFill>
                  <a:schemeClr val="tx1">
                    <a:lumMod val="75000"/>
                    <a:lumOff val="25000"/>
                  </a:schemeClr>
                </a:solidFill>
                <a:latin typeface="Calibri" panose="020F0502020204030204" pitchFamily="34" charset="0"/>
              </a:rPr>
              <a:t>lassen </a:t>
            </a:r>
            <a:r>
              <a:rPr lang="de-DE" sz="1300" i="1">
                <a:solidFill>
                  <a:schemeClr val="tx1">
                    <a:lumMod val="75000"/>
                    <a:lumOff val="25000"/>
                  </a:schemeClr>
                </a:solidFill>
                <a:latin typeface="Calibri" panose="020F0502020204030204" pitchFamily="34" charset="0"/>
              </a:rPr>
              <a:t>Sie uns / lasst uns das bitte wissen. Gerne nehmen wir Anregungen auf.</a:t>
            </a:r>
          </a:p>
        </p:txBody>
      </p:sp>
      <p:sp>
        <p:nvSpPr>
          <p:cNvPr id="22" name="Rechteck 21"/>
          <p:cNvSpPr/>
          <p:nvPr/>
        </p:nvSpPr>
        <p:spPr>
          <a:xfrm>
            <a:off x="4439624" y="2542487"/>
            <a:ext cx="2271255" cy="36933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Weihnachtsferien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Faszination Universum</a:t>
            </a:r>
            <a:endParaRPr lang="de-DE" sz="1200" dirty="0" smtClean="0">
              <a:solidFill>
                <a:schemeClr val="tx1">
                  <a:lumMod val="75000"/>
                  <a:lumOff val="25000"/>
                </a:schemeClr>
              </a:solidFill>
              <a:latin typeface="Calibri" panose="020F0502020204030204" pitchFamily="34" charset="0"/>
            </a:endParaRPr>
          </a:p>
        </p:txBody>
      </p:sp>
      <p:sp>
        <p:nvSpPr>
          <p:cNvPr id="23" name="Rechteck 22"/>
          <p:cNvSpPr/>
          <p:nvPr/>
        </p:nvSpPr>
        <p:spPr>
          <a:xfrm>
            <a:off x="1419362" y="4262284"/>
            <a:ext cx="2929841" cy="184666"/>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Faschingsferien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Rund ums Thema Zirkus</a:t>
            </a:r>
            <a:endParaRPr lang="de-DE" sz="1200" dirty="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3248390" cy="369332"/>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Pfingstferien – Vom Rad zum Raumschiff, </a:t>
            </a:r>
          </a:p>
          <a:p>
            <a:pPr>
              <a:buClr>
                <a:srgbClr val="00B050"/>
              </a:buClr>
            </a:pPr>
            <a:r>
              <a:rPr lang="de-DE" sz="1200" b="1" dirty="0" smtClean="0">
                <a:solidFill>
                  <a:schemeClr val="tx1">
                    <a:lumMod val="75000"/>
                    <a:lumOff val="25000"/>
                  </a:schemeClr>
                </a:solidFill>
                <a:latin typeface="Calibri" panose="020F0502020204030204" pitchFamily="34" charset="0"/>
              </a:rPr>
              <a:t>	Erfindungen, die die Welt bewegen </a:t>
            </a:r>
            <a:endParaRPr lang="de-DE" sz="1200" dirty="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857321" cy="400110"/>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Sommerferien – Alles was schwimmt,</a:t>
            </a:r>
          </a:p>
          <a:p>
            <a:pPr>
              <a:buClr>
                <a:srgbClr val="FFC000"/>
              </a:buClr>
            </a:pPr>
            <a:r>
              <a:rPr lang="de-DE" sz="1300" b="1" dirty="0" smtClean="0">
                <a:solidFill>
                  <a:schemeClr val="tx1">
                    <a:lumMod val="75000"/>
                    <a:lumOff val="25000"/>
                  </a:schemeClr>
                </a:solidFill>
                <a:latin typeface="Calibri" panose="020F0502020204030204" pitchFamily="34" charset="0"/>
              </a:rPr>
              <a:t>	Experimente mit Wasser</a:t>
            </a:r>
            <a:endParaRPr lang="de-DE" sz="1300" dirty="0">
              <a:solidFill>
                <a:schemeClr val="tx1">
                  <a:lumMod val="75000"/>
                  <a:lumOff val="25000"/>
                </a:schemeClr>
              </a:solidFill>
              <a:latin typeface="Calibri" panose="020F0502020204030204" pitchFamily="34" charset="0"/>
            </a:endParaRPr>
          </a:p>
        </p:txBody>
      </p:sp>
      <p:sp>
        <p:nvSpPr>
          <p:cNvPr id="24" name="Rechteck 23"/>
          <p:cNvSpPr/>
          <p:nvPr/>
        </p:nvSpPr>
        <p:spPr>
          <a:xfrm>
            <a:off x="3271535" y="5403543"/>
            <a:ext cx="3093796" cy="369332"/>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Osterferien – Alles was wächst und gedeiht, </a:t>
            </a:r>
          </a:p>
          <a:p>
            <a:pPr>
              <a:buClr>
                <a:srgbClr val="92D050"/>
              </a:buClr>
            </a:pP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unser Schulgarten wird gepflegt</a:t>
            </a:r>
            <a:endParaRPr lang="de-DE" sz="1200" dirty="0">
              <a:solidFill>
                <a:schemeClr val="tx1">
                  <a:lumMod val="75000"/>
                  <a:lumOff val="25000"/>
                </a:schemeClr>
              </a:solidFill>
              <a:latin typeface="Calibri" panose="020F0502020204030204" pitchFamily="34" charset="0"/>
            </a:endParaRPr>
          </a:p>
        </p:txBody>
      </p:sp>
      <p:sp>
        <p:nvSpPr>
          <p:cNvPr id="50" name="Rechteck 49"/>
          <p:cNvSpPr/>
          <p:nvPr/>
        </p:nvSpPr>
        <p:spPr>
          <a:xfrm>
            <a:off x="1081160" y="2199349"/>
            <a:ext cx="2676353" cy="184666"/>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Herbstferien – </a:t>
            </a:r>
            <a:r>
              <a:rPr lang="de-DE" sz="1200" b="1" dirty="0" err="1">
                <a:solidFill>
                  <a:schemeClr val="tx1">
                    <a:lumMod val="75000"/>
                    <a:lumOff val="25000"/>
                  </a:schemeClr>
                </a:solidFill>
                <a:latin typeface="Calibri" panose="020F0502020204030204" pitchFamily="34" charset="0"/>
              </a:rPr>
              <a:t>Upcycling</a:t>
            </a:r>
            <a:endParaRPr lang="de-DE" sz="1200" dirty="0">
              <a:solidFill>
                <a:schemeClr val="tx1">
                  <a:lumMod val="75000"/>
                  <a:lumOff val="25000"/>
                </a:schemeClr>
              </a:solidFill>
              <a:latin typeface="Calibri" panose="020F0502020204030204" pitchFamily="34" charset="0"/>
            </a:endParaRP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Sommer</a:t>
            </a:r>
            <a:endParaRPr lang="de-DE" sz="60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Pfingsten</a:t>
            </a:r>
            <a:endParaRPr lang="de-DE" sz="60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Ostern</a:t>
            </a:r>
            <a:endParaRPr lang="de-DE" sz="60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Fasching</a:t>
            </a:r>
            <a:endParaRPr lang="de-DE" sz="600">
              <a:solidFill>
                <a:schemeClr val="bg1"/>
              </a:solidFill>
              <a:latin typeface="Comic Sans MS" panose="030F0702030302020204" pitchFamily="66" charset="0"/>
            </a:endParaRPr>
          </a:p>
        </p:txBody>
      </p:sp>
      <p:grpSp>
        <p:nvGrpSpPr>
          <p:cNvPr id="11" name="Gruppieren 10"/>
          <p:cNvGrpSpPr/>
          <p:nvPr/>
        </p:nvGrpSpPr>
        <p:grpSpPr>
          <a:xfrm>
            <a:off x="5783580" y="1055951"/>
            <a:ext cx="1074420" cy="406906"/>
            <a:chOff x="5783580" y="1055951"/>
            <a:chExt cx="1074420" cy="406906"/>
          </a:xfrm>
        </p:grpSpPr>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55" name="Textfeld 54"/>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sp>
        <p:nvSpPr>
          <p:cNvPr id="59" name="Ellipse 58"/>
          <p:cNvSpPr/>
          <p:nvPr/>
        </p:nvSpPr>
        <p:spPr>
          <a:xfrm>
            <a:off x="104394" y="6646857"/>
            <a:ext cx="900000" cy="900000"/>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2" name="Ellipse 61"/>
          <p:cNvSpPr/>
          <p:nvPr/>
        </p:nvSpPr>
        <p:spPr>
          <a:xfrm>
            <a:off x="2571583" y="8109809"/>
            <a:ext cx="900000" cy="900000"/>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5" name="Ellipse 64"/>
          <p:cNvSpPr/>
          <p:nvPr/>
        </p:nvSpPr>
        <p:spPr>
          <a:xfrm>
            <a:off x="2229869" y="5403543"/>
            <a:ext cx="900000" cy="900000"/>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0" name="Ellipse 69"/>
          <p:cNvSpPr/>
          <p:nvPr/>
        </p:nvSpPr>
        <p:spPr>
          <a:xfrm>
            <a:off x="3429707" y="2477568"/>
            <a:ext cx="900000" cy="900000"/>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3" name="Ellipse 72"/>
          <p:cNvSpPr/>
          <p:nvPr/>
        </p:nvSpPr>
        <p:spPr>
          <a:xfrm>
            <a:off x="384329" y="4184772"/>
            <a:ext cx="900000" cy="900000"/>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6" name="Ellipse 75"/>
          <p:cNvSpPr/>
          <p:nvPr/>
        </p:nvSpPr>
        <p:spPr>
          <a:xfrm>
            <a:off x="85382" y="2118376"/>
            <a:ext cx="900000" cy="900000"/>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9" name="Picture 23" descr="https://www.mannheim.de/sites/default/files/media_center_image/69294/kusu_cmyk.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Grafik 4"/>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3571115" y="2714566"/>
            <a:ext cx="632650" cy="416641"/>
          </a:xfrm>
          <a:prstGeom prst="rect">
            <a:avLst/>
          </a:prstGeom>
        </p:spPr>
      </p:pic>
      <p:pic>
        <p:nvPicPr>
          <p:cNvPr id="6" name="Grafik 5"/>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2349386" y="5595892"/>
            <a:ext cx="686044" cy="510479"/>
          </a:xfrm>
          <a:prstGeom prst="rect">
            <a:avLst/>
          </a:prstGeom>
        </p:spPr>
      </p:pic>
      <p:pic>
        <p:nvPicPr>
          <p:cNvPr id="7" name="Grafik 6"/>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219572" y="6862872"/>
            <a:ext cx="680277" cy="467971"/>
          </a:xfrm>
          <a:prstGeom prst="rect">
            <a:avLst/>
          </a:prstGeom>
        </p:spPr>
      </p:pic>
      <p:pic>
        <p:nvPicPr>
          <p:cNvPr id="8" name="Grafik 7"/>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486164" y="4432779"/>
            <a:ext cx="701434" cy="448490"/>
          </a:xfrm>
          <a:prstGeom prst="rect">
            <a:avLst/>
          </a:prstGeom>
        </p:spPr>
      </p:pic>
      <p:pic>
        <p:nvPicPr>
          <p:cNvPr id="4" name="Grafik 3"/>
          <p:cNvPicPr>
            <a:picLocks noChangeAspect="1"/>
          </p:cNvPicPr>
          <p:nvPr/>
        </p:nvPicPr>
        <p:blipFill>
          <a:blip r:embed="rId12"/>
          <a:stretch>
            <a:fillRect/>
          </a:stretch>
        </p:blipFill>
        <p:spPr>
          <a:xfrm>
            <a:off x="279981" y="2272633"/>
            <a:ext cx="525585" cy="641340"/>
          </a:xfrm>
          <a:prstGeom prst="rect">
            <a:avLst/>
          </a:prstGeom>
        </p:spPr>
      </p:pic>
      <p:pic>
        <p:nvPicPr>
          <p:cNvPr id="9" name="Grafik 8"/>
          <p:cNvPicPr>
            <a:picLocks noChangeAspect="1"/>
          </p:cNvPicPr>
          <p:nvPr/>
        </p:nvPicPr>
        <p:blipFill>
          <a:blip r:embed="rId13">
            <a:extLst>
              <a:ext uri="{28A0092B-C50C-407E-A947-70E740481C1C}">
                <a14:useLocalDpi xmlns="" xmlns:a14="http://schemas.microsoft.com/office/drawing/2010/main" val="0"/>
              </a:ext>
            </a:extLst>
          </a:blip>
          <a:stretch>
            <a:fillRect/>
          </a:stretch>
        </p:blipFill>
        <p:spPr>
          <a:xfrm>
            <a:off x="2753823" y="8257078"/>
            <a:ext cx="541311" cy="607973"/>
          </a:xfrm>
          <a:prstGeom prst="rect">
            <a:avLst/>
          </a:prstGeom>
        </p:spPr>
      </p:pic>
    </p:spTree>
    <p:extLst>
      <p:ext uri="{BB962C8B-B14F-4D97-AF65-F5344CB8AC3E}">
        <p14:creationId xmlns="" xmlns:p14="http://schemas.microsoft.com/office/powerpoint/2010/main" val="2579036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1798001078"/>
              </p:ext>
            </p:extLst>
          </p:nvPr>
        </p:nvGraphicFramePr>
        <p:xfrm>
          <a:off x="0" y="0"/>
          <a:ext cx="119062" cy="229306"/>
        </p:xfrm>
        <a:graphic>
          <a:graphicData uri="http://schemas.openxmlformats.org/presentationml/2006/ole">
            <p:oleObj spid="_x0000_s84391"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Weihnachten 2016/17</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 xmlns:p14="http://schemas.microsoft.com/office/powerpoint/2010/main" val="532865658"/>
              </p:ext>
            </p:extLst>
          </p:nvPr>
        </p:nvGraphicFramePr>
        <p:xfrm>
          <a:off x="741446" y="1897081"/>
          <a:ext cx="6140617" cy="7861070"/>
        </p:xfrm>
        <a:graphic>
          <a:graphicData uri="http://schemas.openxmlformats.org/drawingml/2006/table">
            <a:tbl>
              <a:tblPr firstRow="1" bandRow="1">
                <a:tableStyleId>{5FD0F851-EC5A-4D38-B0AD-8093EC10F338}</a:tableStyleId>
              </a:tblPr>
              <a:tblGrid>
                <a:gridCol w="2098007"/>
                <a:gridCol w="4042610"/>
              </a:tblGrid>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Experimente</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Lena Stiehle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Raum: Villa Kunterbunt </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dirty="0" smtClean="0">
                          <a:solidFill>
                            <a:schemeClr val="tx1"/>
                          </a:solidFill>
                          <a:effectLst/>
                          <a:latin typeface="Calibri" panose="020F0502020204030204" pitchFamily="34" charset="0"/>
                          <a:ea typeface="+mn-ea"/>
                          <a:cs typeface="+mn-cs"/>
                        </a:rPr>
                        <a:t>Zum Thema Universum gibt es viel zu entdecken! Wie kommt es, dass ein Satellit immer um die Erde kreist, ohne einfach wegzufliegen? Wie schwer wäre ich auf dem Mars? Und wie entstehen die Krater des Mondes? Alles über das Universum wissen wir Menschen nicht, aber mit Hilfe von Experimenten werden wir in den Ferien versuchen ein wenig Licht in die dunkle Weite zu bringen.</a:t>
                      </a: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Raketen</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Hayri Kurt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Raum: Werkstatt </a:t>
                      </a:r>
                      <a:endParaRPr lang="de-DE" sz="1100" b="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Es wird Zeit für alle unsere Weltall Forscher sich für das Universum auszurüsten. Ich möchte zusammen mit euch Astronauten taugliche Raketen bauen, die wir dann zusammen ins All befördern. Jeder hat die Möglichkeit seine Rakete frei nach seiner Fantasie zu gestalten und zu kreieren. </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Bewegung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Hayri Kurt,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Nathalia Kahn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Raum: Turnhalle/Sportplatz</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Sport und Bewegung ist als Ausgleich für die Kinder sehr wichtig, deshalb werden wir verschiedene sportliche Aktivitäten mit den Kindern durchführen. Bei Fußball, </a:t>
                      </a:r>
                      <a:r>
                        <a:rPr lang="de-DE" sz="1100" kern="1200" dirty="0" err="1" smtClean="0">
                          <a:solidFill>
                            <a:schemeClr val="tx1"/>
                          </a:solidFill>
                          <a:effectLst/>
                          <a:latin typeface="Calibri" panose="020F0502020204030204" pitchFamily="34" charset="0"/>
                          <a:ea typeface="+mn-ea"/>
                          <a:cs typeface="+mn-cs"/>
                        </a:rPr>
                        <a:t>Bankball</a:t>
                      </a:r>
                      <a:r>
                        <a:rPr lang="de-DE" sz="1100" kern="1200" dirty="0" smtClean="0">
                          <a:solidFill>
                            <a:schemeClr val="tx1"/>
                          </a:solidFill>
                          <a:effectLst/>
                          <a:latin typeface="Calibri" panose="020F0502020204030204" pitchFamily="34" charset="0"/>
                          <a:ea typeface="+mn-ea"/>
                          <a:cs typeface="+mn-cs"/>
                        </a:rPr>
                        <a:t>, Völkerball… ist für jeden etwas dabei! </a:t>
                      </a:r>
                    </a:p>
                    <a:p>
                      <a:pPr marL="0" marR="0" indent="0" algn="l" defTabSz="957591" rtl="0" eaLnBrk="1" fontAlgn="auto" latinLnBrk="0" hangingPunct="1">
                        <a:lnSpc>
                          <a:spcPct val="100000"/>
                        </a:lnSpc>
                        <a:spcBef>
                          <a:spcPts val="0"/>
                        </a:spcBef>
                        <a:spcAft>
                          <a:spcPts val="0"/>
                        </a:spcAft>
                        <a:buClrTx/>
                        <a:buSzTx/>
                        <a:buFontTx/>
                        <a:buNone/>
                        <a:tabLst/>
                        <a:defRPr/>
                      </a:pP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Quiz</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Anda-Lena </a:t>
                      </a:r>
                      <a:r>
                        <a:rPr lang="de-DE" sz="1100" b="0" baseline="0" dirty="0" err="1" smtClean="0">
                          <a:solidFill>
                            <a:schemeClr val="bg1"/>
                          </a:solidFill>
                          <a:latin typeface="Calibri" panose="020F0502020204030204" pitchFamily="34" charset="0"/>
                        </a:rPr>
                        <a:t>Kalnins</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Raum: </a:t>
                      </a:r>
                      <a:r>
                        <a:rPr lang="de-DE" sz="1100" b="0" baseline="0" dirty="0" err="1" smtClean="0">
                          <a:solidFill>
                            <a:schemeClr val="bg1"/>
                          </a:solidFill>
                          <a:latin typeface="Calibri" panose="020F0502020204030204" pitchFamily="34" charset="0"/>
                        </a:rPr>
                        <a:t>Konstrukta</a:t>
                      </a:r>
                      <a:r>
                        <a:rPr lang="de-DE" sz="1100" b="0" baseline="0" dirty="0" smtClean="0">
                          <a:solidFill>
                            <a:schemeClr val="bg1"/>
                          </a:solidFill>
                          <a:latin typeface="Calibri" panose="020F0502020204030204" pitchFamily="34" charset="0"/>
                        </a:rPr>
                        <a:t> </a:t>
                      </a: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Habt ihr schon</a:t>
                      </a:r>
                      <a:r>
                        <a:rPr lang="de-DE" sz="1100" kern="1200" baseline="0" dirty="0" smtClean="0">
                          <a:solidFill>
                            <a:schemeClr val="tx1"/>
                          </a:solidFill>
                          <a:effectLst/>
                          <a:latin typeface="Calibri" panose="020F0502020204030204" pitchFamily="34" charset="0"/>
                          <a:ea typeface="+mn-ea"/>
                          <a:cs typeface="+mn-cs"/>
                        </a:rPr>
                        <a:t> einmal von den Sternbildern „Großer Wagen“ oder „Kleiner Bär“ gehört? Wie ihr diese erkennt und aus was eigentlich Sterne bestehen, könnt ihr bei mir erfahren. Zusätzlich sammelt ihr Informationen im Internet, um dann gemeinsam ein kleines Rätsel zu lösen.</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Alles rund</a:t>
                      </a:r>
                      <a:r>
                        <a:rPr lang="de-DE" sz="1100" b="0" baseline="0" dirty="0" smtClean="0">
                          <a:solidFill>
                            <a:schemeClr val="bg1"/>
                          </a:solidFill>
                          <a:latin typeface="Calibri" panose="020F0502020204030204" pitchFamily="34" charset="0"/>
                        </a:rPr>
                        <a:t> um dein Sternzeichen</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Jasmin Grenzbach</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Raum: </a:t>
                      </a:r>
                      <a:r>
                        <a:rPr lang="de-DE" sz="1100" b="0" baseline="0" dirty="0" err="1" smtClean="0">
                          <a:solidFill>
                            <a:schemeClr val="bg1"/>
                          </a:solidFill>
                          <a:latin typeface="Calibri" panose="020F0502020204030204" pitchFamily="34" charset="0"/>
                        </a:rPr>
                        <a:t>Konstrukta</a:t>
                      </a:r>
                      <a:r>
                        <a:rPr lang="de-DE" sz="1100" b="0" baseline="0" dirty="0" smtClean="0">
                          <a:solidFill>
                            <a:schemeClr val="bg1"/>
                          </a:solidFill>
                          <a:latin typeface="Calibri" panose="020F0502020204030204" pitchFamily="34" charset="0"/>
                        </a:rPr>
                        <a:t> </a:t>
                      </a:r>
                      <a:endParaRPr lang="de-DE" sz="1100" b="0" dirty="0" smtClean="0">
                        <a:solidFill>
                          <a:schemeClr val="bg1"/>
                        </a:solidFill>
                        <a:latin typeface="Calibri" panose="020F0502020204030204" pitchFamily="34" charset="0"/>
                      </a:endParaRPr>
                    </a:p>
                    <a:p>
                      <a:pPr marL="0" indent="0" algn="r">
                        <a:buClr>
                          <a:srgbClr val="FF3399"/>
                        </a:buClr>
                        <a:buFont typeface="Wingdings 3" panose="05040102010807070707" pitchFamily="18" charset="2"/>
                        <a:buNone/>
                      </a:pPr>
                      <a:r>
                        <a:rPr lang="de-DE" sz="1100" b="0" baseline="0" dirty="0" smtClean="0">
                          <a:solidFill>
                            <a:schemeClr val="bg1"/>
                          </a:solidFill>
                          <a:latin typeface="Calibri" panose="020F0502020204030204" pitchFamily="34" charset="0"/>
                        </a:rPr>
                        <a:t> </a:t>
                      </a:r>
                      <a:r>
                        <a:rPr lang="de-DE" sz="1100" b="0" dirty="0" smtClean="0">
                          <a:solidFill>
                            <a:schemeClr val="bg1"/>
                          </a:solidFill>
                          <a:latin typeface="Calibri" panose="020F0502020204030204" pitchFamily="34" charset="0"/>
                        </a:rPr>
                        <a:t> </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Wenn wir bei Nacht an den Himmel schauen, dann sehen wir unzählige Sterne. Diese bilden Figuren und Muster – die sogenannten Sternbilder. Damit</a:t>
                      </a:r>
                      <a:r>
                        <a:rPr lang="de-DE" sz="1100" kern="1200" baseline="0" dirty="0" smtClean="0">
                          <a:solidFill>
                            <a:schemeClr val="tx1"/>
                          </a:solidFill>
                          <a:effectLst/>
                          <a:latin typeface="Calibri" panose="020F0502020204030204" pitchFamily="34" charset="0"/>
                          <a:ea typeface="+mn-ea"/>
                          <a:cs typeface="+mn-cs"/>
                        </a:rPr>
                        <a:t> wir dein Sternzeichen finden können, ist es wichtig, dass du weißt, an welchem Tag du Geburtstag hast.</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tx1"/>
                          </a:solidFill>
                          <a:effectLst/>
                          <a:latin typeface="Calibri" panose="020F0502020204030204" pitchFamily="34" charset="0"/>
                          <a:ea typeface="+mn-ea"/>
                          <a:cs typeface="+mn-cs"/>
                        </a:rPr>
                        <a:t>Aus Papier, Kleister und bunten Farben werden wir einen Geburtstagskalender mit eurem Sternzeichen und Namen basteln.</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42" name="Picture 23" descr="https://www.mannheim.de/sites/default/files/media_center_image/69294/kusu_cmyk.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 xmlns:a14="http://schemas.microsoft.com/office/drawing/2010/main">
                <a:solidFill>
                  <a:srgbClr val="FFFFFF"/>
                </a:solidFill>
              </a14:hiddenFill>
            </a:ext>
          </a:extLst>
        </p:spPr>
      </p:pic>
      <p:sp>
        <p:nvSpPr>
          <p:cNvPr id="41" name="Ellipse 40"/>
          <p:cNvSpPr/>
          <p:nvPr/>
        </p:nvSpPr>
        <p:spPr>
          <a:xfrm>
            <a:off x="63639" y="200692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grpSp>
        <p:nvGrpSpPr>
          <p:cNvPr id="12" name="Gruppieren 11"/>
          <p:cNvGrpSpPr/>
          <p:nvPr/>
        </p:nvGrpSpPr>
        <p:grpSpPr>
          <a:xfrm>
            <a:off x="58370" y="5161025"/>
            <a:ext cx="966433" cy="966433"/>
            <a:chOff x="58370" y="4219325"/>
            <a:chExt cx="966433" cy="966433"/>
          </a:xfrm>
        </p:grpSpPr>
        <p:sp>
          <p:nvSpPr>
            <p:cNvPr id="33" name="Ellipse 32"/>
            <p:cNvSpPr/>
            <p:nvPr/>
          </p:nvSpPr>
          <p:spPr>
            <a:xfrm>
              <a:off x="58370" y="421932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9" name="Picture 23" descr="G:\Weitere Aufträge\1 Montessori - Müller-Zastrau\3 Fertige Projekte\Projektübersicht und Anmeldung Multikulti\MultiKulti-Symbole Übersicht\bewegung, spiel und spaß.jp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58692" y="4380546"/>
              <a:ext cx="569957" cy="68365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0" name="Ellipse 29"/>
          <p:cNvSpPr/>
          <p:nvPr/>
        </p:nvSpPr>
        <p:spPr>
          <a:xfrm>
            <a:off x="63182" y="672442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6" name="Ellipse 35"/>
          <p:cNvSpPr/>
          <p:nvPr/>
        </p:nvSpPr>
        <p:spPr>
          <a:xfrm>
            <a:off x="63639" y="358397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7" name="Ellipse 26"/>
          <p:cNvSpPr/>
          <p:nvPr/>
        </p:nvSpPr>
        <p:spPr>
          <a:xfrm>
            <a:off x="63639" y="830147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8" name="Textfeld 7"/>
          <p:cNvSpPr txBox="1"/>
          <p:nvPr/>
        </p:nvSpPr>
        <p:spPr>
          <a:xfrm>
            <a:off x="313433" y="9606555"/>
            <a:ext cx="214008" cy="232692"/>
          </a:xfrm>
          <a:prstGeom prst="rect">
            <a:avLst/>
          </a:prstGeom>
          <a:noFill/>
        </p:spPr>
        <p:txBody>
          <a:bodyPr wrap="square" lIns="0" tIns="0" rIns="0" bIns="0" rtlCol="0">
            <a:spAutoFit/>
          </a:bodyPr>
          <a:lstStyle/>
          <a:p>
            <a:pPr>
              <a:lnSpc>
                <a:spcPct val="108000"/>
              </a:lnSpc>
              <a:spcAft>
                <a:spcPts val="1008"/>
              </a:spcAft>
            </a:pPr>
            <a:r>
              <a:rPr lang="de-DE" sz="1400" dirty="0" smtClean="0"/>
              <a:t>4</a:t>
            </a:r>
          </a:p>
        </p:txBody>
      </p:sp>
      <p:grpSp>
        <p:nvGrpSpPr>
          <p:cNvPr id="35" name="Gruppieren 34"/>
          <p:cNvGrpSpPr/>
          <p:nvPr/>
        </p:nvGrpSpPr>
        <p:grpSpPr>
          <a:xfrm>
            <a:off x="5804175" y="1061066"/>
            <a:ext cx="1074420" cy="406906"/>
            <a:chOff x="5783580" y="1055951"/>
            <a:chExt cx="1074420"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Textfeld 39"/>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pic>
        <p:nvPicPr>
          <p:cNvPr id="3" name="Grafik 2"/>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258692" y="3705709"/>
            <a:ext cx="597205" cy="766671"/>
          </a:xfrm>
          <a:prstGeom prst="rect">
            <a:avLst/>
          </a:prstGeom>
        </p:spPr>
      </p:pic>
      <p:pic>
        <p:nvPicPr>
          <p:cNvPr id="5" name="Grafik 4"/>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258969" y="2188883"/>
            <a:ext cx="616163" cy="616163"/>
          </a:xfrm>
          <a:prstGeom prst="rect">
            <a:avLst/>
          </a:prstGeom>
        </p:spPr>
      </p:pic>
      <p:pic>
        <p:nvPicPr>
          <p:cNvPr id="6" name="Grafik 5"/>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239381" y="8477460"/>
            <a:ext cx="631275" cy="624546"/>
          </a:xfrm>
          <a:prstGeom prst="rect">
            <a:avLst/>
          </a:prstGeom>
        </p:spPr>
      </p:pic>
      <p:pic>
        <p:nvPicPr>
          <p:cNvPr id="43" name="Grafik 42"/>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254982" y="6900957"/>
            <a:ext cx="594192" cy="636817"/>
          </a:xfrm>
          <a:prstGeom prst="rect">
            <a:avLst/>
          </a:prstGeom>
        </p:spPr>
      </p:pic>
    </p:spTree>
    <p:extLst>
      <p:ext uri="{BB962C8B-B14F-4D97-AF65-F5344CB8AC3E}">
        <p14:creationId xmlns="" xmlns:p14="http://schemas.microsoft.com/office/powerpoint/2010/main" val="2410843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1798001078"/>
              </p:ext>
            </p:extLst>
          </p:nvPr>
        </p:nvGraphicFramePr>
        <p:xfrm>
          <a:off x="0" y="0"/>
          <a:ext cx="119062" cy="229306"/>
        </p:xfrm>
        <a:graphic>
          <a:graphicData uri="http://schemas.openxmlformats.org/presentationml/2006/ole">
            <p:oleObj spid="_x0000_s89183"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Weihnachten 2016/2017</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 xmlns:p14="http://schemas.microsoft.com/office/powerpoint/2010/main" val="2806099726"/>
              </p:ext>
            </p:extLst>
          </p:nvPr>
        </p:nvGraphicFramePr>
        <p:xfrm>
          <a:off x="741446" y="1897081"/>
          <a:ext cx="6140617" cy="8084682"/>
        </p:xfrm>
        <a:graphic>
          <a:graphicData uri="http://schemas.openxmlformats.org/drawingml/2006/table">
            <a:tbl>
              <a:tblPr firstRow="1" bandRow="1">
                <a:tableStyleId>{5FD0F851-EC5A-4D38-B0AD-8093EC10F338}</a:tableStyleId>
              </a:tblPr>
              <a:tblGrid>
                <a:gridCol w="2098007"/>
                <a:gridCol w="4042610"/>
              </a:tblGrid>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Kino</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Alle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Raum: </a:t>
                      </a:r>
                      <a:r>
                        <a:rPr lang="de-DE" sz="1100" b="0" baseline="0" dirty="0" err="1" smtClean="0">
                          <a:solidFill>
                            <a:schemeClr val="bg1"/>
                          </a:solidFill>
                          <a:latin typeface="Calibri" panose="020F0502020204030204" pitchFamily="34" charset="0"/>
                        </a:rPr>
                        <a:t>Konstrukta</a:t>
                      </a:r>
                      <a:endParaRPr lang="de-DE" sz="1100" b="0" baseline="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Raum: Goldene Montessori   </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
                          <a:srgbClr val="FF3399"/>
                        </a:buClr>
                        <a:buSzTx/>
                        <a:buFont typeface="Wingdings 3" panose="05040102010807070707" pitchFamily="18" charset="2"/>
                        <a:buNone/>
                        <a:tabLst/>
                        <a:defRPr/>
                      </a:pPr>
                      <a:r>
                        <a:rPr lang="de-DE" sz="1100" b="0" kern="1200" baseline="0" dirty="0" smtClean="0">
                          <a:solidFill>
                            <a:schemeClr val="tx1"/>
                          </a:solidFill>
                          <a:effectLst/>
                          <a:latin typeface="Calibri" panose="020F0502020204030204" pitchFamily="34" charset="0"/>
                          <a:ea typeface="+mn-ea"/>
                          <a:cs typeface="+mn-cs"/>
                        </a:rPr>
                        <a:t>Mit Genuss für Leib und Seele wollen wir das Jahr ausklingen und die Ferien beginnen lassen. So werden wir zu Punsch und Knabbereien zwei kleine Kinosäle einrichten und uns mit Filmen auf Weihnachten und das Thema Universum einstimmen.</a:t>
                      </a:r>
                    </a:p>
                    <a:p>
                      <a:pPr marL="0" marR="0" indent="0" algn="l" defTabSz="957591" rtl="0" eaLnBrk="1" fontAlgn="auto" latinLnBrk="0" hangingPunct="1">
                        <a:lnSpc>
                          <a:spcPct val="100000"/>
                        </a:lnSpc>
                        <a:spcBef>
                          <a:spcPts val="0"/>
                        </a:spcBef>
                        <a:spcAft>
                          <a:spcPts val="0"/>
                        </a:spcAft>
                        <a:buClr>
                          <a:srgbClr val="FF3399"/>
                        </a:buClr>
                        <a:buSzTx/>
                        <a:buFont typeface="Wingdings 3" panose="05040102010807070707" pitchFamily="18" charset="2"/>
                        <a:buNone/>
                        <a:tabLst/>
                        <a:defRPr/>
                      </a:pPr>
                      <a:r>
                        <a:rPr lang="de-DE" sz="1100" b="0" kern="1200" baseline="0" dirty="0" smtClean="0">
                          <a:solidFill>
                            <a:schemeClr val="tx1"/>
                          </a:solidFill>
                          <a:effectLst/>
                          <a:latin typeface="Calibri" panose="020F0502020204030204" pitchFamily="34" charset="0"/>
                          <a:ea typeface="+mn-ea"/>
                          <a:cs typeface="+mn-cs"/>
                        </a:rPr>
                        <a:t>Wir zeigen euch die Filme:</a:t>
                      </a:r>
                    </a:p>
                    <a:p>
                      <a:pPr marL="0" marR="0" indent="0" algn="l" defTabSz="957591" rtl="0" eaLnBrk="1" fontAlgn="auto" latinLnBrk="0" hangingPunct="1">
                        <a:lnSpc>
                          <a:spcPct val="100000"/>
                        </a:lnSpc>
                        <a:spcBef>
                          <a:spcPts val="0"/>
                        </a:spcBef>
                        <a:spcAft>
                          <a:spcPts val="0"/>
                        </a:spcAft>
                        <a:buClr>
                          <a:srgbClr val="FF3399"/>
                        </a:buClr>
                        <a:buSzTx/>
                        <a:buFontTx/>
                        <a:buNone/>
                        <a:tabLst/>
                        <a:defRPr/>
                      </a:pPr>
                      <a:r>
                        <a:rPr lang="de-DE" sz="1100" b="0" kern="1200" baseline="0" dirty="0" smtClean="0">
                          <a:solidFill>
                            <a:schemeClr val="tx1"/>
                          </a:solidFill>
                          <a:effectLst/>
                          <a:latin typeface="Calibri" panose="020F0502020204030204" pitchFamily="34" charset="0"/>
                          <a:ea typeface="+mn-ea"/>
                          <a:cs typeface="+mn-cs"/>
                        </a:rPr>
                        <a:t>„E.T.“, ein Film über ein Wesen aus dem Universum, den eure Eltern sicher kennen, und „Drei Haselnüsse für Aschenbrödel“</a:t>
                      </a:r>
                    </a:p>
                    <a:p>
                      <a:pPr marL="0" marR="0" indent="0" algn="l" defTabSz="957591" rtl="0" eaLnBrk="1" fontAlgn="auto" latinLnBrk="0" hangingPunct="1">
                        <a:lnSpc>
                          <a:spcPct val="100000"/>
                        </a:lnSpc>
                        <a:spcBef>
                          <a:spcPts val="0"/>
                        </a:spcBef>
                        <a:spcAft>
                          <a:spcPts val="0"/>
                        </a:spcAft>
                        <a:buClr>
                          <a:srgbClr val="FF3399"/>
                        </a:buClr>
                        <a:buSzTx/>
                        <a:buFontTx/>
                        <a:buNone/>
                        <a:tabLst/>
                        <a:defRPr/>
                      </a:pPr>
                      <a:endParaRPr lang="de-DE" sz="1100" b="0" kern="1200" baseline="0" dirty="0" smtClean="0">
                        <a:solidFill>
                          <a:schemeClr val="tx1"/>
                        </a:solidFill>
                        <a:effectLst/>
                        <a:latin typeface="Calibri" panose="020F0502020204030204" pitchFamily="34" charset="0"/>
                        <a:ea typeface="+mn-ea"/>
                        <a:cs typeface="+mn-cs"/>
                      </a:endParaRPr>
                    </a:p>
                    <a:p>
                      <a:pPr marL="171450" marR="0" indent="-171450" algn="l" defTabSz="957591" rtl="0" eaLnBrk="1" fontAlgn="auto" latinLnBrk="0" hangingPunct="1">
                        <a:lnSpc>
                          <a:spcPct val="100000"/>
                        </a:lnSpc>
                        <a:spcBef>
                          <a:spcPts val="0"/>
                        </a:spcBef>
                        <a:spcAft>
                          <a:spcPts val="0"/>
                        </a:spcAft>
                        <a:buClr>
                          <a:srgbClr val="FF3399"/>
                        </a:buClr>
                        <a:buSzTx/>
                        <a:buFontTx/>
                        <a:buChar char="-"/>
                        <a:tabLst/>
                        <a:defRPr/>
                      </a:pPr>
                      <a:endParaRPr lang="de-DE" sz="1100" b="0" kern="1200" baseline="0" dirty="0" smtClean="0">
                        <a:solidFill>
                          <a:schemeClr val="tx1"/>
                        </a:solidFill>
                        <a:effectLst/>
                        <a:latin typeface="Calibri" panose="020F0502020204030204" pitchFamily="34" charset="0"/>
                        <a:ea typeface="+mn-ea"/>
                        <a:cs typeface="+mn-cs"/>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Gemütliche Einstimmung auf Weihnachten</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Nathalia Kahn,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Anda-Lena </a:t>
                      </a:r>
                      <a:r>
                        <a:rPr lang="de-DE" sz="1100" b="0" baseline="0" dirty="0" err="1" smtClean="0">
                          <a:solidFill>
                            <a:schemeClr val="bg1"/>
                          </a:solidFill>
                          <a:latin typeface="Calibri" panose="020F0502020204030204" pitchFamily="34" charset="0"/>
                        </a:rPr>
                        <a:t>Kalnins</a:t>
                      </a:r>
                      <a:r>
                        <a:rPr lang="de-DE" sz="1100" b="0" baseline="0" dirty="0" smtClean="0">
                          <a:solidFill>
                            <a:schemeClr val="bg1"/>
                          </a:solidFill>
                          <a:latin typeface="Calibri" panose="020F0502020204030204" pitchFamily="34" charset="0"/>
                        </a:rPr>
                        <a:t>, Hayri Kurt,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Rolf Haller, Anna </a:t>
                      </a:r>
                      <a:r>
                        <a:rPr lang="de-DE" sz="1100" b="0" baseline="0" dirty="0" err="1" smtClean="0">
                          <a:solidFill>
                            <a:schemeClr val="bg1"/>
                          </a:solidFill>
                          <a:latin typeface="Calibri" panose="020F0502020204030204" pitchFamily="34" charset="0"/>
                        </a:rPr>
                        <a:t>Ornth</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Gerd Fischer-</a:t>
                      </a:r>
                      <a:r>
                        <a:rPr lang="de-DE" sz="1100" b="0" baseline="0" dirty="0" err="1" smtClean="0">
                          <a:solidFill>
                            <a:schemeClr val="bg1"/>
                          </a:solidFill>
                          <a:latin typeface="Calibri" panose="020F0502020204030204" pitchFamily="34" charset="0"/>
                        </a:rPr>
                        <a:t>Baudys</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Raum:</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wird am 23. 12. bekannt gegeben </a:t>
                      </a:r>
                      <a:endParaRPr lang="de-DE" sz="1100" b="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Passend zur Advents- und Weihnachtszeit haben wir verschiedene kleine</a:t>
                      </a:r>
                      <a:r>
                        <a:rPr lang="de-DE" sz="1100" kern="1200" baseline="0" dirty="0" smtClean="0">
                          <a:solidFill>
                            <a:schemeClr val="tx1"/>
                          </a:solidFill>
                          <a:effectLst/>
                          <a:latin typeface="Calibri" panose="020F0502020204030204" pitchFamily="34" charset="0"/>
                          <a:ea typeface="+mn-ea"/>
                          <a:cs typeface="+mn-cs"/>
                        </a:rPr>
                        <a:t> Angebote vorbereitet, um uns gemeinsam mit den Kindern auf eine gemütliche und schöne Zeit zwischen Weihnachten und Neujahr einzustimmen. </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Ausflug</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Anda-Lena </a:t>
                      </a:r>
                      <a:r>
                        <a:rPr lang="de-DE" sz="1100" b="0" baseline="0" dirty="0" err="1" smtClean="0">
                          <a:solidFill>
                            <a:schemeClr val="bg1"/>
                          </a:solidFill>
                          <a:latin typeface="Calibri" panose="020F0502020204030204" pitchFamily="34" charset="0"/>
                        </a:rPr>
                        <a:t>Kalnins</a:t>
                      </a:r>
                      <a:r>
                        <a:rPr lang="de-DE" sz="1100" b="0" baseline="0" dirty="0" smtClean="0">
                          <a:solidFill>
                            <a:schemeClr val="bg1"/>
                          </a:solidFill>
                          <a:latin typeface="Calibri" panose="020F0502020204030204" pitchFamily="34" charset="0"/>
                        </a:rPr>
                        <a: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Nathalia Kahn,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Rolf Haller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Planetarium</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kern="1200" dirty="0" smtClean="0">
                          <a:solidFill>
                            <a:schemeClr val="tx1"/>
                          </a:solidFill>
                          <a:effectLst/>
                          <a:latin typeface="Calibri" panose="020F0502020204030204" pitchFamily="34" charset="0"/>
                          <a:ea typeface="+mn-ea"/>
                          <a:cs typeface="+mn-cs"/>
                        </a:rPr>
                        <a:t>Ausflug zum Planetarium am 27.12.16  </a:t>
                      </a:r>
                    </a:p>
                    <a:p>
                      <a:r>
                        <a:rPr lang="de-DE" sz="1100" kern="1200" dirty="0" smtClean="0">
                          <a:solidFill>
                            <a:schemeClr val="tx1"/>
                          </a:solidFill>
                          <a:effectLst/>
                          <a:latin typeface="Calibri" panose="020F0502020204030204" pitchFamily="34" charset="0"/>
                          <a:ea typeface="+mn-ea"/>
                          <a:cs typeface="+mn-cs"/>
                        </a:rPr>
                        <a:t>Wir erfahren das Geheimnis der Papierrakete. Ein liebenswertes, sprechendes Astronomie Buch führt uns in einem atemberaubenden Flug zu allen Planeten unseres Sonnensystems. Wir erfahren dabei viel über diese fernen Welten und darüber, was sie von der Erde unterscheidet. Wird der Treibstoff für diese Rückreise zu unserem blauen Planeten reichen?  </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Ausflug</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Anda-Lena </a:t>
                      </a:r>
                      <a:r>
                        <a:rPr lang="de-DE" sz="1100" b="0" baseline="0" dirty="0" err="1" smtClean="0">
                          <a:solidFill>
                            <a:schemeClr val="bg1"/>
                          </a:solidFill>
                          <a:latin typeface="Calibri" panose="020F0502020204030204" pitchFamily="34" charset="0"/>
                        </a:rPr>
                        <a:t>Kalnins</a:t>
                      </a:r>
                      <a:r>
                        <a:rPr lang="de-DE" sz="1100" b="0" baseline="0" dirty="0" smtClean="0">
                          <a:solidFill>
                            <a:schemeClr val="bg1"/>
                          </a:solidFill>
                          <a:latin typeface="Calibri" panose="020F0502020204030204" pitchFamily="34" charset="0"/>
                        </a:rPr>
                        <a: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Nathalia Kahn,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Rolf Haller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Planetarium</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kern="1200" dirty="0" smtClean="0">
                          <a:solidFill>
                            <a:schemeClr val="tx1"/>
                          </a:solidFill>
                          <a:effectLst/>
                          <a:latin typeface="Calibri" panose="020F0502020204030204" pitchFamily="34" charset="0"/>
                          <a:ea typeface="+mn-ea"/>
                          <a:cs typeface="+mn-cs"/>
                        </a:rPr>
                        <a:t>Ausflug zum Planetarium am 28.12.16  </a:t>
                      </a:r>
                    </a:p>
                    <a:p>
                      <a:r>
                        <a:rPr lang="de-DE" sz="1100" kern="1200" dirty="0" smtClean="0">
                          <a:solidFill>
                            <a:schemeClr val="tx1"/>
                          </a:solidFill>
                          <a:effectLst/>
                          <a:latin typeface="Calibri" panose="020F0502020204030204" pitchFamily="34" charset="0"/>
                          <a:ea typeface="+mn-ea"/>
                          <a:cs typeface="+mn-cs"/>
                        </a:rPr>
                        <a:t>Wir erfahren das kleine 1mal1 der Sterne und Planeten. Was sehen wir am Himmel? Mond und Sterne. Aber wie ist es dort oben? Was passiert, wenn man sich beim Betrachten der Sterne etwas wünscht? Du wirst an Bord einer Raumstation gebeamt und folgst den Spuren der Astronauten zum Mond. Dann fliegst du zu den Planeten des Sonnensystems und erlebst eine spannende Reise durch das Weltall. </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smtClean="0">
                          <a:solidFill>
                            <a:schemeClr val="bg1"/>
                          </a:solidFill>
                          <a:latin typeface="Calibri" panose="020F0502020204030204" pitchFamily="34" charset="0"/>
                        </a:rPr>
                        <a:t>: </a:t>
                      </a: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42" name="Picture 23" descr="https://www.mannheim.de/sites/default/files/media_center_image/69294/kusu_cmyk.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6" name="Ellipse 35"/>
          <p:cNvSpPr/>
          <p:nvPr/>
        </p:nvSpPr>
        <p:spPr>
          <a:xfrm>
            <a:off x="63639" y="3583978"/>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1" name="Ellipse 40"/>
          <p:cNvSpPr/>
          <p:nvPr/>
        </p:nvSpPr>
        <p:spPr>
          <a:xfrm>
            <a:off x="63639" y="202057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3" name="Ellipse 32"/>
          <p:cNvSpPr/>
          <p:nvPr/>
        </p:nvSpPr>
        <p:spPr>
          <a:xfrm>
            <a:off x="58370" y="516102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3" name="Textfeld 42"/>
          <p:cNvSpPr txBox="1"/>
          <p:nvPr/>
        </p:nvSpPr>
        <p:spPr>
          <a:xfrm>
            <a:off x="6490918" y="9583885"/>
            <a:ext cx="214008" cy="232692"/>
          </a:xfrm>
          <a:prstGeom prst="rect">
            <a:avLst/>
          </a:prstGeom>
          <a:noFill/>
        </p:spPr>
        <p:txBody>
          <a:bodyPr wrap="square" lIns="0" tIns="0" rIns="0" bIns="0" rtlCol="0">
            <a:spAutoFit/>
          </a:bodyPr>
          <a:lstStyle/>
          <a:p>
            <a:pPr>
              <a:lnSpc>
                <a:spcPct val="108000"/>
              </a:lnSpc>
              <a:spcAft>
                <a:spcPts val="1008"/>
              </a:spcAft>
            </a:pPr>
            <a:r>
              <a:rPr lang="de-DE" sz="1400" dirty="0"/>
              <a:t>5</a:t>
            </a:r>
            <a:endParaRPr lang="de-DE" sz="1400" dirty="0" smtClean="0"/>
          </a:p>
        </p:txBody>
      </p:sp>
      <p:grpSp>
        <p:nvGrpSpPr>
          <p:cNvPr id="44" name="Gruppieren 43"/>
          <p:cNvGrpSpPr/>
          <p:nvPr/>
        </p:nvGrpSpPr>
        <p:grpSpPr>
          <a:xfrm>
            <a:off x="5771388" y="1062047"/>
            <a:ext cx="1074420" cy="406906"/>
            <a:chOff x="5783580" y="1055951"/>
            <a:chExt cx="1074420"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9" name="Textfeld 48"/>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pic>
        <p:nvPicPr>
          <p:cNvPr id="3" name="Grafik 2"/>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221731" y="2183699"/>
            <a:ext cx="655072" cy="634248"/>
          </a:xfrm>
          <a:prstGeom prst="rect">
            <a:avLst/>
          </a:prstGeom>
        </p:spPr>
      </p:pic>
      <p:pic>
        <p:nvPicPr>
          <p:cNvPr id="5" name="Grafik 4"/>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299690" y="3688857"/>
            <a:ext cx="535730" cy="730734"/>
          </a:xfrm>
          <a:prstGeom prst="rect">
            <a:avLst/>
          </a:prstGeom>
        </p:spPr>
      </p:pic>
      <p:pic>
        <p:nvPicPr>
          <p:cNvPr id="6" name="Grafik 5"/>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204733" y="5343886"/>
            <a:ext cx="673705" cy="637042"/>
          </a:xfrm>
          <a:prstGeom prst="rect">
            <a:avLst/>
          </a:prstGeom>
        </p:spPr>
      </p:pic>
      <p:sp>
        <p:nvSpPr>
          <p:cNvPr id="29" name="Ellipse 28"/>
          <p:cNvSpPr/>
          <p:nvPr/>
        </p:nvSpPr>
        <p:spPr>
          <a:xfrm>
            <a:off x="63639" y="6708677"/>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30" name="Grafik 29"/>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211324" y="6873372"/>
            <a:ext cx="673705" cy="637042"/>
          </a:xfrm>
          <a:prstGeom prst="rect">
            <a:avLst/>
          </a:prstGeom>
        </p:spPr>
      </p:pic>
    </p:spTree>
    <p:extLst>
      <p:ext uri="{BB962C8B-B14F-4D97-AF65-F5344CB8AC3E}">
        <p14:creationId xmlns="" xmlns:p14="http://schemas.microsoft.com/office/powerpoint/2010/main" val="2152502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3658499576"/>
              </p:ext>
            </p:extLst>
          </p:nvPr>
        </p:nvGraphicFramePr>
        <p:xfrm>
          <a:off x="0" y="0"/>
          <a:ext cx="119062" cy="229306"/>
        </p:xfrm>
        <a:graphic>
          <a:graphicData uri="http://schemas.openxmlformats.org/presentationml/2006/ole">
            <p:oleObj spid="_x0000_s87428"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224886" y="9597720"/>
            <a:ext cx="188286" cy="442000"/>
          </a:xfrm>
        </p:spPr>
        <p:txBody>
          <a:bodyPr/>
          <a:lstStyle/>
          <a:p>
            <a:pPr algn="r"/>
            <a:r>
              <a:rPr lang="de-DE" sz="1400" dirty="0">
                <a:solidFill>
                  <a:prstClr val="black"/>
                </a:solidFill>
              </a:rPr>
              <a:t>6</a:t>
            </a: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Tagesablauf 1/2</a:t>
            </a:r>
          </a:p>
          <a:p>
            <a:pPr>
              <a:spcAft>
                <a:spcPts val="300"/>
              </a:spcAft>
            </a:pPr>
            <a:r>
              <a:rPr lang="de-DE" sz="1300" dirty="0">
                <a:solidFill>
                  <a:schemeClr val="tx1">
                    <a:lumMod val="75000"/>
                    <a:lumOff val="25000"/>
                  </a:schemeClr>
                </a:solidFill>
                <a:latin typeface="Calibri" panose="020F0502020204030204" pitchFamily="34" charset="0"/>
              </a:rPr>
              <a:t>Und nun zum konkreten Tagesablauf mit den entsprechenden Symbolen.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Im </a:t>
            </a:r>
            <a:r>
              <a:rPr lang="de-DE" sz="1300" dirty="0">
                <a:solidFill>
                  <a:schemeClr val="tx1">
                    <a:lumMod val="75000"/>
                    <a:lumOff val="25000"/>
                  </a:schemeClr>
                </a:solidFill>
                <a:latin typeface="Calibri" panose="020F0502020204030204" pitchFamily="34" charset="0"/>
              </a:rPr>
              <a:t>Plan selbst finden Sie dann nur noch das Symbol, keine weiteren Erklärungen mehr.</a:t>
            </a: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1014608" y="2439483"/>
            <a:ext cx="5551291" cy="6909584"/>
          </a:xfrm>
          <a:prstGeom prst="rect">
            <a:avLst/>
          </a:prstGeom>
        </p:spPr>
        <p:txBody>
          <a:bodyPr wrap="square">
            <a:spAutoFit/>
          </a:bodyPr>
          <a:lstStyle/>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Offener </a:t>
            </a:r>
            <a:r>
              <a:rPr lang="de-DE" sz="1300" b="1" dirty="0">
                <a:solidFill>
                  <a:schemeClr val="tx1">
                    <a:lumMod val="75000"/>
                    <a:lumOff val="25000"/>
                  </a:schemeClr>
                </a:solidFill>
                <a:latin typeface="Calibri" panose="020F0502020204030204" pitchFamily="34" charset="0"/>
              </a:rPr>
              <a:t>Beginn </a:t>
            </a:r>
            <a:r>
              <a:rPr lang="de-DE" sz="1300" b="1" dirty="0" smtClean="0">
                <a:solidFill>
                  <a:schemeClr val="tx1">
                    <a:lumMod val="75000"/>
                    <a:lumOff val="25000"/>
                  </a:schemeClr>
                </a:solidFill>
                <a:latin typeface="Calibri" panose="020F0502020204030204" pitchFamily="34" charset="0"/>
              </a:rPr>
              <a:t>- 8.00 Uhr bis  9.00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Der Küchendienst bereitet das Frühstück für die Allgemeinheit vor</a:t>
            </a:r>
            <a:r>
              <a:rPr lang="de-DE" sz="1300" dirty="0" smtClean="0">
                <a:solidFill>
                  <a:schemeClr val="tx1">
                    <a:lumMod val="75000"/>
                    <a:lumOff val="25000"/>
                  </a:schemeClr>
                </a:solidFill>
                <a:latin typeface="Calibri" panose="020F0502020204030204" pitchFamily="34" charset="0"/>
              </a:rPr>
              <a:t>.</a:t>
            </a:r>
          </a:p>
          <a:p>
            <a:pPr marL="285750" indent="-285750">
              <a:buClr>
                <a:srgbClr val="FF3399"/>
              </a:buClr>
              <a:buFont typeface="Wingdings 3" panose="05040102010807070707" pitchFamily="18" charset="2"/>
              <a:buChar char="u"/>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Frühstück - </a:t>
            </a:r>
            <a:r>
              <a:rPr lang="de-DE" sz="1300" b="1" dirty="0">
                <a:solidFill>
                  <a:schemeClr val="tx1">
                    <a:lumMod val="75000"/>
                    <a:lumOff val="25000"/>
                  </a:schemeClr>
                </a:solidFill>
                <a:latin typeface="Calibri" panose="020F0502020204030204" pitchFamily="34" charset="0"/>
              </a:rPr>
              <a:t>9.00 Uhr bis 10.00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Wir </a:t>
            </a:r>
            <a:r>
              <a:rPr lang="de-DE" sz="1300" dirty="0" smtClean="0">
                <a:solidFill>
                  <a:schemeClr val="tx1">
                    <a:lumMod val="75000"/>
                    <a:lumOff val="25000"/>
                  </a:schemeClr>
                </a:solidFill>
                <a:latin typeface="Calibri" panose="020F0502020204030204" pitchFamily="34" charset="0"/>
              </a:rPr>
              <a:t>versuchen den </a:t>
            </a:r>
            <a:r>
              <a:rPr lang="de-DE" sz="1300" dirty="0">
                <a:solidFill>
                  <a:schemeClr val="tx1">
                    <a:lumMod val="75000"/>
                    <a:lumOff val="25000"/>
                  </a:schemeClr>
                </a:solidFill>
                <a:latin typeface="Calibri" panose="020F0502020204030204" pitchFamily="34" charset="0"/>
              </a:rPr>
              <a:t>Kindern möglichst immer ein gesundes und obsthaltiges Frühstück zu servieren, denn die gesunde Ernährung </a:t>
            </a:r>
            <a:r>
              <a:rPr lang="de-DE" sz="1300" dirty="0" smtClean="0">
                <a:solidFill>
                  <a:schemeClr val="tx1">
                    <a:lumMod val="75000"/>
                    <a:lumOff val="25000"/>
                  </a:schemeClr>
                </a:solidFill>
                <a:latin typeface="Calibri" panose="020F0502020204030204" pitchFamily="34" charset="0"/>
              </a:rPr>
              <a:t>Ihres </a:t>
            </a:r>
            <a:r>
              <a:rPr lang="de-DE" sz="1300" dirty="0">
                <a:solidFill>
                  <a:schemeClr val="tx1">
                    <a:lumMod val="75000"/>
                    <a:lumOff val="25000"/>
                  </a:schemeClr>
                </a:solidFill>
                <a:latin typeface="Calibri" panose="020F0502020204030204" pitchFamily="34" charset="0"/>
              </a:rPr>
              <a:t>Kindes liegt uns am Herzen. Aber es gibt einmal in der Woche auch einen </a:t>
            </a:r>
            <a:r>
              <a:rPr lang="de-DE" sz="1300" dirty="0" err="1">
                <a:solidFill>
                  <a:schemeClr val="tx1">
                    <a:lumMod val="75000"/>
                    <a:lumOff val="25000"/>
                  </a:schemeClr>
                </a:solidFill>
                <a:latin typeface="Calibri" panose="020F0502020204030204" pitchFamily="34" charset="0"/>
              </a:rPr>
              <a:t>Nutellatag</a:t>
            </a:r>
            <a:r>
              <a:rPr lang="de-DE" sz="1300" dirty="0">
                <a:solidFill>
                  <a:schemeClr val="tx1">
                    <a:lumMod val="75000"/>
                    <a:lumOff val="25000"/>
                  </a:schemeClr>
                </a:solidFill>
                <a:latin typeface="Calibri" panose="020F0502020204030204" pitchFamily="34" charset="0"/>
              </a:rPr>
              <a:t> bzw. einen </a:t>
            </a:r>
            <a:r>
              <a:rPr lang="de-DE" sz="1300" dirty="0" smtClean="0">
                <a:solidFill>
                  <a:schemeClr val="tx1">
                    <a:lumMod val="75000"/>
                    <a:lumOff val="25000"/>
                  </a:schemeClr>
                </a:solidFill>
                <a:latin typeface="Calibri" panose="020F0502020204030204" pitchFamily="34" charset="0"/>
              </a:rPr>
              <a:t>Marmelade- </a:t>
            </a:r>
            <a:r>
              <a:rPr lang="de-DE" sz="1300" dirty="0">
                <a:solidFill>
                  <a:schemeClr val="tx1">
                    <a:lumMod val="75000"/>
                    <a:lumOff val="25000"/>
                  </a:schemeClr>
                </a:solidFill>
                <a:latin typeface="Calibri" panose="020F0502020204030204" pitchFamily="34" charset="0"/>
              </a:rPr>
              <a:t>oder </a:t>
            </a:r>
            <a:r>
              <a:rPr lang="de-DE" sz="1300" dirty="0" err="1">
                <a:solidFill>
                  <a:schemeClr val="tx1">
                    <a:lumMod val="75000"/>
                    <a:lumOff val="25000"/>
                  </a:schemeClr>
                </a:solidFill>
                <a:latin typeface="Calibri" panose="020F0502020204030204" pitchFamily="34" charset="0"/>
              </a:rPr>
              <a:t>Honigtag</a:t>
            </a:r>
            <a:r>
              <a:rPr lang="de-DE" sz="1300" dirty="0">
                <a:solidFill>
                  <a:schemeClr val="tx1">
                    <a:lumMod val="75000"/>
                    <a:lumOff val="25000"/>
                  </a:schemeClr>
                </a:solidFill>
                <a:latin typeface="Calibri" panose="020F0502020204030204" pitchFamily="34" charset="0"/>
              </a:rPr>
              <a:t>. Gegen Ende des Frühstücks  </a:t>
            </a:r>
            <a:r>
              <a:rPr lang="de-DE" sz="1300" dirty="0" smtClean="0">
                <a:solidFill>
                  <a:schemeClr val="tx1">
                    <a:lumMod val="75000"/>
                    <a:lumOff val="25000"/>
                  </a:schemeClr>
                </a:solidFill>
                <a:latin typeface="Calibri" panose="020F0502020204030204" pitchFamily="34" charset="0"/>
              </a:rPr>
              <a:t>wird </a:t>
            </a:r>
            <a:r>
              <a:rPr lang="de-DE" sz="1300" dirty="0">
                <a:solidFill>
                  <a:schemeClr val="tx1">
                    <a:lumMod val="75000"/>
                    <a:lumOff val="25000"/>
                  </a:schemeClr>
                </a:solidFill>
                <a:latin typeface="Calibri" panose="020F0502020204030204" pitchFamily="34" charset="0"/>
              </a:rPr>
              <a:t>den Kindern der Tagesablauf vorgestellt. Die Finanzierung obliegt im vollen Umfang dem Förderverein der Schule. Wir freuen uns, wenn Eltern diesen gezielt mit einer finanziellen Spende unterstützen (Spendenkonto Förderverein der Maria Montessori Grundschule Hausen, </a:t>
            </a:r>
            <a:r>
              <a:rPr lang="de-DE" sz="1300" dirty="0" smtClean="0">
                <a:solidFill>
                  <a:schemeClr val="tx1">
                    <a:lumMod val="75000"/>
                    <a:lumOff val="25000"/>
                  </a:schemeClr>
                </a:solidFill>
                <a:latin typeface="Calibri" panose="020F0502020204030204" pitchFamily="34" charset="0"/>
              </a:rPr>
              <a:t>IBAN: DE22600501010005933732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BIC: SCLADEST600  </a:t>
            </a:r>
            <a:r>
              <a:rPr lang="de-DE" sz="1300" dirty="0">
                <a:solidFill>
                  <a:schemeClr val="tx1">
                    <a:lumMod val="75000"/>
                    <a:lumOff val="25000"/>
                  </a:schemeClr>
                </a:solidFill>
                <a:latin typeface="Calibri" panose="020F0502020204030204" pitchFamily="34" charset="0"/>
              </a:rPr>
              <a:t>Kennwort </a:t>
            </a:r>
            <a:r>
              <a:rPr lang="de-DE" sz="1300" dirty="0" smtClean="0">
                <a:solidFill>
                  <a:schemeClr val="tx1">
                    <a:lumMod val="75000"/>
                    <a:lumOff val="25000"/>
                  </a:schemeClr>
                </a:solidFill>
                <a:latin typeface="Calibri" panose="020F0502020204030204" pitchFamily="34" charset="0"/>
              </a:rPr>
              <a:t>Schulfrühstück). Auch </a:t>
            </a:r>
            <a:r>
              <a:rPr lang="de-DE" sz="1300" dirty="0">
                <a:solidFill>
                  <a:schemeClr val="tx1">
                    <a:lumMod val="75000"/>
                    <a:lumOff val="25000"/>
                  </a:schemeClr>
                </a:solidFill>
                <a:latin typeface="Calibri" panose="020F0502020204030204" pitchFamily="34" charset="0"/>
              </a:rPr>
              <a:t>Sachspenden sind möglich. Kinder bringen entsprechende </a:t>
            </a:r>
            <a:r>
              <a:rPr lang="de-DE" sz="1300" dirty="0" smtClean="0">
                <a:solidFill>
                  <a:schemeClr val="tx1">
                    <a:lumMod val="75000"/>
                    <a:lumOff val="25000"/>
                  </a:schemeClr>
                </a:solidFill>
                <a:latin typeface="Calibri" panose="020F0502020204030204" pitchFamily="34" charset="0"/>
              </a:rPr>
              <a:t> Wunschlisten </a:t>
            </a:r>
            <a:r>
              <a:rPr lang="de-DE" sz="1300" dirty="0">
                <a:solidFill>
                  <a:schemeClr val="tx1">
                    <a:lumMod val="75000"/>
                    <a:lumOff val="25000"/>
                  </a:schemeClr>
                </a:solidFill>
                <a:latin typeface="Calibri" panose="020F0502020204030204" pitchFamily="34" charset="0"/>
              </a:rPr>
              <a:t>mit nach </a:t>
            </a:r>
            <a:r>
              <a:rPr lang="de-DE" sz="1300" dirty="0" smtClean="0">
                <a:solidFill>
                  <a:schemeClr val="tx1">
                    <a:lumMod val="75000"/>
                    <a:lumOff val="25000"/>
                  </a:schemeClr>
                </a:solidFill>
                <a:latin typeface="Calibri" panose="020F0502020204030204" pitchFamily="34" charset="0"/>
              </a:rPr>
              <a:t>Hause. </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1 - 10.00 </a:t>
            </a:r>
            <a:r>
              <a:rPr lang="de-DE" sz="1300" b="1" dirty="0">
                <a:solidFill>
                  <a:schemeClr val="tx1">
                    <a:lumMod val="75000"/>
                    <a:lumOff val="25000"/>
                  </a:schemeClr>
                </a:solidFill>
                <a:latin typeface="Calibri" panose="020F0502020204030204" pitchFamily="34" charset="0"/>
              </a:rPr>
              <a:t>Uhr bis 11.30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err="1">
                <a:solidFill>
                  <a:schemeClr val="tx1">
                    <a:lumMod val="75000"/>
                    <a:lumOff val="25000"/>
                  </a:schemeClr>
                </a:solidFill>
                <a:latin typeface="Calibri" panose="020F0502020204030204" pitchFamily="34" charset="0"/>
              </a:rPr>
              <a:t>MultiKultiphasen</a:t>
            </a:r>
            <a:r>
              <a:rPr lang="de-DE" sz="1300" dirty="0">
                <a:solidFill>
                  <a:schemeClr val="tx1">
                    <a:lumMod val="75000"/>
                    <a:lumOff val="25000"/>
                  </a:schemeClr>
                </a:solidFill>
                <a:latin typeface="Calibri" panose="020F0502020204030204" pitchFamily="34" charset="0"/>
              </a:rPr>
              <a:t> nennen wir alle Zeiten, in denen sich die Kinder mit einem bestimmten Thema auseinandersetzen, sei es aus der Kunst, beim Schreiben, hinsichtlich technischer bzw. geschichtlicher </a:t>
            </a:r>
            <a:r>
              <a:rPr lang="de-DE" sz="1300" dirty="0" smtClean="0">
                <a:solidFill>
                  <a:schemeClr val="tx1">
                    <a:lumMod val="75000"/>
                    <a:lumOff val="25000"/>
                  </a:schemeClr>
                </a:solidFill>
                <a:latin typeface="Calibri" panose="020F0502020204030204" pitchFamily="34" charset="0"/>
              </a:rPr>
              <a:t>Themen oder </a:t>
            </a:r>
            <a:r>
              <a:rPr lang="de-DE" sz="1300" dirty="0">
                <a:solidFill>
                  <a:schemeClr val="tx1">
                    <a:lumMod val="75000"/>
                    <a:lumOff val="25000"/>
                  </a:schemeClr>
                </a:solidFill>
                <a:latin typeface="Calibri" panose="020F0502020204030204" pitchFamily="34" charset="0"/>
              </a:rPr>
              <a:t>auch beim Kochen oder Backen. </a:t>
            </a:r>
            <a:r>
              <a:rPr lang="de-DE" sz="1300" dirty="0" smtClean="0">
                <a:solidFill>
                  <a:schemeClr val="tx1">
                    <a:lumMod val="75000"/>
                    <a:lumOff val="25000"/>
                  </a:schemeClr>
                </a:solidFill>
                <a:latin typeface="Calibri" panose="020F0502020204030204" pitchFamily="34" charset="0"/>
              </a:rPr>
              <a:t>Zwei </a:t>
            </a:r>
            <a:r>
              <a:rPr lang="de-DE" sz="1300" dirty="0">
                <a:solidFill>
                  <a:schemeClr val="tx1">
                    <a:lumMod val="75000"/>
                    <a:lumOff val="25000"/>
                  </a:schemeClr>
                </a:solidFill>
                <a:latin typeface="Calibri" panose="020F0502020204030204" pitchFamily="34" charset="0"/>
              </a:rPr>
              <a:t>solcher Phasen hat der Ferientag.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Einmal </a:t>
            </a:r>
            <a:r>
              <a:rPr lang="de-DE" sz="1300" dirty="0">
                <a:solidFill>
                  <a:schemeClr val="tx1">
                    <a:lumMod val="75000"/>
                    <a:lumOff val="25000"/>
                  </a:schemeClr>
                </a:solidFill>
                <a:latin typeface="Calibri" panose="020F0502020204030204" pitchFamily="34" charset="0"/>
              </a:rPr>
              <a:t>von 10.00 bis 11.30 Uhr und einmal von 14.00 Uhr bis 15.30 Uhr.</a:t>
            </a:r>
          </a:p>
          <a:p>
            <a:pPr>
              <a:buClr>
                <a:srgbClr val="FF3399"/>
              </a:buClr>
            </a:pPr>
            <a:r>
              <a:rPr lang="de-DE" sz="1300" dirty="0">
                <a:solidFill>
                  <a:schemeClr val="tx1">
                    <a:lumMod val="75000"/>
                    <a:lumOff val="25000"/>
                  </a:schemeClr>
                </a:solidFill>
                <a:latin typeface="Calibri" panose="020F0502020204030204" pitchFamily="34" charset="0"/>
              </a:rPr>
              <a:t>In der Regel bereiten die </a:t>
            </a:r>
            <a:r>
              <a:rPr lang="de-DE" sz="1300" dirty="0" smtClean="0">
                <a:solidFill>
                  <a:schemeClr val="tx1">
                    <a:lumMod val="75000"/>
                    <a:lumOff val="25000"/>
                  </a:schemeClr>
                </a:solidFill>
                <a:latin typeface="Calibri" panose="020F0502020204030204" pitchFamily="34" charset="0"/>
              </a:rPr>
              <a:t>Pädagogischen Fachkräfte für </a:t>
            </a:r>
            <a:r>
              <a:rPr lang="de-DE" sz="1300" dirty="0">
                <a:solidFill>
                  <a:schemeClr val="tx1">
                    <a:lumMod val="75000"/>
                    <a:lumOff val="25000"/>
                  </a:schemeClr>
                </a:solidFill>
                <a:latin typeface="Calibri" panose="020F0502020204030204" pitchFamily="34" charset="0"/>
              </a:rPr>
              <a:t>diese </a:t>
            </a:r>
            <a:r>
              <a:rPr lang="de-DE" sz="1300" dirty="0" smtClean="0">
                <a:solidFill>
                  <a:schemeClr val="tx1">
                    <a:lumMod val="75000"/>
                    <a:lumOff val="25000"/>
                  </a:schemeClr>
                </a:solidFill>
                <a:latin typeface="Calibri" panose="020F0502020204030204" pitchFamily="34" charset="0"/>
              </a:rPr>
              <a:t>Phasen Angebote </a:t>
            </a:r>
            <a:r>
              <a:rPr lang="de-DE" sz="1300" dirty="0">
                <a:solidFill>
                  <a:schemeClr val="tx1">
                    <a:lumMod val="75000"/>
                    <a:lumOff val="25000"/>
                  </a:schemeClr>
                </a:solidFill>
                <a:latin typeface="Calibri" panose="020F0502020204030204" pitchFamily="34" charset="0"/>
              </a:rPr>
              <a:t>vor. Dabei wird es </a:t>
            </a:r>
            <a:r>
              <a:rPr lang="de-DE" sz="1300" dirty="0" smtClean="0">
                <a:solidFill>
                  <a:schemeClr val="tx1">
                    <a:lumMod val="75000"/>
                    <a:lumOff val="25000"/>
                  </a:schemeClr>
                </a:solidFill>
                <a:latin typeface="Calibri" panose="020F0502020204030204" pitchFamily="34" charset="0"/>
              </a:rPr>
              <a:t>verschiedene Angebote geben, aus denen sich die Kinder ein passendes auswählen können.</a:t>
            </a:r>
          </a:p>
          <a:p>
            <a:pPr>
              <a:buClr>
                <a:srgbClr val="FF3399"/>
              </a:buClr>
            </a:pPr>
            <a:endParaRPr lang="de-DE" sz="1300" dirty="0">
              <a:solidFill>
                <a:schemeClr val="tx1">
                  <a:lumMod val="75000"/>
                  <a:lumOff val="25000"/>
                </a:schemeClr>
              </a:solidFill>
              <a:latin typeface="Calibri" panose="020F0502020204030204" pitchFamily="34" charset="0"/>
            </a:endParaRPr>
          </a:p>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Aufräumzeit und Tischdeckzeit </a:t>
            </a:r>
            <a:r>
              <a:rPr lang="de-DE" sz="1300" b="1" dirty="0" smtClean="0">
                <a:solidFill>
                  <a:schemeClr val="tx1">
                    <a:lumMod val="75000"/>
                    <a:lumOff val="25000"/>
                  </a:schemeClr>
                </a:solidFill>
                <a:latin typeface="Calibri" panose="020F0502020204030204" pitchFamily="34" charset="0"/>
              </a:rPr>
              <a:t>- 11.30 </a:t>
            </a:r>
            <a:r>
              <a:rPr lang="de-DE" sz="1300" b="1" dirty="0">
                <a:solidFill>
                  <a:schemeClr val="tx1">
                    <a:lumMod val="75000"/>
                    <a:lumOff val="25000"/>
                  </a:schemeClr>
                </a:solidFill>
                <a:latin typeface="Calibri" panose="020F0502020204030204" pitchFamily="34" charset="0"/>
              </a:rPr>
              <a:t>Uhr bis 12.00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Arbeitsräume werden so </a:t>
            </a:r>
            <a:r>
              <a:rPr lang="de-DE" sz="1300" dirty="0" smtClean="0">
                <a:solidFill>
                  <a:schemeClr val="tx1">
                    <a:lumMod val="75000"/>
                    <a:lumOff val="25000"/>
                  </a:schemeClr>
                </a:solidFill>
                <a:latin typeface="Calibri" panose="020F0502020204030204" pitchFamily="34" charset="0"/>
              </a:rPr>
              <a:t>hinterlassen</a:t>
            </a:r>
            <a:r>
              <a:rPr lang="de-DE" sz="1300" dirty="0">
                <a:solidFill>
                  <a:schemeClr val="tx1">
                    <a:lumMod val="75000"/>
                    <a:lumOff val="25000"/>
                  </a:schemeClr>
                </a:solidFill>
                <a:latin typeface="Calibri" panose="020F0502020204030204" pitchFamily="34" charset="0"/>
              </a:rPr>
              <a:t>, dass am Nachmittag wieder neu gestartet werden kann. Der Tisch für das Mittagessen wird von den Kindern gedeckt</a:t>
            </a:r>
            <a:r>
              <a:rPr lang="de-DE" sz="1400" dirty="0" smtClean="0">
                <a:solidFill>
                  <a:schemeClr val="tx1">
                    <a:lumMod val="75000"/>
                    <a:lumOff val="25000"/>
                  </a:schemeClr>
                </a:solidFill>
                <a:latin typeface="Calibri" panose="020F0502020204030204" pitchFamily="34" charset="0"/>
              </a:rPr>
              <a:t>. </a:t>
            </a:r>
            <a:endParaRPr lang="de-DE" sz="1400" dirty="0">
              <a:solidFill>
                <a:schemeClr val="tx1">
                  <a:lumMod val="75000"/>
                  <a:lumOff val="25000"/>
                </a:schemeClr>
              </a:solidFill>
              <a:latin typeface="Calibri" panose="020F0502020204030204" pitchFamily="34" charset="0"/>
            </a:endParaRPr>
          </a:p>
        </p:txBody>
      </p:sp>
      <p:grpSp>
        <p:nvGrpSpPr>
          <p:cNvPr id="65" name="Gruppieren 64"/>
          <p:cNvGrpSpPr/>
          <p:nvPr/>
        </p:nvGrpSpPr>
        <p:grpSpPr>
          <a:xfrm>
            <a:off x="118154" y="3451514"/>
            <a:ext cx="913787" cy="913787"/>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00393" y="3515704"/>
              <a:ext cx="474345" cy="474345"/>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5" name="Gruppieren 4"/>
          <p:cNvGrpSpPr/>
          <p:nvPr/>
        </p:nvGrpSpPr>
        <p:grpSpPr>
          <a:xfrm>
            <a:off x="118154" y="5731661"/>
            <a:ext cx="913787" cy="913787"/>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8">
              <a:extLst>
                <a:ext uri="{28A0092B-C50C-407E-A947-70E740481C1C}">
                  <a14:useLocalDpi xmlns="" xmlns:a14="http://schemas.microsoft.com/office/drawing/2010/main"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 xmlns:a14="http://schemas.microsoft.com/office/drawing/2010/main">
                  <a:solidFill>
                    <a:srgbClr val="FFFFFF"/>
                  </a:solidFill>
                </a14:hiddenFill>
              </a:ext>
            </a:extLst>
          </p:spPr>
        </p:pic>
      </p:grpSp>
      <p:grpSp>
        <p:nvGrpSpPr>
          <p:cNvPr id="63" name="Gruppieren 62"/>
          <p:cNvGrpSpPr/>
          <p:nvPr/>
        </p:nvGrpSpPr>
        <p:grpSpPr>
          <a:xfrm>
            <a:off x="118154" y="2384425"/>
            <a:ext cx="913787" cy="91378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62" name="Gruppieren 61"/>
            <p:cNvGrpSpPr/>
            <p:nvPr/>
          </p:nvGrpSpPr>
          <p:grpSpPr>
            <a:xfrm>
              <a:off x="376135" y="2621256"/>
              <a:ext cx="437138" cy="437138"/>
              <a:chOff x="371372" y="2611730"/>
              <a:chExt cx="437138" cy="437138"/>
            </a:xfrm>
          </p:grpSpPr>
          <p:grpSp>
            <p:nvGrpSpPr>
              <p:cNvPr id="58" name="Gruppieren 57"/>
              <p:cNvGrpSpPr/>
              <p:nvPr/>
            </p:nvGrpSpPr>
            <p:grpSpPr>
              <a:xfrm>
                <a:off x="371372" y="2611730"/>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Freihandform 58"/>
              <p:cNvSpPr/>
              <p:nvPr/>
            </p:nvSpPr>
            <p:spPr>
              <a:xfrm>
                <a:off x="394998" y="2824334"/>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25" name="Ellipse 24"/>
          <p:cNvSpPr/>
          <p:nvPr/>
        </p:nvSpPr>
        <p:spPr>
          <a:xfrm>
            <a:off x="118154" y="8558714"/>
            <a:ext cx="913787" cy="913787"/>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80" name="Picture 40" descr="G:\Weitere Aufträge\1 Montessori - Müller-Zastrau\1 Angefangene Projekte\1 Ferienbroschüre\Neue Symbole\finale Symbole\Tischdecken.png"/>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255144" y="8690499"/>
            <a:ext cx="639805" cy="650215"/>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23" descr="https://www.mannheim.de/sites/default/files/media_center_image/69294/kusu_cmyk.jp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 xmlns:a14="http://schemas.microsoft.com/office/drawing/2010/main">
                <a:solidFill>
                  <a:srgbClr val="FFFFFF"/>
                </a:solidFill>
              </a14:hiddenFill>
            </a:ext>
          </a:extLst>
        </p:spPr>
      </p:pic>
      <p:sp>
        <p:nvSpPr>
          <p:cNvPr id="42" name="Rechteck 41"/>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4" name="Gruppieren 43"/>
          <p:cNvGrpSpPr/>
          <p:nvPr/>
        </p:nvGrpSpPr>
        <p:grpSpPr>
          <a:xfrm>
            <a:off x="5771388" y="1062047"/>
            <a:ext cx="1074420" cy="406906"/>
            <a:chOff x="5783580" y="1055951"/>
            <a:chExt cx="1074420"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6" name="Textfeld 45"/>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spTree>
    <p:extLst>
      <p:ext uri="{BB962C8B-B14F-4D97-AF65-F5344CB8AC3E}">
        <p14:creationId xmlns="" xmlns:p14="http://schemas.microsoft.com/office/powerpoint/2010/main" val="712909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613133258"/>
              </p:ext>
            </p:extLst>
          </p:nvPr>
        </p:nvGraphicFramePr>
        <p:xfrm>
          <a:off x="0" y="0"/>
          <a:ext cx="119062" cy="229306"/>
        </p:xfrm>
        <a:graphic>
          <a:graphicData uri="http://schemas.openxmlformats.org/presentationml/2006/ole">
            <p:oleObj spid="_x0000_s85393"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Tagesablauf 2/2</a:t>
            </a:r>
          </a:p>
          <a:p>
            <a:pPr>
              <a:spcAft>
                <a:spcPts val="300"/>
              </a:spcAft>
            </a:pPr>
            <a:r>
              <a:rPr lang="de-DE" sz="1300" dirty="0" smtClean="0">
                <a:solidFill>
                  <a:schemeClr val="tx1">
                    <a:lumMod val="75000"/>
                    <a:lumOff val="25000"/>
                  </a:schemeClr>
                </a:solidFill>
                <a:latin typeface="Calibri" panose="020F0502020204030204" pitchFamily="34" charset="0"/>
              </a:rPr>
              <a:t>Und </a:t>
            </a:r>
            <a:r>
              <a:rPr lang="de-DE" sz="1300" dirty="0">
                <a:solidFill>
                  <a:schemeClr val="tx1">
                    <a:lumMod val="75000"/>
                    <a:lumOff val="25000"/>
                  </a:schemeClr>
                </a:solidFill>
                <a:latin typeface="Calibri" panose="020F0502020204030204" pitchFamily="34" charset="0"/>
              </a:rPr>
              <a:t>nun zum </a:t>
            </a:r>
            <a:r>
              <a:rPr lang="de-DE" sz="1300" dirty="0" smtClean="0">
                <a:solidFill>
                  <a:schemeClr val="tx1">
                    <a:lumMod val="75000"/>
                    <a:lumOff val="25000"/>
                  </a:schemeClr>
                </a:solidFill>
                <a:latin typeface="Calibri" panose="020F0502020204030204" pitchFamily="34" charset="0"/>
              </a:rPr>
              <a:t>zweiten Teil des Tagesablaufs mit </a:t>
            </a:r>
            <a:r>
              <a:rPr lang="de-DE" sz="1300" dirty="0">
                <a:solidFill>
                  <a:schemeClr val="tx1">
                    <a:lumMod val="75000"/>
                    <a:lumOff val="25000"/>
                  </a:schemeClr>
                </a:solidFill>
                <a:latin typeface="Calibri" panose="020F0502020204030204" pitchFamily="34" charset="0"/>
              </a:rPr>
              <a:t>den entsprechenden Symbolen.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1023742" y="2447292"/>
            <a:ext cx="5441949" cy="7294305"/>
          </a:xfrm>
          <a:prstGeom prst="rect">
            <a:avLst/>
          </a:prstGeom>
        </p:spPr>
        <p:txBody>
          <a:bodyPr wrap="square">
            <a:spAutoFit/>
          </a:bodyPr>
          <a:lstStyle/>
          <a:p>
            <a:pPr marL="285750" indent="-285750">
              <a:buClr>
                <a:srgbClr val="FF3399"/>
              </a:buClr>
              <a:buFont typeface="Wingdings 3" panose="05040102010807070707" pitchFamily="18" charset="2"/>
              <a:buChar char="u"/>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Mittagessen - </a:t>
            </a:r>
            <a:r>
              <a:rPr lang="de-DE" sz="1300" b="1" dirty="0">
                <a:solidFill>
                  <a:schemeClr val="tx1">
                    <a:lumMod val="75000"/>
                    <a:lumOff val="25000"/>
                  </a:schemeClr>
                </a:solidFill>
                <a:latin typeface="Calibri" panose="020F0502020204030204" pitchFamily="34" charset="0"/>
              </a:rPr>
              <a:t>12.00- 13.00 Uhr                                         </a:t>
            </a:r>
          </a:p>
          <a:p>
            <a:pPr>
              <a:buClr>
                <a:srgbClr val="FF3399"/>
              </a:buClr>
            </a:pPr>
            <a:r>
              <a:rPr lang="de-DE" sz="1300" dirty="0">
                <a:solidFill>
                  <a:schemeClr val="tx1">
                    <a:lumMod val="75000"/>
                    <a:lumOff val="25000"/>
                  </a:schemeClr>
                </a:solidFill>
                <a:latin typeface="Calibri" panose="020F0502020204030204" pitchFamily="34" charset="0"/>
              </a:rPr>
              <a:t>Wir beziehen unser Essen von den </a:t>
            </a:r>
            <a:r>
              <a:rPr lang="de-DE" sz="1300" dirty="0" smtClean="0">
                <a:solidFill>
                  <a:schemeClr val="tx1">
                    <a:lumMod val="75000"/>
                    <a:lumOff val="25000"/>
                  </a:schemeClr>
                </a:solidFill>
                <a:latin typeface="Calibri" panose="020F0502020204030204" pitchFamily="34" charset="0"/>
              </a:rPr>
              <a:t>Maltesern.</a:t>
            </a:r>
            <a:r>
              <a:rPr lang="de-DE" sz="1300" dirty="0">
                <a:solidFill>
                  <a:schemeClr val="tx1">
                    <a:lumMod val="75000"/>
                    <a:lumOff val="25000"/>
                  </a:schemeClr>
                </a:solidFill>
                <a:latin typeface="Calibri" panose="020F0502020204030204" pitchFamily="34" charset="0"/>
              </a:rPr>
              <a:t> </a:t>
            </a:r>
            <a:r>
              <a:rPr lang="de-DE" sz="1300" dirty="0" smtClean="0">
                <a:solidFill>
                  <a:schemeClr val="tx1">
                    <a:lumMod val="75000"/>
                    <a:lumOff val="25000"/>
                  </a:schemeClr>
                </a:solidFill>
                <a:latin typeface="Calibri" panose="020F0502020204030204" pitchFamily="34" charset="0"/>
              </a:rPr>
              <a:t>Unsere Ansprechpartnerin hier ist Frau </a:t>
            </a:r>
            <a:r>
              <a:rPr lang="de-DE" sz="1300" dirty="0" err="1" smtClean="0">
                <a:solidFill>
                  <a:schemeClr val="tx1">
                    <a:lumMod val="75000"/>
                    <a:lumOff val="25000"/>
                  </a:schemeClr>
                </a:solidFill>
                <a:latin typeface="Calibri" panose="020F0502020204030204" pitchFamily="34" charset="0"/>
              </a:rPr>
              <a:t>Zaiser</a:t>
            </a:r>
            <a:r>
              <a:rPr lang="de-DE" sz="1300" dirty="0" smtClean="0">
                <a:solidFill>
                  <a:schemeClr val="tx1">
                    <a:lumMod val="75000"/>
                    <a:lumOff val="25000"/>
                  </a:schemeClr>
                </a:solidFill>
                <a:latin typeface="Calibri" panose="020F0502020204030204" pitchFamily="34" charset="0"/>
              </a:rPr>
              <a:t>. Die  Kontaktdaten sehen auf der Rückseite.  Wir versuchen gemeinsam mit Frau </a:t>
            </a:r>
            <a:r>
              <a:rPr lang="de-DE" sz="1300" dirty="0" err="1" smtClean="0">
                <a:solidFill>
                  <a:schemeClr val="tx1">
                    <a:lumMod val="75000"/>
                    <a:lumOff val="25000"/>
                  </a:schemeClr>
                </a:solidFill>
                <a:latin typeface="Calibri" panose="020F0502020204030204" pitchFamily="34" charset="0"/>
              </a:rPr>
              <a:t>Zaiser</a:t>
            </a:r>
            <a:r>
              <a:rPr lang="de-DE" sz="1300" dirty="0" smtClean="0">
                <a:solidFill>
                  <a:schemeClr val="tx1">
                    <a:lumMod val="75000"/>
                    <a:lumOff val="25000"/>
                  </a:schemeClr>
                </a:solidFill>
                <a:latin typeface="Calibri" panose="020F0502020204030204" pitchFamily="34" charset="0"/>
              </a:rPr>
              <a:t> einen </a:t>
            </a:r>
            <a:r>
              <a:rPr lang="de-DE" sz="1300" dirty="0">
                <a:solidFill>
                  <a:schemeClr val="tx1">
                    <a:lumMod val="75000"/>
                    <a:lumOff val="25000"/>
                  </a:schemeClr>
                </a:solidFill>
                <a:latin typeface="Calibri" panose="020F0502020204030204" pitchFamily="34" charset="0"/>
              </a:rPr>
              <a:t>abwechslungsreichen Speiseplan für Ihr Kind/für Dich zusammenzustellen. Wenn es dennoch einmal Grund </a:t>
            </a:r>
            <a:r>
              <a:rPr lang="de-DE" sz="1300" dirty="0" smtClean="0">
                <a:solidFill>
                  <a:schemeClr val="tx1">
                    <a:lumMod val="75000"/>
                    <a:lumOff val="25000"/>
                  </a:schemeClr>
                </a:solidFill>
                <a:latin typeface="Calibri" panose="020F0502020204030204" pitchFamily="34" charset="0"/>
              </a:rPr>
              <a:t>zur Beanstandung gibt wenden Sie sich bitte an eine Pädagogische Fachkraft, bzw. direkt an Frau </a:t>
            </a:r>
            <a:r>
              <a:rPr lang="de-DE" sz="1300" dirty="0" err="1" smtClean="0">
                <a:solidFill>
                  <a:schemeClr val="tx1">
                    <a:lumMod val="75000"/>
                    <a:lumOff val="25000"/>
                  </a:schemeClr>
                </a:solidFill>
                <a:latin typeface="Calibri" panose="020F0502020204030204" pitchFamily="34" charset="0"/>
              </a:rPr>
              <a:t>Zaiser</a:t>
            </a:r>
            <a:r>
              <a:rPr lang="de-DE" sz="1300" dirty="0" smtClean="0">
                <a:solidFill>
                  <a:schemeClr val="tx1">
                    <a:lumMod val="75000"/>
                    <a:lumOff val="25000"/>
                  </a:schemeClr>
                </a:solidFill>
                <a:latin typeface="Calibri" panose="020F0502020204030204" pitchFamily="34" charset="0"/>
              </a:rPr>
              <a:t>. Den </a:t>
            </a:r>
            <a:r>
              <a:rPr lang="de-DE" sz="1300" dirty="0">
                <a:solidFill>
                  <a:schemeClr val="tx1">
                    <a:lumMod val="75000"/>
                    <a:lumOff val="25000"/>
                  </a:schemeClr>
                </a:solidFill>
                <a:latin typeface="Calibri" panose="020F0502020204030204" pitchFamily="34" charset="0"/>
              </a:rPr>
              <a:t>Speiseplan entnehmen </a:t>
            </a:r>
            <a:r>
              <a:rPr lang="de-DE" sz="1300" dirty="0" smtClean="0">
                <a:solidFill>
                  <a:schemeClr val="tx1">
                    <a:lumMod val="75000"/>
                    <a:lumOff val="25000"/>
                  </a:schemeClr>
                </a:solidFill>
                <a:latin typeface="Calibri" panose="020F0502020204030204" pitchFamily="34" charset="0"/>
              </a:rPr>
              <a:t>Sie/entnimmst </a:t>
            </a:r>
            <a:r>
              <a:rPr lang="de-DE" sz="1300" dirty="0">
                <a:solidFill>
                  <a:schemeClr val="tx1">
                    <a:lumMod val="75000"/>
                    <a:lumOff val="25000"/>
                  </a:schemeClr>
                </a:solidFill>
                <a:latin typeface="Calibri" panose="020F0502020204030204" pitchFamily="34" charset="0"/>
              </a:rPr>
              <a:t>Du bitte unserer Internetseite www.mmgh.de </a:t>
            </a:r>
            <a:r>
              <a:rPr lang="de-DE" sz="1300" dirty="0" smtClean="0">
                <a:solidFill>
                  <a:schemeClr val="tx1">
                    <a:lumMod val="75000"/>
                    <a:lumOff val="25000"/>
                  </a:schemeClr>
                </a:solidFill>
                <a:latin typeface="Calibri" panose="020F0502020204030204" pitchFamily="34" charset="0"/>
              </a:rPr>
              <a:t>unter </a:t>
            </a:r>
            <a:r>
              <a:rPr lang="de-DE" sz="1300" dirty="0">
                <a:solidFill>
                  <a:schemeClr val="tx1">
                    <a:lumMod val="75000"/>
                    <a:lumOff val="25000"/>
                  </a:schemeClr>
                </a:solidFill>
                <a:latin typeface="Calibri" panose="020F0502020204030204" pitchFamily="34" charset="0"/>
              </a:rPr>
              <a:t>der Rubrik </a:t>
            </a:r>
            <a:r>
              <a:rPr lang="de-DE" sz="1300" dirty="0" smtClean="0">
                <a:solidFill>
                  <a:schemeClr val="tx1">
                    <a:lumMod val="75000"/>
                    <a:lumOff val="25000"/>
                  </a:schemeClr>
                </a:solidFill>
                <a:latin typeface="Calibri" panose="020F0502020204030204" pitchFamily="34" charset="0"/>
              </a:rPr>
              <a:t>Ganztagesschule.</a:t>
            </a:r>
          </a:p>
          <a:p>
            <a:pPr>
              <a:buClr>
                <a:srgbClr val="FF3399"/>
              </a:buClr>
            </a:pPr>
            <a:r>
              <a:rPr lang="de-DE" sz="1300" dirty="0">
                <a:solidFill>
                  <a:schemeClr val="tx1">
                    <a:lumMod val="75000"/>
                    <a:lumOff val="25000"/>
                  </a:schemeClr>
                </a:solidFill>
                <a:latin typeface="Calibri" panose="020F0502020204030204" pitchFamily="34" charset="0"/>
              </a:rPr>
              <a:t>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Silentium - 13.00 </a:t>
            </a:r>
            <a:r>
              <a:rPr lang="de-DE" sz="1300" b="1" dirty="0">
                <a:solidFill>
                  <a:schemeClr val="tx1">
                    <a:lumMod val="75000"/>
                    <a:lumOff val="25000"/>
                  </a:schemeClr>
                </a:solidFill>
                <a:latin typeface="Calibri" panose="020F0502020204030204" pitchFamily="34" charset="0"/>
              </a:rPr>
              <a:t>– 14.00 Uhr </a:t>
            </a:r>
          </a:p>
          <a:p>
            <a:pPr>
              <a:buClr>
                <a:srgbClr val="FF3399"/>
              </a:buClr>
            </a:pPr>
            <a:r>
              <a:rPr lang="de-DE" sz="1300" dirty="0">
                <a:solidFill>
                  <a:schemeClr val="tx1">
                    <a:lumMod val="75000"/>
                    <a:lumOff val="25000"/>
                  </a:schemeClr>
                </a:solidFill>
                <a:latin typeface="Calibri" panose="020F0502020204030204" pitchFamily="34" charset="0"/>
              </a:rPr>
              <a:t>Bei allem Trubel im </a:t>
            </a:r>
            <a:r>
              <a:rPr lang="de-DE" sz="1300" dirty="0" smtClean="0">
                <a:solidFill>
                  <a:schemeClr val="tx1">
                    <a:lumMod val="75000"/>
                    <a:lumOff val="25000"/>
                  </a:schemeClr>
                </a:solidFill>
                <a:latin typeface="Calibri" panose="020F0502020204030204" pitchFamily="34" charset="0"/>
              </a:rPr>
              <a:t>Tagesablauf, benötigt Ihr Kind dringend </a:t>
            </a:r>
            <a:r>
              <a:rPr lang="de-DE" sz="1300" dirty="0">
                <a:solidFill>
                  <a:schemeClr val="tx1">
                    <a:lumMod val="75000"/>
                    <a:lumOff val="25000"/>
                  </a:schemeClr>
                </a:solidFill>
                <a:latin typeface="Calibri" panose="020F0502020204030204" pitchFamily="34" charset="0"/>
              </a:rPr>
              <a:t>auch einmal eine Zeit des Innehaltens. </a:t>
            </a: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kann sich </a:t>
            </a:r>
            <a:r>
              <a:rPr lang="de-DE" sz="1300" dirty="0" smtClean="0">
                <a:solidFill>
                  <a:schemeClr val="tx1">
                    <a:lumMod val="75000"/>
                    <a:lumOff val="25000"/>
                  </a:schemeClr>
                </a:solidFill>
                <a:latin typeface="Calibri" panose="020F0502020204030204" pitchFamily="34" charset="0"/>
              </a:rPr>
              <a:t>Ihr </a:t>
            </a:r>
            <a:r>
              <a:rPr lang="de-DE" sz="1300" dirty="0">
                <a:solidFill>
                  <a:schemeClr val="tx1">
                    <a:lumMod val="75000"/>
                    <a:lumOff val="25000"/>
                  </a:schemeClr>
                </a:solidFill>
                <a:latin typeface="Calibri" panose="020F0502020204030204" pitchFamily="34" charset="0"/>
              </a:rPr>
              <a:t>Kind an verschiedene Orte zurückziehen: Zum richtigen Schlafen oder Kassette hören in den </a:t>
            </a:r>
            <a:r>
              <a:rPr lang="de-DE" sz="1300" dirty="0" err="1">
                <a:solidFill>
                  <a:schemeClr val="tx1">
                    <a:lumMod val="75000"/>
                    <a:lumOff val="25000"/>
                  </a:schemeClr>
                </a:solidFill>
                <a:latin typeface="Calibri" panose="020F0502020204030204" pitchFamily="34" charset="0"/>
              </a:rPr>
              <a:t>Stilleraum</a:t>
            </a:r>
            <a:r>
              <a:rPr lang="de-DE" sz="1300" dirty="0">
                <a:solidFill>
                  <a:schemeClr val="tx1">
                    <a:lumMod val="75000"/>
                    <a:lumOff val="25000"/>
                  </a:schemeClr>
                </a:solidFill>
                <a:latin typeface="Calibri" panose="020F0502020204030204" pitchFamily="34" charset="0"/>
              </a:rPr>
              <a:t>, bei Entspannungsübungen in der Turnhalle, zum Lesen in den Lesebereich, zum Lustwandeln in den kleinen Garten hinter der Schule. Dort gibt es in den warmen Jahreszeiten Liegestühle für Kinder und Erwachsene sowie Decken, so dass dort auch gut geruht werden kann.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soll möglichst nicht gesprochen werden und wenn doch, dann nur sehr leise.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indent="-285750">
              <a:buClr>
                <a:srgbClr val="FF3399"/>
              </a:buClr>
              <a:buFont typeface="Wingdings 3" panose="05040102010807070707" pitchFamily="18" charset="2"/>
              <a:buChar char="u"/>
            </a:pPr>
            <a:r>
              <a:rPr lang="de-DE" sz="1300" dirty="0" err="1">
                <a:latin typeface="Calibri" panose="020F0502020204030204" pitchFamily="34" charset="0"/>
              </a:rPr>
              <a:t>MultiKultiphase</a:t>
            </a:r>
            <a:r>
              <a:rPr lang="de-DE" sz="1300" dirty="0">
                <a:latin typeface="Calibri" panose="020F0502020204030204" pitchFamily="34" charset="0"/>
              </a:rPr>
              <a:t> 2 - 14.00 – 15.30</a:t>
            </a:r>
          </a:p>
          <a:p>
            <a:pPr>
              <a:buClr>
                <a:srgbClr val="FF3399"/>
              </a:buClr>
            </a:pPr>
            <a:r>
              <a:rPr lang="de-DE" sz="1300" dirty="0">
                <a:latin typeface="Calibri" panose="020F0502020204030204" pitchFamily="34" charset="0"/>
              </a:rPr>
              <a:t>Die Kinder beschäftigen sich wieder mit multikulturellen Angeboten. </a:t>
            </a: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a:latin typeface="Calibri" panose="020F0502020204030204" pitchFamily="34" charset="0"/>
            </a:endParaRPr>
          </a:p>
          <a:p>
            <a:pPr indent="-285750">
              <a:buClr>
                <a:srgbClr val="FF3399"/>
              </a:buClr>
              <a:buFont typeface="Wingdings 3" panose="05040102010807070707" pitchFamily="18" charset="2"/>
              <a:buChar char="u"/>
            </a:pPr>
            <a:r>
              <a:rPr lang="de-DE" sz="1300" dirty="0">
                <a:latin typeface="Calibri" panose="020F0502020204030204" pitchFamily="34" charset="0"/>
              </a:rPr>
              <a:t>Offenes Ende - 15.30 – 17.00 Uhr</a:t>
            </a:r>
          </a:p>
          <a:p>
            <a:pPr>
              <a:buClr>
                <a:srgbClr val="FF3399"/>
              </a:buClr>
            </a:pPr>
            <a:r>
              <a:rPr lang="de-DE" sz="1300" dirty="0">
                <a:latin typeface="Calibri" panose="020F0502020204030204" pitchFamily="34" charset="0"/>
              </a:rPr>
              <a:t>Hier ist wieder Zeit zum Schwätzen, Spielen oder einfach nur Abhängen. </a:t>
            </a:r>
            <a:br>
              <a:rPr lang="de-DE" sz="1300" dirty="0">
                <a:latin typeface="Calibri" panose="020F0502020204030204" pitchFamily="34" charset="0"/>
              </a:rPr>
            </a:br>
            <a:r>
              <a:rPr lang="de-DE" sz="1300" dirty="0">
                <a:latin typeface="Calibri" panose="020F0502020204030204" pitchFamily="34" charset="0"/>
              </a:rPr>
              <a:t>Denn das muss schließlich auch mal sein. </a:t>
            </a:r>
            <a:br>
              <a:rPr lang="de-DE" sz="1300" dirty="0">
                <a:latin typeface="Calibri" panose="020F0502020204030204" pitchFamily="34" charset="0"/>
              </a:rPr>
            </a:br>
            <a:r>
              <a:rPr lang="de-DE" sz="1300" dirty="0">
                <a:latin typeface="Calibri" panose="020F0502020204030204" pitchFamily="34" charset="0"/>
              </a:rPr>
              <a:t>Und schon ist wieder ein toller Ferientag vorbei! </a:t>
            </a:r>
          </a:p>
          <a:p>
            <a:pPr>
              <a:buClr>
                <a:srgbClr val="FF3399"/>
              </a:buClr>
            </a:pPr>
            <a:endParaRPr lang="de-DE" sz="1300" dirty="0">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111423" y="7066984"/>
            <a:ext cx="914400" cy="914400"/>
            <a:chOff x="285145" y="6524865"/>
            <a:chExt cx="628642" cy="628642"/>
          </a:xfrm>
        </p:grpSpPr>
        <p:sp>
          <p:nvSpPr>
            <p:cNvPr id="24" name="Ellipse 23"/>
            <p:cNvSpPr/>
            <p:nvPr/>
          </p:nvSpPr>
          <p:spPr>
            <a:xfrm>
              <a:off x="285145" y="6524865"/>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7">
              <a:extLst>
                <a:ext uri="{28A0092B-C50C-407E-A947-70E740481C1C}">
                  <a14:useLocalDpi xmlns="" xmlns:a14="http://schemas.microsoft.com/office/drawing/2010/main" val="0"/>
                </a:ext>
              </a:extLst>
            </a:blip>
            <a:srcRect l="12048" r="13919"/>
            <a:stretch/>
          </p:blipFill>
          <p:spPr bwMode="auto">
            <a:xfrm>
              <a:off x="370289" y="6648726"/>
              <a:ext cx="437138" cy="413541"/>
            </a:xfrm>
            <a:prstGeom prst="rect">
              <a:avLst/>
            </a:prstGeom>
            <a:noFill/>
            <a:ln>
              <a:noFill/>
            </a:ln>
            <a:extLst>
              <a:ext uri="{909E8E84-426E-40DD-AFC4-6F175D3DCCD1}">
                <a14:hiddenFill xmlns="" xmlns:a14="http://schemas.microsoft.com/office/drawing/2010/main">
                  <a:solidFill>
                    <a:srgbClr val="FFFFFF"/>
                  </a:solidFill>
                </a14:hiddenFill>
              </a:ext>
            </a:extLst>
          </p:spPr>
        </p:pic>
      </p:grpSp>
      <p:grpSp>
        <p:nvGrpSpPr>
          <p:cNvPr id="9" name="Gruppieren 8"/>
          <p:cNvGrpSpPr/>
          <p:nvPr/>
        </p:nvGrpSpPr>
        <p:grpSpPr>
          <a:xfrm>
            <a:off x="111423" y="8076640"/>
            <a:ext cx="914400" cy="914400"/>
            <a:chOff x="285145" y="7253690"/>
            <a:chExt cx="628642" cy="628642"/>
          </a:xfrm>
        </p:grpSpPr>
        <p:sp>
          <p:nvSpPr>
            <p:cNvPr id="25" name="Ellipse 24"/>
            <p:cNvSpPr/>
            <p:nvPr/>
          </p:nvSpPr>
          <p:spPr>
            <a:xfrm>
              <a:off x="285145" y="725369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40" name="Foliennummernplatzhalter 2"/>
          <p:cNvSpPr txBox="1">
            <a:spLocks/>
          </p:cNvSpPr>
          <p:nvPr/>
        </p:nvSpPr>
        <p:spPr>
          <a:xfrm>
            <a:off x="6410577" y="9580730"/>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a:solidFill>
                  <a:prstClr val="black"/>
                </a:solidFill>
              </a:rPr>
              <a:t>7</a:t>
            </a:r>
          </a:p>
        </p:txBody>
      </p:sp>
      <p:grpSp>
        <p:nvGrpSpPr>
          <p:cNvPr id="3" name="Gruppieren 2"/>
          <p:cNvGrpSpPr/>
          <p:nvPr/>
        </p:nvGrpSpPr>
        <p:grpSpPr>
          <a:xfrm>
            <a:off x="111423" y="2487449"/>
            <a:ext cx="914400" cy="914400"/>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95345" y="2610408"/>
              <a:ext cx="427473" cy="49564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6" name="Gruppieren 5"/>
          <p:cNvGrpSpPr/>
          <p:nvPr/>
        </p:nvGrpSpPr>
        <p:grpSpPr>
          <a:xfrm>
            <a:off x="111423" y="4663767"/>
            <a:ext cx="914400" cy="914400"/>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9">
              <a:extLst>
                <a:ext uri="{28A0092B-C50C-407E-A947-70E740481C1C}">
                  <a14:useLocalDpi xmlns="" xmlns:a14="http://schemas.microsoft.com/office/drawing/2010/main" val="0"/>
                </a:ext>
              </a:extLst>
            </a:blip>
            <a:srcRect r="5158" b="4114"/>
            <a:stretch/>
          </p:blipFill>
          <p:spPr bwMode="auto">
            <a:xfrm>
              <a:off x="408085" y="4499324"/>
              <a:ext cx="382762" cy="494157"/>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41" name="Picture 23" descr="https://www.mannheim.de/sites/default/files/media_center_image/69294/kusu_cmyk.jp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 xmlns:a14="http://schemas.microsoft.com/office/drawing/2010/main">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5" name="Gruppieren 44"/>
          <p:cNvGrpSpPr/>
          <p:nvPr/>
        </p:nvGrpSpPr>
        <p:grpSpPr>
          <a:xfrm>
            <a:off x="5771388" y="1062047"/>
            <a:ext cx="1074420" cy="406906"/>
            <a:chOff x="5783580" y="1055951"/>
            <a:chExt cx="1074420"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7" name="Textfeld 46"/>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spTree>
    <p:extLst>
      <p:ext uri="{BB962C8B-B14F-4D97-AF65-F5344CB8AC3E}">
        <p14:creationId xmlns="" xmlns:p14="http://schemas.microsoft.com/office/powerpoint/2010/main" val="41630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1992353046"/>
              </p:ext>
            </p:extLst>
          </p:nvPr>
        </p:nvGraphicFramePr>
        <p:xfrm>
          <a:off x="0" y="0"/>
          <a:ext cx="119062" cy="229306"/>
        </p:xfrm>
        <a:graphic>
          <a:graphicData uri="http://schemas.openxmlformats.org/presentationml/2006/ole">
            <p:oleObj spid="_x0000_s88446" name="think-cell Folie" r:id="rId4" imgW="0" imgH="0" progId="">
              <p:embed/>
            </p:oleObj>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76823" name="Picture 23" descr="https://www.mannheim.de/sites/default/files/media_center_image/69294/kusu_cmyk.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695081"/>
            <a:ext cx="6444963" cy="292388"/>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Kontaktdaten Pädagogische Fachkräfte</a:t>
            </a:r>
            <a:endParaRPr lang="de-DE" sz="1300" b="1" dirty="0">
              <a:solidFill>
                <a:schemeClr val="tx1">
                  <a:lumMod val="75000"/>
                  <a:lumOff val="25000"/>
                </a:schemeClr>
              </a:solidFill>
              <a:latin typeface="Comic Sans MS" panose="030F0702030302020204" pitchFamily="66" charset="0"/>
            </a:endParaRPr>
          </a:p>
        </p:txBody>
      </p:sp>
      <p:sp>
        <p:nvSpPr>
          <p:cNvPr id="3" name="Rectangle 1"/>
          <p:cNvSpPr>
            <a:spLocks noChangeArrowheads="1"/>
          </p:cNvSpPr>
          <p:nvPr/>
        </p:nvSpPr>
        <p:spPr bwMode="auto">
          <a:xfrm>
            <a:off x="0" y="-323166"/>
            <a:ext cx="18473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cs typeface="Arial" charset="0"/>
              </a:rPr>
              <a:t/>
            </a:r>
            <a:br>
              <a:rPr kumimoji="0" lang="de-DE" altLang="de-DE" sz="1800" b="0" i="0" u="none" strike="noStrike" cap="none" normalizeH="0" baseline="0" smtClean="0">
                <a:ln>
                  <a:noFill/>
                </a:ln>
                <a:solidFill>
                  <a:schemeClr val="tx1"/>
                </a:solidFill>
                <a:effectLst/>
                <a:latin typeface="Arial" charset="0"/>
                <a:cs typeface="Arial" charset="0"/>
              </a:rPr>
            </a:br>
            <a:endParaRPr kumimoji="0" lang="de-DE" altLang="de-DE" sz="1800" b="0" i="0" u="none" strike="noStrike" cap="none" normalizeH="0" baseline="0" smtClean="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 xmlns:p14="http://schemas.microsoft.com/office/powerpoint/2010/main" val="1624107821"/>
              </p:ext>
            </p:extLst>
          </p:nvPr>
        </p:nvGraphicFramePr>
        <p:xfrm>
          <a:off x="306252" y="2085919"/>
          <a:ext cx="6265999" cy="3942120"/>
        </p:xfrm>
        <a:graphic>
          <a:graphicData uri="http://schemas.openxmlformats.org/drawingml/2006/table">
            <a:tbl>
              <a:tblPr firstRow="1" bandRow="1">
                <a:tableStyleId>{5FD0F851-EC5A-4D38-B0AD-8093EC10F338}</a:tableStyleId>
              </a:tblPr>
              <a:tblGrid>
                <a:gridCol w="1672673"/>
                <a:gridCol w="1792165"/>
                <a:gridCol w="2801161"/>
              </a:tblGrid>
              <a:tr h="342396">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smtClean="0">
                          <a:solidFill>
                            <a:schemeClr val="bg1"/>
                          </a:solidFill>
                          <a:latin typeface="Calibri" panose="020F0502020204030204" pitchFamily="34" charset="0"/>
                        </a:rPr>
                        <a:t>E-Mail</a:t>
                      </a:r>
                      <a:endParaRPr lang="de-DE" sz="14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tr>
              <a:tr h="342396">
                <a:tc>
                  <a:txBody>
                    <a:bodyPr/>
                    <a:lstStyle/>
                    <a:p>
                      <a:r>
                        <a:rPr lang="de-DE" sz="1400" dirty="0" smtClean="0">
                          <a:solidFill>
                            <a:schemeClr val="tx1">
                              <a:lumMod val="75000"/>
                              <a:lumOff val="25000"/>
                            </a:schemeClr>
                          </a:solidFill>
                          <a:latin typeface="Calibri" panose="020F0502020204030204" pitchFamily="34" charset="0"/>
                          <a:cs typeface="Arial" charset="0"/>
                        </a:rPr>
                        <a:t>Büro</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0711 / 21657097</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tr>
              <a:tr h="342396">
                <a:tc>
                  <a:txBody>
                    <a:bodyPr/>
                    <a:lstStyle/>
                    <a:p>
                      <a:r>
                        <a:rPr lang="de-DE" sz="1400" dirty="0" smtClean="0">
                          <a:solidFill>
                            <a:schemeClr val="tx1">
                              <a:lumMod val="75000"/>
                              <a:lumOff val="25000"/>
                            </a:schemeClr>
                          </a:solidFill>
                          <a:latin typeface="Calibri" panose="020F0502020204030204" pitchFamily="34" charset="0"/>
                        </a:rPr>
                        <a:t>Ausflugshandy</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smtClean="0">
                          <a:solidFill>
                            <a:schemeClr val="tx1">
                              <a:lumMod val="75000"/>
                              <a:lumOff val="25000"/>
                            </a:schemeClr>
                          </a:solidFill>
                          <a:latin typeface="Calibri" panose="020F0502020204030204" pitchFamily="34" charset="0"/>
                          <a:cs typeface="Arial" charset="0"/>
                        </a:rPr>
                        <a:t>0176 /</a:t>
                      </a:r>
                      <a:r>
                        <a:rPr lang="de-DE" altLang="de-DE" sz="1400" baseline="0" dirty="0" smtClean="0">
                          <a:solidFill>
                            <a:schemeClr val="tx1">
                              <a:lumMod val="75000"/>
                              <a:lumOff val="25000"/>
                            </a:schemeClr>
                          </a:solidFill>
                          <a:latin typeface="Calibri" panose="020F0502020204030204" pitchFamily="34" charset="0"/>
                          <a:cs typeface="Arial" charset="0"/>
                        </a:rPr>
                        <a:t> </a:t>
                      </a:r>
                      <a:r>
                        <a:rPr lang="de-DE" altLang="de-DE" sz="1400" dirty="0" smtClean="0">
                          <a:solidFill>
                            <a:schemeClr val="tx1">
                              <a:lumMod val="75000"/>
                              <a:lumOff val="25000"/>
                            </a:schemeClr>
                          </a:solidFill>
                          <a:latin typeface="Calibri" panose="020F0502020204030204" pitchFamily="34" charset="0"/>
                          <a:cs typeface="Arial" charset="0"/>
                        </a:rPr>
                        <a:t>909 763 97</a:t>
                      </a: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tr>
              <a:tr h="342396">
                <a:tc>
                  <a:txBody>
                    <a:bodyPr/>
                    <a:lstStyle/>
                    <a:p>
                      <a:r>
                        <a:rPr lang="de-DE" sz="1400" dirty="0" smtClean="0">
                          <a:solidFill>
                            <a:schemeClr val="tx1">
                              <a:lumMod val="75000"/>
                              <a:lumOff val="25000"/>
                            </a:schemeClr>
                          </a:solidFill>
                          <a:latin typeface="Calibri" panose="020F0502020204030204" pitchFamily="34" charset="0"/>
                        </a:rPr>
                        <a:t>Jasmin Grenzbach</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jasmin.grenzbach@mmgh.de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tr>
              <a:tr h="342396">
                <a:tc>
                  <a:txBody>
                    <a:bodyPr/>
                    <a:lstStyle/>
                    <a:p>
                      <a:r>
                        <a:rPr lang="de-DE" sz="1400" dirty="0" smtClean="0">
                          <a:solidFill>
                            <a:schemeClr val="tx1">
                              <a:lumMod val="75000"/>
                              <a:lumOff val="25000"/>
                            </a:schemeClr>
                          </a:solidFill>
                          <a:latin typeface="Calibri" panose="020F0502020204030204" pitchFamily="34" charset="0"/>
                        </a:rPr>
                        <a:t>Hayri Kurt</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r>
                        <a:rPr lang="de-DE" sz="1400" dirty="0" smtClean="0">
                          <a:solidFill>
                            <a:schemeClr val="tx1">
                              <a:lumMod val="75000"/>
                              <a:lumOff val="25000"/>
                            </a:schemeClr>
                          </a:solidFill>
                          <a:latin typeface="Calibri" panose="020F0502020204030204" pitchFamily="34" charset="0"/>
                        </a:rPr>
                        <a:t>hayri.kurt@mmgh.de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tr>
              <a:tr h="342396">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smtClean="0">
                          <a:solidFill>
                            <a:schemeClr val="tx1">
                              <a:lumMod val="75000"/>
                              <a:lumOff val="25000"/>
                            </a:schemeClr>
                          </a:solidFill>
                          <a:latin typeface="Calibri" panose="020F0502020204030204" pitchFamily="34" charset="0"/>
                          <a:cs typeface="Arial" charset="0"/>
                        </a:rPr>
                        <a:t>Lena</a:t>
                      </a:r>
                      <a:r>
                        <a:rPr lang="de-DE" altLang="de-DE" sz="1400" baseline="0" dirty="0" smtClean="0">
                          <a:solidFill>
                            <a:schemeClr val="tx1">
                              <a:lumMod val="75000"/>
                              <a:lumOff val="25000"/>
                            </a:schemeClr>
                          </a:solidFill>
                          <a:latin typeface="Calibri" panose="020F0502020204030204" pitchFamily="34" charset="0"/>
                          <a:cs typeface="Arial" charset="0"/>
                        </a:rPr>
                        <a:t> Stiehle</a:t>
                      </a:r>
                      <a:r>
                        <a:rPr lang="de-DE" altLang="de-DE" sz="1400" dirty="0" smtClean="0">
                          <a:solidFill>
                            <a:schemeClr val="tx1">
                              <a:lumMod val="75000"/>
                              <a:lumOff val="25000"/>
                            </a:schemeClr>
                          </a:solidFill>
                          <a:latin typeface="Calibri" panose="020F0502020204030204" pitchFamily="34" charset="0"/>
                          <a:cs typeface="Arial" charset="0"/>
                        </a:rPr>
                        <a:t> </a:t>
                      </a:r>
                      <a:endParaRPr lang="de-DE" sz="1400" dirty="0" smtClean="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lena.stiehle@mmgh.de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tr>
              <a:tr h="342396">
                <a:tc>
                  <a:txBody>
                    <a:bodyPr/>
                    <a:lstStyle/>
                    <a:p>
                      <a:r>
                        <a:rPr lang="de-DE" sz="1400" dirty="0" smtClean="0">
                          <a:solidFill>
                            <a:schemeClr val="tx1">
                              <a:lumMod val="75000"/>
                              <a:lumOff val="25000"/>
                            </a:schemeClr>
                          </a:solidFill>
                          <a:latin typeface="Calibri" panose="020F0502020204030204" pitchFamily="34" charset="0"/>
                        </a:rPr>
                        <a:t>Gerd Fischer-</a:t>
                      </a:r>
                      <a:r>
                        <a:rPr lang="de-DE" sz="1400" dirty="0" err="1" smtClean="0">
                          <a:solidFill>
                            <a:schemeClr val="tx1">
                              <a:lumMod val="75000"/>
                              <a:lumOff val="25000"/>
                            </a:schemeClr>
                          </a:solidFill>
                          <a:latin typeface="Calibri" panose="020F0502020204030204" pitchFamily="34" charset="0"/>
                        </a:rPr>
                        <a:t>Baudys</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gerd.fischer-baudys@mmgh.de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tr>
              <a:tr h="342396">
                <a:tc>
                  <a:txBody>
                    <a:bodyPr/>
                    <a:lstStyle/>
                    <a:p>
                      <a:r>
                        <a:rPr lang="de-DE" sz="1400" dirty="0" smtClean="0">
                          <a:solidFill>
                            <a:schemeClr val="tx1">
                              <a:lumMod val="75000"/>
                              <a:lumOff val="25000"/>
                            </a:schemeClr>
                          </a:solidFill>
                          <a:latin typeface="Calibri" panose="020F0502020204030204" pitchFamily="34" charset="0"/>
                        </a:rPr>
                        <a:t>Anda Lena </a:t>
                      </a:r>
                      <a:r>
                        <a:rPr lang="de-DE" sz="1400" dirty="0" err="1" smtClean="0">
                          <a:solidFill>
                            <a:schemeClr val="tx1">
                              <a:lumMod val="75000"/>
                              <a:lumOff val="25000"/>
                            </a:schemeClr>
                          </a:solidFill>
                          <a:latin typeface="Calibri" panose="020F0502020204030204" pitchFamily="34" charset="0"/>
                        </a:rPr>
                        <a:t>Kalnins</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andalena.kalnins@mmgh.de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tr>
              <a:tr h="342396">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Anna </a:t>
                      </a:r>
                      <a:r>
                        <a:rPr lang="de-DE" sz="1400" dirty="0" err="1" smtClean="0">
                          <a:solidFill>
                            <a:schemeClr val="tx1">
                              <a:lumMod val="75000"/>
                              <a:lumOff val="25000"/>
                            </a:schemeClr>
                          </a:solidFill>
                          <a:latin typeface="Calibri" panose="020F0502020204030204" pitchFamily="34" charset="0"/>
                        </a:rPr>
                        <a:t>Ornth</a:t>
                      </a:r>
                      <a:endParaRPr lang="de-DE" sz="1400" dirty="0" smtClean="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anna.ornth@mmgh.de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tr>
              <a:tr h="342396">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Rolf Haller</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rolf.haller@mmgh.de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tr>
              <a:tr h="478416">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Nathalia Kahn</a:t>
                      </a:r>
                    </a:p>
                    <a:p>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nathalia.kahn@mmgh.de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tr>
            </a:tbl>
          </a:graphicData>
        </a:graphic>
      </p:graphicFrame>
      <p:sp>
        <p:nvSpPr>
          <p:cNvPr id="31" name="Rechteck 30"/>
          <p:cNvSpPr/>
          <p:nvPr/>
        </p:nvSpPr>
        <p:spPr>
          <a:xfrm>
            <a:off x="211324" y="6254572"/>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Caterer </a:t>
            </a:r>
            <a:r>
              <a:rPr lang="de-DE" sz="130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 xmlns:p14="http://schemas.microsoft.com/office/powerpoint/2010/main" val="2870573100"/>
              </p:ext>
            </p:extLst>
          </p:nvPr>
        </p:nvGraphicFramePr>
        <p:xfrm>
          <a:off x="306252" y="6600881"/>
          <a:ext cx="6265999" cy="88900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r>
              <a:tr h="370840">
                <a:tc>
                  <a:txBody>
                    <a:bodyPr/>
                    <a:lstStyle/>
                    <a:p>
                      <a:r>
                        <a:rPr lang="de-DE" sz="1400" dirty="0" smtClean="0">
                          <a:solidFill>
                            <a:schemeClr val="tx1">
                              <a:lumMod val="75000"/>
                              <a:lumOff val="25000"/>
                            </a:schemeClr>
                          </a:solidFill>
                          <a:latin typeface="Calibri" panose="020F0502020204030204" pitchFamily="34" charset="0"/>
                        </a:rPr>
                        <a:t>Frau </a:t>
                      </a:r>
                      <a:r>
                        <a:rPr lang="de-DE" sz="1400" dirty="0" err="1" smtClean="0">
                          <a:solidFill>
                            <a:schemeClr val="tx1">
                              <a:lumMod val="75000"/>
                              <a:lumOff val="25000"/>
                            </a:schemeClr>
                          </a:solidFill>
                          <a:latin typeface="Calibri" panose="020F0502020204030204" pitchFamily="34" charset="0"/>
                        </a:rPr>
                        <a:t>Zaiser</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0711/92582-35</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menueservice@malteser-stuttgart.de</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r>
            </a:tbl>
          </a:graphicData>
        </a:graphic>
      </p:graphicFrame>
      <p:sp>
        <p:nvSpPr>
          <p:cNvPr id="35" name="Rechteck 34"/>
          <p:cNvSpPr/>
          <p:nvPr/>
        </p:nvSpPr>
        <p:spPr>
          <a:xfrm>
            <a:off x="211324" y="8139330"/>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unseres </a:t>
            </a:r>
            <a:r>
              <a:rPr lang="de-DE" sz="1300" b="1" smtClean="0">
                <a:solidFill>
                  <a:schemeClr val="tx1">
                    <a:lumMod val="75000"/>
                    <a:lumOff val="25000"/>
                  </a:schemeClr>
                </a:solidFill>
                <a:latin typeface="Comic Sans MS" panose="030F0702030302020204" pitchFamily="66" charset="0"/>
              </a:rPr>
              <a:t>Hausmeisters</a:t>
            </a:r>
            <a:endParaRPr lang="de-DE" sz="1300" b="1">
              <a:solidFill>
                <a:schemeClr val="tx1">
                  <a:lumMod val="75000"/>
                  <a:lumOff val="25000"/>
                </a:schemeClr>
              </a:solidFill>
              <a:latin typeface="Comic Sans MS" panose="030F0702030302020204" pitchFamily="66" charset="0"/>
            </a:endParaRPr>
          </a:p>
        </p:txBody>
      </p:sp>
      <p:graphicFrame>
        <p:nvGraphicFramePr>
          <p:cNvPr id="36" name="Tabelle 35"/>
          <p:cNvGraphicFramePr>
            <a:graphicFrameLocks noGrp="1"/>
          </p:cNvGraphicFramePr>
          <p:nvPr>
            <p:extLst>
              <p:ext uri="{D42A27DB-BD31-4B8C-83A1-F6EECF244321}">
                <p14:modId xmlns="" xmlns:p14="http://schemas.microsoft.com/office/powerpoint/2010/main" val="1344455311"/>
              </p:ext>
            </p:extLst>
          </p:nvPr>
        </p:nvGraphicFramePr>
        <p:xfrm>
          <a:off x="306252" y="8485639"/>
          <a:ext cx="6265999" cy="74168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r>
              <a:tr h="370840">
                <a:tc>
                  <a:txBody>
                    <a:bodyPr/>
                    <a:lstStyle/>
                    <a:p>
                      <a:r>
                        <a:rPr lang="de-DE" sz="1400" smtClean="0">
                          <a:solidFill>
                            <a:schemeClr val="tx1">
                              <a:lumMod val="75000"/>
                              <a:lumOff val="25000"/>
                            </a:schemeClr>
                          </a:solidFill>
                        </a:rPr>
                        <a:t>Werner Blanz</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dirty="0" smtClean="0">
                          <a:solidFill>
                            <a:schemeClr val="tx1">
                              <a:lumMod val="75000"/>
                              <a:lumOff val="25000"/>
                            </a:schemeClr>
                          </a:solidFill>
                          <a:latin typeface="Calibri" panose="020F0502020204030204" pitchFamily="34" charset="0"/>
                        </a:rPr>
                        <a:t>0151 / 194 184 42</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r>
            </a:tbl>
          </a:graphicData>
        </a:graphic>
      </p:graphicFrame>
      <p:sp>
        <p:nvSpPr>
          <p:cNvPr id="25" name="Rechteck 24"/>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7" name="Textfeld 26"/>
          <p:cNvSpPr txBox="1"/>
          <p:nvPr/>
        </p:nvSpPr>
        <p:spPr>
          <a:xfrm>
            <a:off x="6447246" y="9611975"/>
            <a:ext cx="214008" cy="232692"/>
          </a:xfrm>
          <a:prstGeom prst="rect">
            <a:avLst/>
          </a:prstGeom>
          <a:noFill/>
        </p:spPr>
        <p:txBody>
          <a:bodyPr wrap="square" lIns="0" tIns="0" rIns="0" bIns="0" rtlCol="0">
            <a:spAutoFit/>
          </a:bodyPr>
          <a:lstStyle/>
          <a:p>
            <a:pPr>
              <a:lnSpc>
                <a:spcPct val="108000"/>
              </a:lnSpc>
              <a:spcAft>
                <a:spcPts val="1008"/>
              </a:spcAft>
            </a:pPr>
            <a:r>
              <a:rPr lang="de-DE" sz="1400" dirty="0"/>
              <a:t>8</a:t>
            </a:r>
            <a:endParaRPr lang="de-DE" sz="1400" dirty="0" smtClean="0"/>
          </a:p>
        </p:txBody>
      </p:sp>
      <p:grpSp>
        <p:nvGrpSpPr>
          <p:cNvPr id="28" name="Gruppieren 27"/>
          <p:cNvGrpSpPr/>
          <p:nvPr/>
        </p:nvGrpSpPr>
        <p:grpSpPr>
          <a:xfrm>
            <a:off x="5771388" y="1062047"/>
            <a:ext cx="1074420" cy="406906"/>
            <a:chOff x="5783580" y="1055951"/>
            <a:chExt cx="1074420" cy="406906"/>
          </a:xfrm>
        </p:grpSpPr>
        <p:sp>
          <p:nvSpPr>
            <p:cNvPr id="29" name="Rechteck 28"/>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0" name="Textfeld 29"/>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spTree>
    <p:extLst>
      <p:ext uri="{BB962C8B-B14F-4D97-AF65-F5344CB8AC3E}">
        <p14:creationId xmlns="" xmlns:p14="http://schemas.microsoft.com/office/powerpoint/2010/main" val="39384519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 Master 4_3_DE</Template>
  <TotalTime>0</TotalTime>
  <Words>1424</Words>
  <Application>Microsoft Office PowerPoint</Application>
  <PresentationFormat>A4-Papier (210x297 mm)</PresentationFormat>
  <Paragraphs>355</Paragraphs>
  <Slides>9</Slides>
  <Notes>8</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9</vt:i4>
      </vt:variant>
    </vt:vector>
  </HeadingPairs>
  <TitlesOfParts>
    <vt:vector size="11" baseType="lpstr">
      <vt:lpstr>MP Master 4_3_DE</vt:lpstr>
      <vt:lpstr>think-cell Folie</vt:lpstr>
      <vt:lpstr>Folie 1</vt:lpstr>
      <vt:lpstr>Folie 2</vt:lpstr>
      <vt:lpstr>Folie 3</vt:lpstr>
      <vt:lpstr>Folie 4</vt:lpstr>
      <vt:lpstr>Folie 5</vt:lpstr>
      <vt:lpstr>Folie 6</vt:lpstr>
      <vt:lpstr>Folie 7</vt:lpstr>
      <vt:lpstr>Folie 8</vt:lpstr>
      <vt:lpstr>Folie 9</vt:lpstr>
    </vt:vector>
  </TitlesOfParts>
  <Company>Daimler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u404703</cp:lastModifiedBy>
  <cp:revision>471</cp:revision>
  <cp:lastPrinted>2016-12-14T11:59:49Z</cp:lastPrinted>
  <dcterms:created xsi:type="dcterms:W3CDTF">2015-06-25T15:16:27Z</dcterms:created>
  <dcterms:modified xsi:type="dcterms:W3CDTF">2016-12-15T07:52:26Z</dcterms:modified>
</cp:coreProperties>
</file>