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0"/>
  </p:notesMasterIdLst>
  <p:handoutMasterIdLst>
    <p:handoutMasterId r:id="rId11"/>
  </p:handoutMasterIdLst>
  <p:sldIdLst>
    <p:sldId id="306" r:id="rId2"/>
    <p:sldId id="307" r:id="rId3"/>
    <p:sldId id="309" r:id="rId4"/>
    <p:sldId id="310" r:id="rId5"/>
    <p:sldId id="314" r:id="rId6"/>
    <p:sldId id="311" r:id="rId7"/>
    <p:sldId id="312" r:id="rId8"/>
    <p:sldId id="313" r:id="rId9"/>
  </p:sldIdLst>
  <p:sldSz cx="6858000" cy="9906000" type="A4"/>
  <p:notesSz cx="6794500" cy="9931400"/>
  <p:custDataLst>
    <p:tags r:id="rId12"/>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eispielfolien" id="{6BE3EED1-26F1-4D77-9276-05BF51ECB6F7}">
          <p14:sldIdLst>
            <p14:sldId id="306"/>
            <p14:sldId id="307"/>
            <p14:sldId id="309"/>
            <p14:sldId id="310"/>
            <p14:sldId id="314"/>
            <p14:sldId id="311"/>
            <p14:sldId id="312"/>
            <p14:sldId id="313"/>
          </p14:sldIdLst>
        </p14:section>
      </p14:sectionLst>
    </p:ext>
    <p:ext uri="{EFAFB233-063F-42B5-8137-9DF3F51BA10A}">
      <p15:sldGuideLst xmlns:p15="http://schemas.microsoft.com/office/powerpoint/2012/main" xmlns="">
        <p15:guide id="1" orient="horz" pos="6159" userDrawn="1">
          <p15:clr>
            <a:srgbClr val="A4A3A4"/>
          </p15:clr>
        </p15:guide>
        <p15:guide id="2" orient="horz" pos="580" userDrawn="1">
          <p15:clr>
            <a:srgbClr val="A4A3A4"/>
          </p15:clr>
        </p15:guide>
        <p15:guide id="3" orient="horz" pos="5093" userDrawn="1">
          <p15:clr>
            <a:srgbClr val="A4A3A4"/>
          </p15:clr>
        </p15:guide>
        <p15:guide id="4" orient="horz" pos="920" userDrawn="1">
          <p15:clr>
            <a:srgbClr val="A4A3A4"/>
          </p15:clr>
        </p15:guide>
        <p15:guide id="5" pos="210" userDrawn="1">
          <p15:clr>
            <a:srgbClr val="A4A3A4"/>
          </p15:clr>
        </p15:guide>
        <p15:guide id="6" pos="4065" userDrawn="1">
          <p15:clr>
            <a:srgbClr val="A4A3A4"/>
          </p15:clr>
        </p15:guide>
        <p15:guide id="7" pos="3181" userDrawn="1">
          <p15:clr>
            <a:srgbClr val="A4A3A4"/>
          </p15:clr>
        </p15:guide>
        <p15:guide id="8" pos="4319">
          <p15:clr>
            <a:srgbClr val="A4A3A4"/>
          </p15:clr>
        </p15:guide>
      </p15:sldGuideLst>
    </p:ext>
    <p:ext uri="{2D200454-40CA-4A62-9FC3-DE9A4176ACB9}">
      <p15:notesGuideLst xmlns:p15="http://schemas.microsoft.com/office/powerpoint/2012/main" xmlns="">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FAB8"/>
    <a:srgbClr val="FFFFFF"/>
    <a:srgbClr val="D6D6D6"/>
    <a:srgbClr val="B5FDFD"/>
    <a:srgbClr val="FF9933"/>
    <a:srgbClr val="FF0066"/>
    <a:srgbClr val="FCEBBA"/>
    <a:srgbClr val="EEF983"/>
    <a:srgbClr val="00CEFA"/>
    <a:srgbClr val="FDB5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74" autoAdjust="0"/>
    <p:restoredTop sz="94743" autoAdjust="0"/>
  </p:normalViewPr>
  <p:slideViewPr>
    <p:cSldViewPr snapToGrid="0" showGuides="1">
      <p:cViewPr varScale="1">
        <p:scale>
          <a:sx n="77" d="100"/>
          <a:sy n="77" d="100"/>
        </p:scale>
        <p:origin x="-2340" y="-102"/>
      </p:cViewPr>
      <p:guideLst>
        <p:guide orient="horz" pos="6159"/>
        <p:guide orient="horz" pos="580"/>
        <p:guide orient="horz" pos="5093"/>
        <p:guide orient="horz" pos="920"/>
        <p:guide pos="210"/>
        <p:guide pos="4065"/>
        <p:guide pos="3181"/>
        <p:guide pos="431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440" y="9619424"/>
            <a:ext cx="4815000" cy="31280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0" y="9618600"/>
            <a:ext cx="375998" cy="31280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440" y="9619742"/>
            <a:ext cx="5991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2509" y="9719747"/>
            <a:ext cx="938346" cy="108239"/>
          </a:xfrm>
          <a:prstGeom prst="rect">
            <a:avLst/>
          </a:prstGeom>
        </p:spPr>
      </p:pic>
    </p:spTree>
    <p:extLst>
      <p:ext uri="{BB962C8B-B14F-4D97-AF65-F5344CB8AC3E}">
        <p14:creationId xmlns:p14="http://schemas.microsoft.com/office/powerpoint/2010/main" xmlns=""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08200" y="744538"/>
            <a:ext cx="2578100" cy="3724275"/>
          </a:xfrm>
          <a:prstGeom prst="rect">
            <a:avLst/>
          </a:prstGeom>
          <a:noFill/>
          <a:ln w="12700">
            <a:solidFill>
              <a:prstClr val="black"/>
            </a:solidFill>
          </a:ln>
        </p:spPr>
        <p:txBody>
          <a:bodyPr vert="horz" lIns="91401" tIns="45701" rIns="91401" bIns="45701" rtlCol="0" anchor="ctr"/>
          <a:lstStyle/>
          <a:p>
            <a:endParaRPr lang="de-DE" dirty="0"/>
          </a:p>
        </p:txBody>
      </p:sp>
      <p:sp>
        <p:nvSpPr>
          <p:cNvPr id="5" name="Notizenplatzhalter 4"/>
          <p:cNvSpPr>
            <a:spLocks noGrp="1"/>
          </p:cNvSpPr>
          <p:nvPr>
            <p:ph type="body" sz="quarter" idx="3"/>
          </p:nvPr>
        </p:nvSpPr>
        <p:spPr>
          <a:xfrm>
            <a:off x="878148" y="4809283"/>
            <a:ext cx="5058803" cy="4469130"/>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166" y="9618600"/>
            <a:ext cx="4815000" cy="31280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8600"/>
            <a:ext cx="374500" cy="31280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440" y="9619742"/>
            <a:ext cx="5991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1614" y="9718028"/>
            <a:ext cx="938346" cy="108239"/>
          </a:xfrm>
          <a:prstGeom prst="rect">
            <a:avLst/>
          </a:prstGeom>
        </p:spPr>
      </p:pic>
    </p:spTree>
    <p:extLst>
      <p:ext uri="{BB962C8B-B14F-4D97-AF65-F5344CB8AC3E}">
        <p14:creationId xmlns:p14="http://schemas.microsoft.com/office/powerpoint/2010/main" xmlns=""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8743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2</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51364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53489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28685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08152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04491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48344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776607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xmlns=""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07.10.2016</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xmlns=""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07.10.2016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07.10.2016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07.10.2016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07.10.2016</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07.10.2016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07.10.2016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07.10.2016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07.10.2016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p14="http://schemas.microsoft.com/office/powerpoint/2010/main" xmlns="" val="2878421419"/>
              </p:ext>
            </p:extLst>
          </p:nvPr>
        </p:nvGraphicFramePr>
        <p:xfrm>
          <a:off x="1192" y="2295"/>
          <a:ext cx="1190" cy="2292"/>
        </p:xfrm>
        <a:graphic>
          <a:graphicData uri="http://schemas.openxmlformats.org/presentationml/2006/ole">
            <p:oleObj spid="_x0000_s60609" name="think-cell Folie" r:id="rId15" imgW="360" imgH="360" progId="">
              <p:embed/>
            </p:oleObj>
          </a:graphicData>
        </a:graphic>
      </p:graphicFrame>
    </p:spTree>
    <p:extLst>
      <p:ext uri="{BB962C8B-B14F-4D97-AF65-F5344CB8AC3E}">
        <p14:creationId xmlns:p14="http://schemas.microsoft.com/office/powerpoint/2010/main" xmlns=""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2.bin"/><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3.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2.jpeg"/><Relationship Id="rId12"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5.wmf"/><Relationship Id="rId5" Type="http://schemas.openxmlformats.org/officeDocument/2006/relationships/image" Target="../media/image4.jpeg"/><Relationship Id="rId10"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6.bin"/><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oleObject" Target="../embeddings/oleObject7.bin"/><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7.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11" Type="http://schemas.openxmlformats.org/officeDocument/2006/relationships/image" Target="../media/image29.jpeg"/><Relationship Id="rId5" Type="http://schemas.openxmlformats.org/officeDocument/2006/relationships/image" Target="../media/image4.jpeg"/><Relationship Id="rId10" Type="http://schemas.openxmlformats.org/officeDocument/2006/relationships/image" Target="../media/image28.jpeg"/><Relationship Id="rId4" Type="http://schemas.openxmlformats.org/officeDocument/2006/relationships/oleObject" Target="../embeddings/oleObject8.bin"/><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367066375"/>
              </p:ext>
            </p:extLst>
          </p:nvPr>
        </p:nvGraphicFramePr>
        <p:xfrm>
          <a:off x="0" y="0"/>
          <a:ext cx="119062" cy="229306"/>
        </p:xfrm>
        <a:graphic>
          <a:graphicData uri="http://schemas.openxmlformats.org/presentationml/2006/ole">
            <p:oleObj spid="_x0000_s76971"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22216" y="9353655"/>
            <a:ext cx="6834094" cy="440214"/>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a:solidFill>
                  <a:schemeClr val="tx1">
                    <a:lumMod val="65000"/>
                    <a:lumOff val="35000"/>
                  </a:schemeClr>
                </a:solidFill>
                <a:latin typeface="Calibri" pitchFamily="34" charset="0"/>
              </a:rPr>
              <a:t>-</a:t>
            </a:r>
            <a:r>
              <a:rPr lang="de-DE" sz="1200" smtClean="0">
                <a:solidFill>
                  <a:schemeClr val="tx1">
                    <a:lumMod val="65000"/>
                    <a:lumOff val="35000"/>
                  </a:schemeClr>
                </a:solidFill>
                <a:latin typeface="Calibri" pitchFamily="34" charset="0"/>
              </a:rPr>
              <a:t>130 </a:t>
            </a:r>
            <a:br>
              <a:rPr lang="de-DE" sz="1200" smtClean="0">
                <a:solidFill>
                  <a:schemeClr val="tx1">
                    <a:lumMod val="65000"/>
                    <a:lumOff val="35000"/>
                  </a:schemeClr>
                </a:solidFill>
                <a:latin typeface="Calibri" pitchFamily="34" charset="0"/>
              </a:rPr>
            </a:br>
            <a:r>
              <a:rPr lang="de-DE" sz="120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 www.mmgh.de</a:t>
            </a:r>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29469" y="3119105"/>
            <a:ext cx="98264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sp>
        <p:nvSpPr>
          <p:cNvPr id="111" name="Textfeld 110"/>
          <p:cNvSpPr txBox="1"/>
          <p:nvPr/>
        </p:nvSpPr>
        <p:spPr>
          <a:xfrm>
            <a:off x="2976274" y="8516606"/>
            <a:ext cx="880049"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Herbst 2015</a:t>
            </a:r>
            <a:endParaRPr lang="de-DE" sz="600">
              <a:solidFill>
                <a:schemeClr val="tx1">
                  <a:lumMod val="65000"/>
                  <a:lumOff val="35000"/>
                </a:schemeClr>
              </a:solidFill>
              <a:latin typeface="Comic Sans MS" panose="030F0702030302020204" pitchFamily="66" charset="0"/>
            </a:endParaRPr>
          </a:p>
        </p:txBody>
      </p:sp>
      <p:sp>
        <p:nvSpPr>
          <p:cNvPr id="112" name="Textfeld 111"/>
          <p:cNvSpPr txBox="1"/>
          <p:nvPr/>
        </p:nvSpPr>
        <p:spPr>
          <a:xfrm>
            <a:off x="5144786" y="8516606"/>
            <a:ext cx="1277594"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Weihnachten 2015</a:t>
            </a:r>
            <a:endParaRPr lang="de-DE" sz="600">
              <a:solidFill>
                <a:schemeClr val="tx1">
                  <a:lumMod val="65000"/>
                  <a:lumOff val="35000"/>
                </a:schemeClr>
              </a:solidFill>
              <a:latin typeface="Comic Sans MS" panose="030F0702030302020204" pitchFamily="66" charset="0"/>
            </a:endParaRPr>
          </a:p>
        </p:txBody>
      </p:sp>
      <p:sp>
        <p:nvSpPr>
          <p:cNvPr id="113" name="Textfeld 112"/>
          <p:cNvSpPr txBox="1"/>
          <p:nvPr/>
        </p:nvSpPr>
        <p:spPr>
          <a:xfrm>
            <a:off x="652847" y="8516606"/>
            <a:ext cx="942566"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Sommer 2016</a:t>
            </a:r>
            <a:endParaRPr lang="de-DE" sz="600">
              <a:solidFill>
                <a:schemeClr val="tx1">
                  <a:lumMod val="65000"/>
                  <a:lumOff val="35000"/>
                </a:schemeClr>
              </a:solidFill>
              <a:latin typeface="Comic Sans MS" panose="030F0702030302020204" pitchFamily="66" charset="0"/>
            </a:endParaRPr>
          </a:p>
        </p:txBody>
      </p:sp>
      <p:sp>
        <p:nvSpPr>
          <p:cNvPr id="114" name="Textfeld 113"/>
          <p:cNvSpPr txBox="1"/>
          <p:nvPr/>
        </p:nvSpPr>
        <p:spPr>
          <a:xfrm>
            <a:off x="632811" y="6014706"/>
            <a:ext cx="98264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Fasching 2016</a:t>
            </a:r>
            <a:endParaRPr lang="de-DE" sz="600">
              <a:solidFill>
                <a:schemeClr val="tx1">
                  <a:lumMod val="65000"/>
                  <a:lumOff val="35000"/>
                </a:schemeClr>
              </a:solidFill>
              <a:latin typeface="Comic Sans MS" panose="030F0702030302020204" pitchFamily="66" charset="0"/>
            </a:endParaRPr>
          </a:p>
        </p:txBody>
      </p:sp>
      <p:sp>
        <p:nvSpPr>
          <p:cNvPr id="115" name="Textfeld 114"/>
          <p:cNvSpPr txBox="1"/>
          <p:nvPr/>
        </p:nvSpPr>
        <p:spPr>
          <a:xfrm>
            <a:off x="3030777" y="6014706"/>
            <a:ext cx="873637"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Ostern 2016</a:t>
            </a:r>
            <a:endParaRPr lang="de-DE" sz="600">
              <a:solidFill>
                <a:schemeClr val="tx1">
                  <a:lumMod val="65000"/>
                  <a:lumOff val="35000"/>
                </a:schemeClr>
              </a:solidFill>
              <a:latin typeface="Comic Sans MS" panose="030F0702030302020204" pitchFamily="66" charset="0"/>
            </a:endParaRPr>
          </a:p>
        </p:txBody>
      </p:sp>
      <p:sp>
        <p:nvSpPr>
          <p:cNvPr id="116" name="Textfeld 115"/>
          <p:cNvSpPr txBox="1"/>
          <p:nvPr/>
        </p:nvSpPr>
        <p:spPr>
          <a:xfrm>
            <a:off x="5235204" y="6014706"/>
            <a:ext cx="103073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Pfingsten 2016</a:t>
            </a:r>
            <a:endParaRPr lang="de-DE" sz="600">
              <a:solidFill>
                <a:schemeClr val="tx1">
                  <a:lumMod val="65000"/>
                  <a:lumOff val="35000"/>
                </a:schemeClr>
              </a:solidFill>
              <a:latin typeface="Comic Sans MS" panose="030F0702030302020204" pitchFamily="66" charset="0"/>
            </a:endParaRPr>
          </a:p>
        </p:txBody>
      </p:sp>
      <p:grpSp>
        <p:nvGrpSpPr>
          <p:cNvPr id="3" name="Gruppieren 2"/>
          <p:cNvGrpSpPr/>
          <p:nvPr/>
        </p:nvGrpSpPr>
        <p:grpSpPr>
          <a:xfrm>
            <a:off x="4908419" y="4330700"/>
            <a:ext cx="1573344" cy="1573344"/>
            <a:chOff x="4908419" y="4330700"/>
            <a:chExt cx="1573344" cy="1573344"/>
          </a:xfrm>
        </p:grpSpPr>
        <p:sp>
          <p:nvSpPr>
            <p:cNvPr id="104" name="Ellipse 103"/>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3"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uppieren 7"/>
          <p:cNvGrpSpPr/>
          <p:nvPr/>
        </p:nvGrpSpPr>
        <p:grpSpPr>
          <a:xfrm>
            <a:off x="337939" y="6785987"/>
            <a:ext cx="1573344" cy="1573344"/>
            <a:chOff x="337939" y="6785987"/>
            <a:chExt cx="1573344" cy="1573344"/>
          </a:xfrm>
        </p:grpSpPr>
        <p:sp>
          <p:nvSpPr>
            <p:cNvPr id="108" name="Ellipse 107"/>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5"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2623179" y="4330700"/>
            <a:ext cx="1573344" cy="1573344"/>
            <a:chOff x="2623179" y="4330700"/>
            <a:chExt cx="1573344" cy="1573344"/>
          </a:xfrm>
        </p:grpSpPr>
        <p:sp>
          <p:nvSpPr>
            <p:cNvPr id="103" name="Ellipse 102"/>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887989" y="4584379"/>
              <a:ext cx="1047282" cy="109230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uppieren 6"/>
          <p:cNvGrpSpPr/>
          <p:nvPr/>
        </p:nvGrpSpPr>
        <p:grpSpPr>
          <a:xfrm>
            <a:off x="4908419" y="6785987"/>
            <a:ext cx="1573344" cy="1573344"/>
            <a:chOff x="4908419" y="6785987"/>
            <a:chExt cx="1573344" cy="1573344"/>
          </a:xfrm>
        </p:grpSpPr>
        <p:sp>
          <p:nvSpPr>
            <p:cNvPr id="110" name="Ellipse 10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8"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181185" y="7054160"/>
              <a:ext cx="1027811" cy="10871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 name="Gruppieren 1"/>
          <p:cNvGrpSpPr/>
          <p:nvPr/>
        </p:nvGrpSpPr>
        <p:grpSpPr>
          <a:xfrm>
            <a:off x="337939" y="4330700"/>
            <a:ext cx="1573344" cy="1573344"/>
            <a:chOff x="337939" y="4330700"/>
            <a:chExt cx="1573344" cy="1573344"/>
          </a:xfrm>
        </p:grpSpPr>
        <p:sp>
          <p:nvSpPr>
            <p:cNvPr id="11" name="Ellipse 10"/>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2623179" y="6785987"/>
            <a:ext cx="1573344" cy="1573344"/>
            <a:chOff x="2623179" y="6785987"/>
            <a:chExt cx="1573344" cy="1573344"/>
          </a:xfrm>
        </p:grpSpPr>
        <p:sp>
          <p:nvSpPr>
            <p:cNvPr id="109" name="Ellipse 108"/>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5"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2" name="Textfeld 41"/>
          <p:cNvSpPr txBox="1"/>
          <p:nvPr/>
        </p:nvSpPr>
        <p:spPr>
          <a:xfrm>
            <a:off x="1419610" y="4974079"/>
            <a:ext cx="957943" cy="501099"/>
          </a:xfrm>
          <a:prstGeom prst="rect">
            <a:avLst/>
          </a:prstGeom>
          <a:noFill/>
        </p:spPr>
        <p:txBody>
          <a:bodyPr wrap="square" lIns="0" tIns="0" rIns="0" bIns="0" rtlCol="0">
            <a:spAutoFit/>
          </a:bodyPr>
          <a:lstStyle/>
          <a:p>
            <a:pPr>
              <a:lnSpc>
                <a:spcPct val="108000"/>
              </a:lnSpc>
              <a:spcAft>
                <a:spcPts val="1008"/>
              </a:spcAft>
            </a:pPr>
            <a:r>
              <a:rPr lang="de-DE" sz="3200" smtClean="0">
                <a:sym typeface="Wingdings"/>
              </a:rPr>
              <a:t></a:t>
            </a:r>
            <a:endParaRPr lang="de-DE" sz="3200" dirty="0" err="1" smtClean="0"/>
          </a:p>
        </p:txBody>
      </p:sp>
    </p:spTree>
    <p:extLst>
      <p:ext uri="{BB962C8B-B14F-4D97-AF65-F5344CB8AC3E}">
        <p14:creationId xmlns:p14="http://schemas.microsoft.com/office/powerpoint/2010/main" xmlns="" val="6477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0622373"/>
              </p:ext>
            </p:extLst>
          </p:nvPr>
        </p:nvGraphicFramePr>
        <p:xfrm>
          <a:off x="0" y="0"/>
          <a:ext cx="119062" cy="229306"/>
        </p:xfrm>
        <a:graphic>
          <a:graphicData uri="http://schemas.openxmlformats.org/presentationml/2006/ole">
            <p:oleObj spid="_x0000_s81027" name="think-cell Folie" r:id="rId4" imgW="0" imgH="0" progId="">
              <p:embed/>
            </p:oleObj>
          </a:graphicData>
        </a:graphic>
      </p:graphicFrame>
      <p:sp>
        <p:nvSpPr>
          <p:cNvPr id="2" name="Rechteck 1"/>
          <p:cNvSpPr/>
          <p:nvPr/>
        </p:nvSpPr>
        <p:spPr>
          <a:xfrm>
            <a:off x="211324" y="1549941"/>
            <a:ext cx="6444963" cy="8307402"/>
          </a:xfrm>
          <a:prstGeom prst="rect">
            <a:avLst/>
          </a:prstGeom>
        </p:spPr>
        <p:txBody>
          <a:bodyPr wrap="square">
            <a:spAutoFit/>
          </a:bodyPr>
          <a:lstStyle/>
          <a:p>
            <a:r>
              <a:rPr lang="de-DE" sz="1400" b="1" dirty="0">
                <a:solidFill>
                  <a:schemeClr val="tx1">
                    <a:lumMod val="75000"/>
                    <a:lumOff val="25000"/>
                  </a:schemeClr>
                </a:solidFill>
                <a:latin typeface="Comic Sans MS" panose="030F0702030302020204" pitchFamily="66" charset="0"/>
              </a:rPr>
              <a:t>Liebe Eltern und liebe Kinder,</a:t>
            </a: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erhalten Sie/Ihr nun </a:t>
            </a:r>
            <a:r>
              <a:rPr lang="de-DE" sz="1400" dirty="0" smtClean="0">
                <a:solidFill>
                  <a:schemeClr val="tx1">
                    <a:lumMod val="75000"/>
                    <a:lumOff val="25000"/>
                  </a:schemeClr>
                </a:solidFill>
                <a:latin typeface="Comic Sans MS" panose="030F0702030302020204" pitchFamily="66" charset="0"/>
              </a:rPr>
              <a:t>das	                          für </a:t>
            </a:r>
            <a:r>
              <a:rPr lang="de-DE" sz="1400" dirty="0">
                <a:solidFill>
                  <a:schemeClr val="tx1">
                    <a:lumMod val="75000"/>
                    <a:lumOff val="25000"/>
                  </a:schemeClr>
                </a:solidFill>
                <a:latin typeface="Comic Sans MS" panose="030F0702030302020204" pitchFamily="66" charset="0"/>
              </a:rPr>
              <a:t>die </a:t>
            </a:r>
            <a:r>
              <a:rPr lang="de-DE" sz="1400" b="1" dirty="0" smtClean="0">
                <a:solidFill>
                  <a:schemeClr val="tx1">
                    <a:lumMod val="75000"/>
                    <a:lumOff val="25000"/>
                  </a:schemeClr>
                </a:solidFill>
                <a:latin typeface="Comic Sans MS" panose="030F0702030302020204" pitchFamily="66" charset="0"/>
              </a:rPr>
              <a:t>Faschingsferien</a:t>
            </a:r>
            <a:r>
              <a:rPr lang="de-DE" sz="1400" dirty="0" smtClean="0">
                <a:solidFill>
                  <a:schemeClr val="tx1">
                    <a:lumMod val="75000"/>
                    <a:lumOff val="25000"/>
                  </a:schemeClr>
                </a:solidFill>
                <a:latin typeface="Comic Sans MS" panose="030F0702030302020204" pitchFamily="66" charset="0"/>
              </a:rPr>
              <a:t>. </a:t>
            </a:r>
            <a:br>
              <a:rPr lang="de-DE" sz="1400" dirty="0" smtClean="0">
                <a:solidFill>
                  <a:schemeClr val="tx1">
                    <a:lumMod val="75000"/>
                    <a:lumOff val="25000"/>
                  </a:schemeClr>
                </a:solidFill>
                <a:latin typeface="Comic Sans MS" panose="030F0702030302020204" pitchFamily="66" charset="0"/>
              </a:rPr>
            </a:br>
            <a:r>
              <a:rPr lang="de-DE" sz="1400" dirty="0" smtClean="0">
                <a:solidFill>
                  <a:schemeClr val="tx1">
                    <a:lumMod val="75000"/>
                    <a:lumOff val="25000"/>
                  </a:schemeClr>
                </a:solidFill>
                <a:latin typeface="Comic Sans MS" panose="030F0702030302020204" pitchFamily="66" charset="0"/>
              </a:rPr>
              <a:t>Wir </a:t>
            </a:r>
            <a:r>
              <a:rPr lang="de-DE" sz="1400" dirty="0">
                <a:solidFill>
                  <a:schemeClr val="tx1">
                    <a:lumMod val="75000"/>
                    <a:lumOff val="25000"/>
                  </a:schemeClr>
                </a:solidFill>
                <a:latin typeface="Comic Sans MS" panose="030F0702030302020204" pitchFamily="66" charset="0"/>
              </a:rPr>
              <a:t>wollen Ihnen und Euch zunächst aber 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ebenso Adressen </a:t>
            </a:r>
            <a:r>
              <a:rPr lang="de-DE" sz="1300" dirty="0">
                <a:solidFill>
                  <a:schemeClr val="tx1">
                    <a:lumMod val="75000"/>
                    <a:lumOff val="25000"/>
                  </a:schemeClr>
                </a:solidFill>
                <a:latin typeface="Calibri" panose="020F0502020204030204" pitchFamily="34" charset="0"/>
              </a:rPr>
              <a:t>der Ausflugsziele. Mitarbeiterinnen und Mitarbeiter, die punktuell, also zeitlich begrenzt im Ferienprogramm helfen, stellen sich Ihnen und Euch 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Sie/Ihr </a:t>
            </a:r>
            <a:r>
              <a:rPr lang="de-DE" sz="1300" dirty="0" smtClean="0">
                <a:solidFill>
                  <a:schemeClr val="tx1">
                    <a:lumMod val="75000"/>
                    <a:lumOff val="25000"/>
                  </a:schemeClr>
                </a:solidFill>
                <a:latin typeface="Calibri" panose="020F0502020204030204" pitchFamily="34" charset="0"/>
              </a:rPr>
              <a:t>an </a:t>
            </a:r>
            <a:r>
              <a:rPr lang="de-DE" sz="1300" dirty="0">
                <a:solidFill>
                  <a:schemeClr val="tx1">
                    <a:lumMod val="75000"/>
                    <a:lumOff val="25000"/>
                  </a:schemeClr>
                </a:solidFill>
                <a:latin typeface="Calibri" panose="020F0502020204030204" pitchFamily="34" charset="0"/>
              </a:rPr>
              <a:t>markanter Stelle aufhängen könnt,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a:t>
            </a:r>
            <a:r>
              <a:rPr lang="de-DE" sz="1300" dirty="0">
                <a:solidFill>
                  <a:schemeClr val="tx1">
                    <a:lumMod val="75000"/>
                    <a:lumOff val="25000"/>
                  </a:schemeClr>
                </a:solidFill>
                <a:latin typeface="Calibri" panose="020F0502020204030204" pitchFamily="34" charset="0"/>
              </a:rPr>
              <a:t>Sie/Ihr </a:t>
            </a:r>
            <a:r>
              <a:rPr lang="de-DE" sz="1300" dirty="0" smtClean="0">
                <a:solidFill>
                  <a:schemeClr val="tx1">
                    <a:lumMod val="75000"/>
                    <a:lumOff val="25000"/>
                  </a:schemeClr>
                </a:solidFill>
                <a:latin typeface="Calibri" panose="020F0502020204030204" pitchFamily="34" charset="0"/>
              </a:rPr>
              <a:t>leere, weiße Kreisformen, in die Ihr positive, negative oder neutrale Smileys einzeichnen könnt. So könnt Ihr das jeweilige Angebot bewerten.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29469" y="1182945"/>
            <a:ext cx="98264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146939" y="9594626"/>
            <a:ext cx="188286" cy="442000"/>
          </a:xfrm>
        </p:spPr>
        <p:txBody>
          <a:bodyPr/>
          <a:lstStyle/>
          <a:p>
            <a:pPr algn="r"/>
            <a:fld id="{B8BD4307-8E25-4063-B042-91C9BB9E4C20}" type="slidenum">
              <a:rPr lang="de-DE" sz="1400" smtClean="0">
                <a:solidFill>
                  <a:prstClr val="black"/>
                </a:solidFill>
              </a:rPr>
              <a:pPr algn="r"/>
              <a:t>2</a:t>
            </a:fld>
            <a:endParaRPr lang="de-DE" sz="1400" dirty="0">
              <a:solidFill>
                <a:prstClr val="black"/>
              </a:solidFill>
            </a:endParaRPr>
          </a:p>
        </p:txBody>
      </p:sp>
    </p:spTree>
    <p:extLst>
      <p:ext uri="{BB962C8B-B14F-4D97-AF65-F5344CB8AC3E}">
        <p14:creationId xmlns:p14="http://schemas.microsoft.com/office/powerpoint/2010/main" xmlns="" val="3526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992390966"/>
              </p:ext>
            </p:extLst>
          </p:nvPr>
        </p:nvGraphicFramePr>
        <p:xfrm>
          <a:off x="0" y="0"/>
          <a:ext cx="119062" cy="229306"/>
        </p:xfrm>
        <a:graphic>
          <a:graphicData uri="http://schemas.openxmlformats.org/presentationml/2006/ole">
            <p:oleObj spid="_x0000_s83071"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63932" y="9594626"/>
            <a:ext cx="188286" cy="442000"/>
          </a:xfrm>
        </p:spPr>
        <p:txBody>
          <a:bodyPr/>
          <a:lstStyle/>
          <a:p>
            <a:pPr algn="r"/>
            <a:fld id="{B8BD4307-8E25-4063-B042-91C9BB9E4C20}" type="slidenum">
              <a:rPr lang="de-DE" sz="1400" smtClean="0">
                <a:solidFill>
                  <a:prstClr val="black"/>
                </a:solidFill>
              </a:rPr>
              <a:pPr algn="r"/>
              <a:t>3</a:t>
            </a:fld>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Unsere geplanten Ferienthemen für das Schuljahr </a:t>
            </a:r>
            <a:r>
              <a:rPr lang="de-DE" sz="1300" b="1" smtClean="0">
                <a:solidFill>
                  <a:schemeClr val="tx1">
                    <a:lumMod val="75000"/>
                    <a:lumOff val="25000"/>
                  </a:schemeClr>
                </a:solidFill>
                <a:latin typeface="Comic Sans MS" panose="030F0702030302020204" pitchFamily="66" charset="0"/>
              </a:rPr>
              <a:t>2015/16</a:t>
            </a:r>
          </a:p>
          <a:p>
            <a:pPr>
              <a:spcAft>
                <a:spcPts val="300"/>
              </a:spcAft>
            </a:pPr>
            <a:r>
              <a:rPr lang="de-DE" sz="1300" smtClean="0">
                <a:solidFill>
                  <a:schemeClr val="tx1">
                    <a:lumMod val="75000"/>
                    <a:lumOff val="25000"/>
                  </a:schemeClr>
                </a:solidFill>
                <a:latin typeface="Calibri" panose="020F0502020204030204" pitchFamily="34" charset="0"/>
              </a:rPr>
              <a:t>(Änderungen </a:t>
            </a:r>
            <a:r>
              <a:rPr lang="de-DE" sz="130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129266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
            </a:r>
            <a:br>
              <a:rPr lang="de-DE" sz="1200" b="1" dirty="0" smtClean="0">
                <a:solidFill>
                  <a:schemeClr val="tx1">
                    <a:lumMod val="75000"/>
                    <a:lumOff val="25000"/>
                  </a:schemeClr>
                </a:solidFill>
                <a:latin typeface="Calibri" panose="020F0502020204030204" pitchFamily="34" charset="0"/>
              </a:rPr>
            </a:br>
            <a:r>
              <a:rPr lang="de-DE" sz="1200" b="1" dirty="0" smtClean="0">
                <a:solidFill>
                  <a:schemeClr val="tx1">
                    <a:lumMod val="75000"/>
                    <a:lumOff val="25000"/>
                  </a:schemeClr>
                </a:solidFill>
                <a:latin typeface="Calibri" panose="020F0502020204030204" pitchFamily="34" charset="0"/>
              </a:rPr>
              <a:t>Rund </a:t>
            </a:r>
            <a:r>
              <a:rPr lang="de-DE" sz="1200" b="1" dirty="0">
                <a:solidFill>
                  <a:schemeClr val="tx1">
                    <a:lumMod val="75000"/>
                    <a:lumOff val="25000"/>
                  </a:schemeClr>
                </a:solidFill>
                <a:latin typeface="Calibri" panose="020F0502020204030204" pitchFamily="34" charset="0"/>
              </a:rPr>
              <a:t>um das Thema Märchen</a:t>
            </a:r>
            <a:endParaRPr lang="de-DE" sz="1200" dirty="0">
              <a:solidFill>
                <a:schemeClr val="tx1">
                  <a:lumMod val="75000"/>
                  <a:lumOff val="25000"/>
                </a:schemeClr>
              </a:solidFill>
              <a:latin typeface="Calibri" panose="020F0502020204030204" pitchFamily="34" charset="0"/>
            </a:endParaRPr>
          </a:p>
          <a:p>
            <a:pPr marL="266700" indent="-266700">
              <a:buClr>
                <a:srgbClr val="002060"/>
              </a:buClr>
              <a:buFont typeface="Arial" panose="020B0604020202020204" pitchFamily="34" charset="0"/>
              <a:buChar char="•"/>
            </a:pPr>
            <a:r>
              <a:rPr lang="de-DE" sz="1200" dirty="0">
                <a:solidFill>
                  <a:schemeClr val="tx1">
                    <a:lumMod val="75000"/>
                    <a:lumOff val="25000"/>
                  </a:schemeClr>
                </a:solidFill>
                <a:latin typeface="Calibri" panose="020F0502020204030204" pitchFamily="34" charset="0"/>
              </a:rPr>
              <a:t>Eine Märchenerzählerin erzählt: </a:t>
            </a:r>
            <a:r>
              <a:rPr lang="de-DE" sz="1200" dirty="0" smtClean="0">
                <a:solidFill>
                  <a:schemeClr val="tx1">
                    <a:lumMod val="75000"/>
                    <a:lumOff val="25000"/>
                  </a:schemeClr>
                </a:solidFill>
                <a:latin typeface="Calibri" panose="020F0502020204030204" pitchFamily="34" charset="0"/>
              </a:rPr>
              <a:t/>
            </a:r>
            <a:br>
              <a:rPr lang="de-DE" sz="1200" dirty="0" smtClean="0">
                <a:solidFill>
                  <a:schemeClr val="tx1">
                    <a:lumMod val="75000"/>
                    <a:lumOff val="25000"/>
                  </a:schemeClr>
                </a:solidFill>
                <a:latin typeface="Calibri" panose="020F0502020204030204" pitchFamily="34" charset="0"/>
              </a:rPr>
            </a:br>
            <a:r>
              <a:rPr lang="de-DE" sz="1200" dirty="0" smtClean="0">
                <a:solidFill>
                  <a:schemeClr val="tx1">
                    <a:lumMod val="75000"/>
                    <a:lumOff val="25000"/>
                  </a:schemeClr>
                </a:solidFill>
                <a:latin typeface="Calibri" panose="020F0502020204030204" pitchFamily="34" charset="0"/>
              </a:rPr>
              <a:t>Ulrike </a:t>
            </a:r>
            <a:r>
              <a:rPr lang="de-DE" sz="1200" dirty="0">
                <a:solidFill>
                  <a:schemeClr val="tx1">
                    <a:lumMod val="75000"/>
                    <a:lumOff val="25000"/>
                  </a:schemeClr>
                </a:solidFill>
                <a:latin typeface="Calibri" panose="020F0502020204030204" pitchFamily="34" charset="0"/>
              </a:rPr>
              <a:t>Krawczyk besucht uns </a:t>
            </a:r>
          </a:p>
          <a:p>
            <a:pPr marL="266700" indent="-266700">
              <a:buClr>
                <a:srgbClr val="002060"/>
              </a:buClr>
              <a:buFont typeface="Arial" panose="020B0604020202020204" pitchFamily="34" charset="0"/>
              <a:buChar char="•"/>
            </a:pPr>
            <a:r>
              <a:rPr lang="de-DE" sz="1200" dirty="0">
                <a:solidFill>
                  <a:schemeClr val="tx1">
                    <a:lumMod val="75000"/>
                    <a:lumOff val="25000"/>
                  </a:schemeClr>
                </a:solidFill>
                <a:latin typeface="Calibri" panose="020F0502020204030204" pitchFamily="34" charset="0"/>
              </a:rPr>
              <a:t>Wir schreiben eigene Märchen</a:t>
            </a:r>
          </a:p>
          <a:p>
            <a:pPr marL="266700" indent="-266700">
              <a:buClr>
                <a:srgbClr val="002060"/>
              </a:buClr>
              <a:buFont typeface="Arial" panose="020B0604020202020204" pitchFamily="34" charset="0"/>
              <a:buChar char="•"/>
            </a:pPr>
            <a:r>
              <a:rPr lang="de-DE" sz="1200" dirty="0" smtClean="0">
                <a:solidFill>
                  <a:schemeClr val="tx1">
                    <a:lumMod val="75000"/>
                    <a:lumOff val="25000"/>
                  </a:schemeClr>
                </a:solidFill>
                <a:latin typeface="Calibri" panose="020F0502020204030204" pitchFamily="34" charset="0"/>
              </a:rPr>
              <a:t>Besuch im Lindenmuseum zum Thema Märchen </a:t>
            </a:r>
          </a:p>
        </p:txBody>
      </p:sp>
      <p:sp>
        <p:nvSpPr>
          <p:cNvPr id="23" name="Rechteck 22"/>
          <p:cNvSpPr/>
          <p:nvPr/>
        </p:nvSpPr>
        <p:spPr>
          <a:xfrm>
            <a:off x="1419362" y="4262284"/>
            <a:ext cx="4537396" cy="923330"/>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Faschingsferien </a:t>
            </a:r>
            <a:r>
              <a:rPr lang="de-DE" sz="1200" b="1">
                <a:solidFill>
                  <a:schemeClr val="tx1">
                    <a:lumMod val="75000"/>
                    <a:lumOff val="25000"/>
                  </a:schemeClr>
                </a:solidFill>
                <a:latin typeface="Calibri" panose="020F0502020204030204" pitchFamily="34" charset="0"/>
              </a:rPr>
              <a:t>– Fasching und Märchenillustration</a:t>
            </a:r>
            <a:endParaRPr lang="de-DE" sz="1200">
              <a:solidFill>
                <a:schemeClr val="tx1">
                  <a:lumMod val="75000"/>
                  <a:lumOff val="25000"/>
                </a:schemeClr>
              </a:solidFill>
              <a:latin typeface="Calibri" panose="020F0502020204030204" pitchFamily="34" charset="0"/>
            </a:endParaRP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feiern Fasching</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illustrieren unsere Märchen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 Buchillustrator und eine Buchillustratorin helfen </a:t>
            </a:r>
            <a:r>
              <a:rPr lang="de-DE" sz="1200" smtClean="0">
                <a:solidFill>
                  <a:schemeClr val="tx1">
                    <a:lumMod val="75000"/>
                    <a:lumOff val="25000"/>
                  </a:schemeClr>
                </a:solidFill>
                <a:latin typeface="Calibri" panose="020F0502020204030204" pitchFamily="34" charset="0"/>
              </a:rPr>
              <a:t>beim </a:t>
            </a:r>
            <a:r>
              <a:rPr lang="de-DE" sz="1200">
                <a:solidFill>
                  <a:schemeClr val="tx1">
                    <a:lumMod val="75000"/>
                    <a:lumOff val="25000"/>
                  </a:schemeClr>
                </a:solidFill>
                <a:latin typeface="Calibri" panose="020F0502020204030204" pitchFamily="34" charset="0"/>
              </a:rPr>
              <a:t>Illustrieren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a:t>
            </a:r>
            <a:r>
              <a:rPr lang="de-DE" sz="1200" smtClean="0">
                <a:solidFill>
                  <a:schemeClr val="tx1">
                    <a:lumMod val="75000"/>
                    <a:lumOff val="25000"/>
                  </a:schemeClr>
                </a:solidFill>
                <a:latin typeface="Calibri" panose="020F0502020204030204" pitchFamily="34" charset="0"/>
              </a:rPr>
              <a:t>tonen </a:t>
            </a:r>
            <a:r>
              <a:rPr lang="de-DE" sz="1200">
                <a:solidFill>
                  <a:schemeClr val="tx1">
                    <a:lumMod val="75000"/>
                    <a:lumOff val="25000"/>
                  </a:schemeClr>
                </a:solidFill>
                <a:latin typeface="Calibri" panose="020F0502020204030204" pitchFamily="34" charset="0"/>
              </a:rPr>
              <a:t>Märchenfiguren für den </a:t>
            </a:r>
            <a:r>
              <a:rPr lang="de-DE" sz="1200" smtClean="0">
                <a:solidFill>
                  <a:schemeClr val="tx1">
                    <a:lumMod val="75000"/>
                    <a:lumOff val="25000"/>
                  </a:schemeClr>
                </a:solidFill>
                <a:latin typeface="Calibri" panose="020F0502020204030204" pitchFamily="34" charset="0"/>
              </a:rPr>
              <a:t>Schulgarten</a:t>
            </a:r>
            <a:endParaRPr lang="de-DE" sz="120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951018" cy="129266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Pfingstferien </a:t>
            </a:r>
            <a:r>
              <a:rPr lang="de-DE" sz="1200" b="1">
                <a:solidFill>
                  <a:schemeClr val="tx1">
                    <a:lumMod val="75000"/>
                    <a:lumOff val="25000"/>
                  </a:schemeClr>
                </a:solidFill>
                <a:latin typeface="Calibri" panose="020F0502020204030204" pitchFamily="34" charset="0"/>
              </a:rPr>
              <a:t>– Rund um das Thema Bienen</a:t>
            </a:r>
            <a:endParaRPr lang="de-DE" sz="1200">
              <a:solidFill>
                <a:schemeClr val="tx1">
                  <a:lumMod val="75000"/>
                  <a:lumOff val="25000"/>
                </a:schemeClr>
              </a:solidFill>
              <a:latin typeface="Calibri" panose="020F0502020204030204" pitchFamily="34" charset="0"/>
            </a:endParaRP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schleudern Honig und füllen unseren eigenen Honig ab</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üben ein Bienenmusical ein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Honigrezepte – einfach lecker</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Wissenswertes über Bienen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Die Musikerin </a:t>
            </a:r>
            <a:r>
              <a:rPr lang="de-DE" sz="1200" smtClean="0">
                <a:solidFill>
                  <a:schemeClr val="tx1">
                    <a:lumMod val="75000"/>
                    <a:lumOff val="25000"/>
                  </a:schemeClr>
                </a:solidFill>
                <a:latin typeface="Calibri" panose="020F0502020204030204" pitchFamily="34" charset="0"/>
              </a:rPr>
              <a:t>hilft </a:t>
            </a:r>
            <a:r>
              <a:rPr lang="de-DE" sz="1200">
                <a:solidFill>
                  <a:schemeClr val="tx1">
                    <a:lumMod val="75000"/>
                    <a:lumOff val="25000"/>
                  </a:schemeClr>
                </a:solidFill>
                <a:latin typeface="Calibri" panose="020F0502020204030204" pitchFamily="34" charset="0"/>
              </a:rPr>
              <a:t>uns beim Einstudieren des Musicals</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Aufführung für Eltern und </a:t>
            </a:r>
            <a:r>
              <a:rPr lang="de-DE" sz="1200" smtClean="0">
                <a:solidFill>
                  <a:schemeClr val="tx1">
                    <a:lumMod val="75000"/>
                    <a:lumOff val="25000"/>
                  </a:schemeClr>
                </a:solidFill>
                <a:latin typeface="Calibri" panose="020F0502020204030204" pitchFamily="34" charset="0"/>
              </a:rPr>
              <a:t>Gäste</a:t>
            </a:r>
            <a:endParaRPr lang="de-DE" sz="120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26671" cy="1000274"/>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Sommerferien </a:t>
            </a:r>
            <a:r>
              <a:rPr lang="de-DE" sz="1300" b="1">
                <a:solidFill>
                  <a:schemeClr val="tx1">
                    <a:lumMod val="75000"/>
                    <a:lumOff val="25000"/>
                  </a:schemeClr>
                </a:solidFill>
                <a:latin typeface="Calibri" panose="020F0502020204030204" pitchFamily="34" charset="0"/>
              </a:rPr>
              <a:t>– Die Indianer sind los</a:t>
            </a:r>
            <a:endParaRPr lang="de-DE" sz="1300">
              <a:solidFill>
                <a:schemeClr val="tx1">
                  <a:lumMod val="75000"/>
                  <a:lumOff val="25000"/>
                </a:schemeClr>
              </a:solidFill>
              <a:latin typeface="Calibri" panose="020F0502020204030204" pitchFamily="34" charset="0"/>
            </a:endParaRP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bauen Tipis der besonderen Art  </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Indianer brauchen Pferde</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kochen auf Indianerart</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sehen </a:t>
            </a:r>
            <a:r>
              <a:rPr lang="de-DE" sz="1300" smtClean="0">
                <a:solidFill>
                  <a:schemeClr val="tx1">
                    <a:lumMod val="75000"/>
                    <a:lumOff val="25000"/>
                  </a:schemeClr>
                </a:solidFill>
                <a:latin typeface="Calibri" panose="020F0502020204030204" pitchFamily="34" charset="0"/>
              </a:rPr>
              <a:t>Winnetou-Filme</a:t>
            </a:r>
            <a:endParaRPr lang="de-DE" sz="130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941703" cy="923330"/>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Osterferien </a:t>
            </a:r>
            <a:r>
              <a:rPr lang="de-DE" sz="1200" b="1">
                <a:solidFill>
                  <a:schemeClr val="tx1">
                    <a:lumMod val="75000"/>
                    <a:lumOff val="25000"/>
                  </a:schemeClr>
                </a:solidFill>
                <a:latin typeface="Calibri" panose="020F0502020204030204" pitchFamily="34" charset="0"/>
              </a:rPr>
              <a:t>- Rund ums Huhn</a:t>
            </a:r>
            <a:endParaRPr lang="de-DE" sz="1200">
              <a:solidFill>
                <a:schemeClr val="tx1">
                  <a:lumMod val="75000"/>
                  <a:lumOff val="25000"/>
                </a:schemeClr>
              </a:solidFill>
              <a:latin typeface="Calibri" panose="020F0502020204030204" pitchFamily="34" charset="0"/>
            </a:endParaRP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Unsere Hühner ziehen ins Hühnerhaus ein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Hühner aus Ton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Kochen mit Eiern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Geflügelzüchtervereins Hausen</a:t>
            </a:r>
          </a:p>
        </p:txBody>
      </p:sp>
      <p:sp>
        <p:nvSpPr>
          <p:cNvPr id="50" name="Rechteck 49"/>
          <p:cNvSpPr/>
          <p:nvPr/>
        </p:nvSpPr>
        <p:spPr>
          <a:xfrm>
            <a:off x="1081160" y="2199349"/>
            <a:ext cx="2676353" cy="129266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a:solidFill>
                  <a:schemeClr val="tx1">
                    <a:lumMod val="75000"/>
                    <a:lumOff val="25000"/>
                  </a:schemeClr>
                </a:solidFill>
                <a:latin typeface="Calibri" panose="020F0502020204030204" pitchFamily="34" charset="0"/>
              </a:rPr>
              <a:t>Herbstferien – Alles, was fliegt!</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Drachenbau</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Papierflieger bauen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Flieger aus Depron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Flugmodelle aus Ton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Rund um die </a:t>
            </a:r>
            <a:r>
              <a:rPr lang="de-DE" sz="1200" smtClean="0">
                <a:solidFill>
                  <a:schemeClr val="tx1">
                    <a:lumMod val="75000"/>
                    <a:lumOff val="25000"/>
                  </a:schemeClr>
                </a:solidFill>
                <a:latin typeface="Calibri" panose="020F0502020204030204" pitchFamily="34" charset="0"/>
              </a:rPr>
              <a:t>Fliegerei/Da Vinci</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Flughafens Stuttgart</a:t>
            </a: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sp>
        <p:nvSpPr>
          <p:cNvPr id="55" name="Textfeld 54"/>
          <p:cNvSpPr txBox="1"/>
          <p:nvPr/>
        </p:nvSpPr>
        <p:spPr>
          <a:xfrm>
            <a:off x="5835336" y="1174766"/>
            <a:ext cx="98264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grpSp>
        <p:nvGrpSpPr>
          <p:cNvPr id="58" name="Gruppieren 57"/>
          <p:cNvGrpSpPr/>
          <p:nvPr/>
        </p:nvGrpSpPr>
        <p:grpSpPr>
          <a:xfrm>
            <a:off x="104394" y="6646857"/>
            <a:ext cx="900000" cy="900000"/>
            <a:chOff x="4908419" y="4330700"/>
            <a:chExt cx="1573344" cy="1573344"/>
          </a:xfrm>
        </p:grpSpPr>
        <p:sp>
          <p:nvSpPr>
            <p:cNvPr id="59" name="Ellipse 58"/>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0"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1" name="Gruppieren 60"/>
          <p:cNvGrpSpPr/>
          <p:nvPr/>
        </p:nvGrpSpPr>
        <p:grpSpPr>
          <a:xfrm>
            <a:off x="2571583" y="8109809"/>
            <a:ext cx="900000" cy="900000"/>
            <a:chOff x="337939" y="6785987"/>
            <a:chExt cx="1573344" cy="1573344"/>
          </a:xfrm>
        </p:grpSpPr>
        <p:sp>
          <p:nvSpPr>
            <p:cNvPr id="62" name="Ellipse 61"/>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3"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4" name="Gruppieren 63"/>
          <p:cNvGrpSpPr/>
          <p:nvPr/>
        </p:nvGrpSpPr>
        <p:grpSpPr>
          <a:xfrm>
            <a:off x="2229869" y="5403543"/>
            <a:ext cx="900000" cy="900000"/>
            <a:chOff x="2623179" y="4330700"/>
            <a:chExt cx="1573344" cy="1573344"/>
          </a:xfrm>
        </p:grpSpPr>
        <p:sp>
          <p:nvSpPr>
            <p:cNvPr id="65" name="Ellipse 64"/>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915251" y="4601034"/>
              <a:ext cx="972547" cy="101435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Gruppieren 68"/>
          <p:cNvGrpSpPr/>
          <p:nvPr/>
        </p:nvGrpSpPr>
        <p:grpSpPr>
          <a:xfrm>
            <a:off x="3429707" y="2477568"/>
            <a:ext cx="900000" cy="900000"/>
            <a:chOff x="4908419" y="6785987"/>
            <a:chExt cx="1573344" cy="1573344"/>
          </a:xfrm>
        </p:grpSpPr>
        <p:sp>
          <p:nvSpPr>
            <p:cNvPr id="70" name="Ellipse 6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1"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215873" y="7087887"/>
              <a:ext cx="958436" cy="10137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2" name="Gruppieren 71"/>
          <p:cNvGrpSpPr/>
          <p:nvPr/>
        </p:nvGrpSpPr>
        <p:grpSpPr>
          <a:xfrm>
            <a:off x="384329" y="4184772"/>
            <a:ext cx="900000" cy="900000"/>
            <a:chOff x="337939" y="4330700"/>
            <a:chExt cx="1573344" cy="1573344"/>
          </a:xfrm>
        </p:grpSpPr>
        <p:sp>
          <p:nvSpPr>
            <p:cNvPr id="73" name="Ellipse 72"/>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5" name="Gruppieren 74"/>
          <p:cNvGrpSpPr/>
          <p:nvPr/>
        </p:nvGrpSpPr>
        <p:grpSpPr>
          <a:xfrm>
            <a:off x="85382" y="2118376"/>
            <a:ext cx="900000" cy="900000"/>
            <a:chOff x="2623179" y="6785987"/>
            <a:chExt cx="1573344" cy="1573344"/>
          </a:xfrm>
        </p:grpSpPr>
        <p:sp>
          <p:nvSpPr>
            <p:cNvPr id="76" name="Ellipse 75"/>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7"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8" name="Textfeld 77"/>
          <p:cNvSpPr txBox="1"/>
          <p:nvPr/>
        </p:nvSpPr>
        <p:spPr>
          <a:xfrm>
            <a:off x="985382" y="4512589"/>
            <a:ext cx="957943" cy="313163"/>
          </a:xfrm>
          <a:prstGeom prst="rect">
            <a:avLst/>
          </a:prstGeom>
          <a:noFill/>
        </p:spPr>
        <p:txBody>
          <a:bodyPr wrap="square" lIns="0" tIns="0" rIns="0" bIns="0" rtlCol="0">
            <a:spAutoFit/>
          </a:bodyPr>
          <a:lstStyle/>
          <a:p>
            <a:pPr>
              <a:lnSpc>
                <a:spcPct val="108000"/>
              </a:lnSpc>
              <a:spcAft>
                <a:spcPts val="1008"/>
              </a:spcAft>
            </a:pPr>
            <a:r>
              <a:rPr lang="de-DE" sz="2000" smtClean="0">
                <a:sym typeface="Wingdings"/>
              </a:rPr>
              <a:t></a:t>
            </a:r>
            <a:endParaRPr lang="de-DE" sz="2000" dirty="0" err="1" smtClean="0"/>
          </a:p>
        </p:txBody>
      </p:sp>
    </p:spTree>
    <p:extLst>
      <p:ext uri="{BB962C8B-B14F-4D97-AF65-F5344CB8AC3E}">
        <p14:creationId xmlns:p14="http://schemas.microsoft.com/office/powerpoint/2010/main" xmlns=""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4122"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29469" y="1174765"/>
            <a:ext cx="98264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Fasching 2016</a:t>
            </a: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Faschingsferien 2016:</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1662698450"/>
              </p:ext>
            </p:extLst>
          </p:nvPr>
        </p:nvGraphicFramePr>
        <p:xfrm>
          <a:off x="741446" y="1897083"/>
          <a:ext cx="5830803" cy="7864804"/>
        </p:xfrm>
        <a:graphic>
          <a:graphicData uri="http://schemas.openxmlformats.org/drawingml/2006/table">
            <a:tbl>
              <a:tblPr firstRow="1" bandRow="1">
                <a:tableStyleId>{5FD0F851-EC5A-4D38-B0AD-8093EC10F338}</a:tableStyleId>
              </a:tblPr>
              <a:tblGrid>
                <a:gridCol w="2160371"/>
                <a:gridCol w="3670432"/>
              </a:tblGrid>
              <a:tr h="1208426">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Bewegung (Psychomotorik) </a:t>
                      </a:r>
                    </a:p>
                    <a:p>
                      <a:pPr algn="r"/>
                      <a:r>
                        <a:rPr lang="de-DE" sz="1100" b="1" baseline="0" dirty="0" smtClean="0">
                          <a:solidFill>
                            <a:schemeClr val="bg1"/>
                          </a:solidFill>
                          <a:latin typeface="Calibri" panose="020F0502020204030204" pitchFamily="34" charset="0"/>
                        </a:rPr>
                        <a:t>und Bewegungsspiele</a:t>
                      </a:r>
                      <a:endParaRPr lang="de-DE" sz="1100" b="1"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Betreuung: Jochen Deppert</a:t>
                      </a:r>
                    </a:p>
                    <a:p>
                      <a:pPr algn="r"/>
                      <a:r>
                        <a:rPr lang="de-DE" sz="1100" b="0" dirty="0" smtClean="0">
                          <a:solidFill>
                            <a:schemeClr val="bg1"/>
                          </a:solidFill>
                          <a:latin typeface="Calibri" panose="020F0502020204030204" pitchFamily="34" charset="0"/>
                        </a:rPr>
                        <a:t> und Hayri Kurt</a:t>
                      </a:r>
                    </a:p>
                    <a:p>
                      <a:pPr algn="r"/>
                      <a:r>
                        <a:rPr lang="de-DE" sz="1100" b="0" dirty="0" smtClean="0">
                          <a:solidFill>
                            <a:schemeClr val="bg1"/>
                          </a:solidFill>
                          <a:latin typeface="Calibri" panose="020F0502020204030204" pitchFamily="34" charset="0"/>
                        </a:rPr>
                        <a:t>Ort: Turnhalle</a:t>
                      </a: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dirty="0" smtClean="0">
                          <a:solidFill>
                            <a:schemeClr val="tx1">
                              <a:lumMod val="75000"/>
                              <a:lumOff val="25000"/>
                            </a:schemeClr>
                          </a:solidFill>
                          <a:latin typeface="Calibri" panose="020F0502020204030204" pitchFamily="34" charset="0"/>
                        </a:rPr>
                        <a:t>Auch in den Faschingsferien darf Sport nicht fehlen! Natürlich steht dieses Angebot ebenso unter dem</a:t>
                      </a:r>
                      <a:r>
                        <a:rPr lang="de-DE" sz="1100" b="0" baseline="0" dirty="0" smtClean="0">
                          <a:solidFill>
                            <a:schemeClr val="tx1">
                              <a:lumMod val="75000"/>
                              <a:lumOff val="25000"/>
                            </a:schemeClr>
                          </a:solidFill>
                          <a:latin typeface="Calibri" panose="020F0502020204030204" pitchFamily="34" charset="0"/>
                        </a:rPr>
                        <a:t> Thema Märchen. Zu verschiedenen Märchen, Fabelwesen und begleitender Musik bewegen sich die Kinder mit viel Spaß und Fantasie.</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zauberhafte Kostüme  mit Modenschau </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Alenka </a:t>
                      </a:r>
                      <a:r>
                        <a:rPr lang="de-DE" sz="1100" b="0" dirty="0" err="1" smtClean="0">
                          <a:solidFill>
                            <a:schemeClr val="bg1"/>
                          </a:solidFill>
                          <a:latin typeface="Calibri" panose="020F0502020204030204" pitchFamily="34" charset="0"/>
                        </a:rPr>
                        <a:t>Gjurinski</a:t>
                      </a:r>
                      <a:endParaRPr lang="de-DE" sz="1100" b="0"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und Gerd Fischer-</a:t>
                      </a:r>
                      <a:r>
                        <a:rPr lang="de-DE" sz="1100" b="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Gelber Raum Pavillon/</a:t>
                      </a:r>
                      <a:r>
                        <a:rPr lang="de-DE" sz="1100" b="0" dirty="0" err="1" smtClean="0">
                          <a:solidFill>
                            <a:schemeClr val="bg1"/>
                          </a:solidFill>
                          <a:latin typeface="Calibri" panose="020F0502020204030204" pitchFamily="34" charset="0"/>
                        </a:rPr>
                        <a:t>Zi</a:t>
                      </a:r>
                      <a:r>
                        <a:rPr lang="de-DE" sz="1100" b="0" dirty="0" smtClean="0">
                          <a:solidFill>
                            <a:schemeClr val="bg1"/>
                          </a:solidFill>
                          <a:latin typeface="Calibri" panose="020F0502020204030204" pitchFamily="34" charset="0"/>
                        </a:rPr>
                        <a:t>. 21</a:t>
                      </a:r>
                      <a:endParaRPr lang="de-DE" sz="1100" b="0" baseline="0" dirty="0" smtClean="0">
                        <a:solidFill>
                          <a:schemeClr val="bg1"/>
                        </a:solidFill>
                        <a:latin typeface="Calibri" panose="020F0502020204030204" pitchFamily="34" charset="0"/>
                      </a:endParaRPr>
                    </a:p>
                    <a:p>
                      <a:pPr algn="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Der Vorhang hebt sich für märchenhafte Faschingskostüme, die sie zum Abschluss in einer kleinen Modenschau einem Publikum vorstellen können. Musikalisch begleiten sich die Kinder selbst mit eigenen Kompositionen und schaffen so eine passende Stimmung zu jedem Kostüm.</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5749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dirty="0" smtClean="0">
                          <a:solidFill>
                            <a:schemeClr val="bg1"/>
                          </a:solidFill>
                          <a:latin typeface="Calibri" panose="020F0502020204030204" pitchFamily="34" charset="0"/>
                        </a:rPr>
                        <a:t>Masken</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 Pavillon/</a:t>
                      </a:r>
                      <a:r>
                        <a:rPr lang="de-DE" sz="1100" b="0" baseline="0" dirty="0" err="1" smtClean="0">
                          <a:solidFill>
                            <a:schemeClr val="bg1"/>
                          </a:solidFill>
                          <a:latin typeface="Calibri" panose="020F0502020204030204" pitchFamily="34" charset="0"/>
                        </a:rPr>
                        <a:t>Zi</a:t>
                      </a:r>
                      <a:r>
                        <a:rPr lang="de-DE" sz="1100" b="0" baseline="0" dirty="0" smtClean="0">
                          <a:solidFill>
                            <a:schemeClr val="bg1"/>
                          </a:solidFill>
                          <a:latin typeface="Calibri" panose="020F0502020204030204" pitchFamily="34" charset="0"/>
                        </a:rPr>
                        <a:t> 22</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Bei einer richtigen Faschingsparty dürfen bunte Masken auf</a:t>
                      </a:r>
                      <a:r>
                        <a:rPr lang="de-DE" sz="1100" b="0" baseline="0" dirty="0" smtClean="0">
                          <a:solidFill>
                            <a:schemeClr val="tx1">
                              <a:lumMod val="75000"/>
                              <a:lumOff val="25000"/>
                            </a:schemeClr>
                          </a:solidFill>
                          <a:latin typeface="Calibri" panose="020F0502020204030204" pitchFamily="34" charset="0"/>
                        </a:rPr>
                        <a:t> keinen Fall fehlen! Eine feste Gruppe von Kindern stellt in den ersten zwei Tagen der Faschingsferien ihre persönlichen Gipsmasken zu gestalten. Ob Monster, Prinzessin oder Clown. Der Kreativität sind keine Grenzen gesetzt.</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8539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Märchenfotoshooting </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Gerd</a:t>
                      </a:r>
                      <a:r>
                        <a:rPr lang="de-DE" sz="1100" b="0" baseline="0" dirty="0" smtClean="0">
                          <a:solidFill>
                            <a:schemeClr val="bg1"/>
                          </a:solidFill>
                          <a:latin typeface="Calibri" panose="020F0502020204030204" pitchFamily="34" charset="0"/>
                        </a:rPr>
                        <a:t> Fischer </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Schule </a:t>
                      </a:r>
                      <a:r>
                        <a:rPr lang="de-DE" sz="1100" b="0" dirty="0" err="1" smtClean="0">
                          <a:solidFill>
                            <a:schemeClr val="bg1"/>
                          </a:solidFill>
                          <a:latin typeface="Calibri" panose="020F0502020204030204" pitchFamily="34" charset="0"/>
                        </a:rPr>
                        <a:t>Zi</a:t>
                      </a:r>
                      <a:r>
                        <a:rPr lang="de-DE" sz="1100" b="0" dirty="0" smtClean="0">
                          <a:solidFill>
                            <a:schemeClr val="bg1"/>
                          </a:solidFill>
                          <a:latin typeface="Calibri" panose="020F0502020204030204" pitchFamily="34" charset="0"/>
                        </a:rPr>
                        <a:t> 17/OG</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Wir</a:t>
                      </a:r>
                      <a:r>
                        <a:rPr lang="de-DE" sz="1100" b="0" baseline="0" dirty="0" smtClean="0">
                          <a:solidFill>
                            <a:schemeClr val="tx1">
                              <a:lumMod val="75000"/>
                              <a:lumOff val="25000"/>
                            </a:schemeClr>
                          </a:solidFill>
                          <a:latin typeface="Calibri" panose="020F0502020204030204" pitchFamily="34" charset="0"/>
                        </a:rPr>
                        <a:t> werden mit einem Tageslichtprojektor Figuren an die Wand werfen und diese abmalen. Die Figuren aus Märchen und Fabeln können zu Bühnenelementen zusammengefügt oder als Bilder im Raum aufgehängt werden.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Tonen </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Turnhalle</a:t>
                      </a:r>
                      <a:r>
                        <a:rPr lang="de-DE" sz="1100" b="0" baseline="0" dirty="0" smtClean="0">
                          <a:solidFill>
                            <a:schemeClr val="bg1"/>
                          </a:solidFill>
                          <a:latin typeface="Calibri" panose="020F0502020204030204" pitchFamily="34" charset="0"/>
                        </a:rPr>
                        <a: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Märchenhafte Wesen besiedeln unseren Schulgarten. Aus der Fantasie der Kinder entspringen abstrakte Wesen, die zukünftig den Schulgarten bewachen oder böse Geister vertreiben. Man </a:t>
                      </a:r>
                      <a:r>
                        <a:rPr lang="de-DE" sz="1100" b="0" smtClean="0">
                          <a:solidFill>
                            <a:schemeClr val="tx1">
                              <a:lumMod val="75000"/>
                              <a:lumOff val="25000"/>
                            </a:schemeClr>
                          </a:solidFill>
                          <a:latin typeface="Calibri" panose="020F0502020204030204" pitchFamily="34" charset="0"/>
                        </a:rPr>
                        <a:t>darf gespannt sein.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Märchenillustration</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Tina Krehan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und Lev</a:t>
                      </a:r>
                      <a:r>
                        <a:rPr lang="de-DE" sz="1100" b="0" baseline="0" dirty="0" smtClean="0">
                          <a:solidFill>
                            <a:schemeClr val="bg1"/>
                          </a:solidFill>
                          <a:latin typeface="Calibri" panose="020F0502020204030204" pitchFamily="34" charset="0"/>
                        </a:rPr>
                        <a:t> Kaplan</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Schule/</a:t>
                      </a:r>
                      <a:r>
                        <a:rPr lang="de-DE" sz="1100" b="0" dirty="0" err="1" smtClean="0">
                          <a:solidFill>
                            <a:schemeClr val="bg1"/>
                          </a:solidFill>
                          <a:latin typeface="Calibri" panose="020F0502020204030204" pitchFamily="34" charset="0"/>
                        </a:rPr>
                        <a:t>Zi</a:t>
                      </a:r>
                      <a:r>
                        <a:rPr lang="de-DE" sz="1100" b="0" dirty="0" smtClean="0">
                          <a:solidFill>
                            <a:schemeClr val="bg1"/>
                          </a:solidFill>
                          <a:latin typeface="Calibri" panose="020F0502020204030204" pitchFamily="34" charset="0"/>
                        </a:rPr>
                        <a:t>.</a:t>
                      </a:r>
                      <a:r>
                        <a:rPr lang="de-DE" sz="1100" b="0" baseline="0" dirty="0" smtClean="0">
                          <a:solidFill>
                            <a:schemeClr val="bg1"/>
                          </a:solidFill>
                          <a:latin typeface="Calibri" panose="020F0502020204030204" pitchFamily="34" charset="0"/>
                        </a:rPr>
                        <a:t> 15/OG </a:t>
                      </a:r>
                      <a:br>
                        <a:rPr lang="de-DE" sz="1100" b="0" baseline="0" dirty="0" smtClean="0">
                          <a:solidFill>
                            <a:schemeClr val="bg1"/>
                          </a:solidFill>
                          <a:latin typeface="Calibri" panose="020F0502020204030204" pitchFamily="34" charset="0"/>
                        </a:rPr>
                      </a:b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tx1">
                              <a:lumMod val="75000"/>
                              <a:lumOff val="25000"/>
                            </a:schemeClr>
                          </a:solidFill>
                          <a:latin typeface="Calibri" panose="020F0502020204030204" pitchFamily="34" charset="0"/>
                        </a:rPr>
                        <a:t>Tina </a:t>
                      </a:r>
                      <a:r>
                        <a:rPr lang="de-DE" sz="1100" b="0" baseline="0" dirty="0" err="1" smtClean="0">
                          <a:solidFill>
                            <a:schemeClr val="tx1">
                              <a:lumMod val="75000"/>
                              <a:lumOff val="25000"/>
                            </a:schemeClr>
                          </a:solidFill>
                          <a:latin typeface="Calibri" panose="020F0502020204030204" pitchFamily="34" charset="0"/>
                        </a:rPr>
                        <a:t>Krehan</a:t>
                      </a:r>
                      <a:r>
                        <a:rPr lang="de-DE" sz="1100" b="0" baseline="0" dirty="0" smtClean="0">
                          <a:solidFill>
                            <a:schemeClr val="tx1">
                              <a:lumMod val="75000"/>
                              <a:lumOff val="25000"/>
                            </a:schemeClr>
                          </a:solidFill>
                          <a:latin typeface="Calibri" panose="020F0502020204030204" pitchFamily="34" charset="0"/>
                        </a:rPr>
                        <a:t> und Lev Kaplan werden mit Euch das Märchen „Das Leise-Land“ illustrieren. Zunächst schauen wir, welche Szenen mit Bundstiften, Schere, Kleber und buntem Papier gemalt oder gebastelt werden können. Ihr bekommt Tipps und Tricks, wie man Figuren zeichnet und Stimmungen einfängt. </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 </a:t>
                      </a:r>
                      <a:r>
                        <a:rPr lang="de-DE" sz="1100" b="1" baseline="0" dirty="0" smtClean="0">
                          <a:solidFill>
                            <a:schemeClr val="bg1"/>
                          </a:solidFill>
                          <a:latin typeface="Calibri" panose="020F0502020204030204" pitchFamily="34" charset="0"/>
                        </a:rPr>
                        <a:t>Knabbereien für die </a:t>
                      </a:r>
                      <a:r>
                        <a:rPr lang="de-DE" sz="1100" b="1" baseline="0" dirty="0" err="1" smtClean="0">
                          <a:solidFill>
                            <a:schemeClr val="bg1"/>
                          </a:solidFill>
                          <a:latin typeface="Calibri" panose="020F0502020204030204" pitchFamily="34" charset="0"/>
                        </a:rPr>
                        <a:t>Facshingsferien</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Frau</a:t>
                      </a:r>
                      <a:r>
                        <a:rPr lang="de-DE" sz="1100" b="0" baseline="0" dirty="0" smtClean="0">
                          <a:solidFill>
                            <a:schemeClr val="bg1"/>
                          </a:solidFill>
                          <a:latin typeface="Calibri" panose="020F0502020204030204" pitchFamily="34" charset="0"/>
                        </a:rPr>
                        <a:t> Marek</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Schule </a:t>
                      </a:r>
                      <a:r>
                        <a:rPr lang="de-DE" sz="1100" b="0" baseline="0" dirty="0" err="1" smtClean="0">
                          <a:solidFill>
                            <a:schemeClr val="bg1"/>
                          </a:solidFill>
                          <a:latin typeface="Calibri" panose="020F0502020204030204" pitchFamily="34" charset="0"/>
                        </a:rPr>
                        <a:t>Zi</a:t>
                      </a:r>
                      <a:r>
                        <a:rPr lang="de-DE" sz="1100" b="0" baseline="0" dirty="0" smtClean="0">
                          <a:solidFill>
                            <a:schemeClr val="bg1"/>
                          </a:solidFill>
                          <a:latin typeface="Calibri" panose="020F0502020204030204" pitchFamily="34" charset="0"/>
                        </a:rPr>
                        <a:t>. </a:t>
                      </a:r>
                      <a:r>
                        <a:rPr lang="de-DE" sz="1100" b="0" baseline="0" smtClean="0">
                          <a:solidFill>
                            <a:schemeClr val="bg1"/>
                          </a:solidFill>
                          <a:latin typeface="Calibri" panose="020F0502020204030204" pitchFamily="34" charset="0"/>
                        </a:rPr>
                        <a:t>6/ EG</a:t>
                      </a: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Am Dienstag machen wir nachmittags eine Faschingsparty und ich möchte mit Euch dafür den kulinarischen und dekorativen Rahmen vorbereiten. W</a:t>
                      </a:r>
                      <a:r>
                        <a:rPr lang="de-DE" sz="1100" b="0" baseline="0" dirty="0" smtClean="0">
                          <a:solidFill>
                            <a:schemeClr val="tx1">
                              <a:lumMod val="75000"/>
                              <a:lumOff val="25000"/>
                            </a:schemeClr>
                          </a:solidFill>
                          <a:latin typeface="Calibri" panose="020F0502020204030204" pitchFamily="34" charset="0"/>
                        </a:rPr>
                        <a:t>ir werden uns überlegen, was wir bei der Party als Snack essen möchten und welchen Faschingstrunk wir zusammenmixen werden. Gemeinsam werden wir uns um die Deko kümmern. Hierfür könnt Ihr Eurer Kreativität freien Lauf lassen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4</a:t>
            </a:fld>
            <a:endParaRPr lang="de-DE" sz="1400" dirty="0">
              <a:solidFill>
                <a:prstClr val="black"/>
              </a:solidFill>
            </a:endParaRPr>
          </a:p>
        </p:txBody>
      </p:sp>
      <p:sp>
        <p:nvSpPr>
          <p:cNvPr id="33" name="Ellipse 32"/>
          <p:cNvSpPr/>
          <p:nvPr/>
        </p:nvSpPr>
        <p:spPr>
          <a:xfrm>
            <a:off x="43676" y="417563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43676" y="3034090"/>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43676" y="645871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 name="Gruppieren 5"/>
          <p:cNvGrpSpPr/>
          <p:nvPr/>
        </p:nvGrpSpPr>
        <p:grpSpPr>
          <a:xfrm>
            <a:off x="43676" y="1892547"/>
            <a:ext cx="966433" cy="966433"/>
            <a:chOff x="52073" y="2601928"/>
            <a:chExt cx="966433" cy="966433"/>
          </a:xfrm>
        </p:grpSpPr>
        <p:sp>
          <p:nvSpPr>
            <p:cNvPr id="41" name="Ellipse 40"/>
            <p:cNvSpPr/>
            <p:nvPr/>
          </p:nvSpPr>
          <p:spPr>
            <a:xfrm>
              <a:off x="52073" y="260192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3"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65756" y="2751978"/>
              <a:ext cx="577728" cy="6929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uppieren 7"/>
          <p:cNvGrpSpPr/>
          <p:nvPr/>
        </p:nvGrpSpPr>
        <p:grpSpPr>
          <a:xfrm>
            <a:off x="43676" y="7600262"/>
            <a:ext cx="966433" cy="966433"/>
            <a:chOff x="52073" y="7174501"/>
            <a:chExt cx="966433" cy="966433"/>
          </a:xfrm>
        </p:grpSpPr>
        <p:sp>
          <p:nvSpPr>
            <p:cNvPr id="24" name="Ellipse 23"/>
            <p:cNvSpPr/>
            <p:nvPr/>
          </p:nvSpPr>
          <p:spPr>
            <a:xfrm>
              <a:off x="52073" y="717450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5" name="Grafik 1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88631" y="7294773"/>
              <a:ext cx="546568" cy="738605"/>
            </a:xfrm>
            <a:prstGeom prst="rect">
              <a:avLst/>
            </a:prstGeom>
          </p:spPr>
        </p:pic>
      </p:grpSp>
      <p:sp>
        <p:nvSpPr>
          <p:cNvPr id="37" name="Ellipse 36"/>
          <p:cNvSpPr/>
          <p:nvPr/>
        </p:nvSpPr>
        <p:spPr>
          <a:xfrm>
            <a:off x="43676" y="874180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7" name="Gruppieren 6"/>
          <p:cNvGrpSpPr/>
          <p:nvPr/>
        </p:nvGrpSpPr>
        <p:grpSpPr>
          <a:xfrm>
            <a:off x="43676" y="5317176"/>
            <a:ext cx="966433" cy="966433"/>
            <a:chOff x="52073" y="5128303"/>
            <a:chExt cx="966433" cy="966433"/>
          </a:xfrm>
        </p:grpSpPr>
        <p:sp>
          <p:nvSpPr>
            <p:cNvPr id="30" name="Ellipse 29"/>
            <p:cNvSpPr/>
            <p:nvPr/>
          </p:nvSpPr>
          <p:spPr>
            <a:xfrm>
              <a:off x="52073" y="512830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09637" y="5348321"/>
              <a:ext cx="631886" cy="486256"/>
            </a:xfrm>
            <a:prstGeom prst="rect">
              <a:avLst/>
            </a:prstGeom>
          </p:spPr>
        </p:pic>
      </p:grpSp>
      <p:pic>
        <p:nvPicPr>
          <p:cNvPr id="12" name="Grafik 11"/>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05546" y="8858041"/>
            <a:ext cx="657780" cy="733332"/>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348644" y="3078998"/>
            <a:ext cx="409747" cy="869026"/>
          </a:xfrm>
          <a:prstGeom prst="rect">
            <a:avLst/>
          </a:prstGeom>
        </p:spPr>
      </p:pic>
      <p:pic>
        <p:nvPicPr>
          <p:cNvPr id="11" name="Grafik 10"/>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173530" y="4386476"/>
            <a:ext cx="786735" cy="549613"/>
          </a:xfrm>
          <a:prstGeom prst="rect">
            <a:avLst/>
          </a:prstGeom>
        </p:spPr>
      </p:pic>
      <p:pic>
        <p:nvPicPr>
          <p:cNvPr id="13" name="Grafik 12"/>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64055" y="6632937"/>
            <a:ext cx="550265" cy="649447"/>
          </a:xfrm>
          <a:prstGeom prst="rect">
            <a:avLst/>
          </a:prstGeom>
        </p:spPr>
      </p:pic>
    </p:spTree>
    <p:extLst>
      <p:ext uri="{BB962C8B-B14F-4D97-AF65-F5344CB8AC3E}">
        <p14:creationId xmlns:p14="http://schemas.microsoft.com/office/powerpoint/2010/main" xmlns="" val="24108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658499576"/>
              </p:ext>
            </p:extLst>
          </p:nvPr>
        </p:nvGraphicFramePr>
        <p:xfrm>
          <a:off x="0" y="0"/>
          <a:ext cx="119062" cy="229306"/>
        </p:xfrm>
        <a:graphic>
          <a:graphicData uri="http://schemas.openxmlformats.org/presentationml/2006/ole">
            <p:oleObj spid="_x0000_s87169"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29469" y="1181447"/>
            <a:ext cx="98264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5</a:t>
            </a:fld>
            <a:endParaRPr lang="de-DE" sz="1400" dirty="0">
              <a:solidFill>
                <a:prstClr val="black"/>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1/2</a:t>
            </a:r>
          </a:p>
          <a:p>
            <a:pPr>
              <a:spcAft>
                <a:spcPts val="300"/>
              </a:spcAft>
            </a:pPr>
            <a:r>
              <a:rPr lang="de-DE" sz="1300" dirty="0">
                <a:solidFill>
                  <a:schemeClr val="tx1">
                    <a:lumMod val="75000"/>
                    <a:lumOff val="25000"/>
                  </a:schemeClr>
                </a:solidFill>
                <a:latin typeface="Calibri" panose="020F0502020204030204" pitchFamily="34" charset="0"/>
              </a:rPr>
              <a:t>Und nun zum konkreten Tagesablauf mit den entsprechenden Symbolen.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Im </a:t>
            </a:r>
            <a:r>
              <a:rPr lang="de-DE" sz="1300" dirty="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14608" y="2439483"/>
            <a:ext cx="5551291" cy="7109639"/>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a:t>
            </a:r>
            <a:r>
              <a:rPr lang="de-DE" sz="1300" b="1" dirty="0" smtClean="0">
                <a:solidFill>
                  <a:schemeClr val="tx1">
                    <a:lumMod val="75000"/>
                    <a:lumOff val="25000"/>
                  </a:schemeClr>
                </a:solidFill>
                <a:latin typeface="Calibri" panose="020F0502020204030204" pitchFamily="34" charset="0"/>
              </a:rPr>
              <a:t>- 8.00 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dirty="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a:t>
            </a:r>
            <a:r>
              <a:rPr lang="de-DE" sz="1300" dirty="0" smtClean="0">
                <a:solidFill>
                  <a:schemeClr val="tx1">
                    <a:lumMod val="75000"/>
                    <a:lumOff val="25000"/>
                  </a:schemeClr>
                </a:solidFill>
                <a:latin typeface="Calibri" panose="020F0502020204030204" pitchFamily="34" charset="0"/>
              </a:rPr>
              <a:t>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Angebotsformen </a:t>
            </a:r>
            <a:r>
              <a:rPr lang="de-DE" sz="1300" dirty="0">
                <a:solidFill>
                  <a:schemeClr val="tx1">
                    <a:lumMod val="75000"/>
                    <a:lumOff val="25000"/>
                  </a:schemeClr>
                </a:solidFill>
                <a:latin typeface="Calibri" panose="020F0502020204030204" pitchFamily="34" charset="0"/>
              </a:rPr>
              <a:t>geben. </a:t>
            </a:r>
            <a:r>
              <a:rPr lang="de-DE" sz="1300" b="1" dirty="0" smtClean="0">
                <a:solidFill>
                  <a:schemeClr val="tx1">
                    <a:lumMod val="75000"/>
                    <a:lumOff val="25000"/>
                  </a:schemeClr>
                </a:solidFill>
                <a:latin typeface="Calibri" panose="020F0502020204030204" pitchFamily="34" charset="0"/>
              </a:rPr>
              <a:t>Variante 1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die Kinder aus verschiedenen Angeboten wählen können, </a:t>
            </a:r>
            <a:r>
              <a:rPr lang="de-DE" sz="1300" b="1" dirty="0" smtClean="0">
                <a:solidFill>
                  <a:schemeClr val="tx1">
                    <a:lumMod val="75000"/>
                    <a:lumOff val="25000"/>
                  </a:schemeClr>
                </a:solidFill>
                <a:latin typeface="Calibri" panose="020F0502020204030204" pitchFamily="34" charset="0"/>
              </a:rPr>
              <a:t>Variante 2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sich mehrere pädagogische </a:t>
            </a:r>
            <a:r>
              <a:rPr lang="de-DE" sz="1300" dirty="0" smtClean="0">
                <a:solidFill>
                  <a:schemeClr val="tx1">
                    <a:lumMod val="75000"/>
                    <a:lumOff val="25000"/>
                  </a:schemeClr>
                </a:solidFill>
                <a:latin typeface="Calibri" panose="020F0502020204030204" pitchFamily="34" charset="0"/>
              </a:rPr>
              <a:t>Fachkräfte auf </a:t>
            </a:r>
            <a:r>
              <a:rPr lang="de-DE" sz="1300" dirty="0">
                <a:solidFill>
                  <a:schemeClr val="tx1">
                    <a:lumMod val="75000"/>
                    <a:lumOff val="25000"/>
                  </a:schemeClr>
                </a:solidFill>
                <a:latin typeface="Calibri" panose="020F0502020204030204" pitchFamily="34" charset="0"/>
              </a:rPr>
              <a:t>ein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einigen und dies dann mehrfach vorbereitet wird. So können alle Kinder das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durchlaufen. Jedes </a:t>
            </a:r>
            <a:r>
              <a:rPr lang="de-DE" sz="1300" dirty="0">
                <a:solidFill>
                  <a:schemeClr val="tx1">
                    <a:lumMod val="75000"/>
                    <a:lumOff val="25000"/>
                  </a:schemeClr>
                </a:solidFill>
                <a:latin typeface="Calibri" panose="020F0502020204030204" pitchFamily="34" charset="0"/>
              </a:rPr>
              <a:t>Angebot erhält ein entsprechendes Symbol. </a:t>
            </a:r>
            <a:r>
              <a:rPr lang="de-DE" sz="1300" dirty="0" smtClean="0">
                <a:solidFill>
                  <a:schemeClr val="tx1">
                    <a:lumMod val="75000"/>
                    <a:lumOff val="25000"/>
                  </a:schemeClr>
                </a:solidFill>
                <a:latin typeface="Calibri" panose="020F0502020204030204" pitchFamily="34" charset="0"/>
              </a:rPr>
              <a:t>In den Faschingsferien bieten wir eine Mischform an.</a:t>
            </a: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- 11.30 </a:t>
            </a:r>
            <a:r>
              <a:rPr lang="de-DE" sz="1300" b="1" dirty="0">
                <a:solidFill>
                  <a:schemeClr val="tx1">
                    <a:lumMod val="75000"/>
                    <a:lumOff val="25000"/>
                  </a:schemeClr>
                </a:solidFill>
                <a:latin typeface="Calibri" panose="020F0502020204030204" pitchFamily="34" charset="0"/>
              </a:rPr>
              <a:t>Uhr bis 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a:t>
            </a:r>
            <a:r>
              <a:rPr lang="de-DE" sz="1300" dirty="0" smtClean="0">
                <a:solidFill>
                  <a:schemeClr val="tx1">
                    <a:lumMod val="75000"/>
                    <a:lumOff val="25000"/>
                  </a:schemeClr>
                </a:solidFill>
                <a:latin typeface="Calibri" panose="020F0502020204030204" pitchFamily="34" charset="0"/>
              </a:rPr>
              <a:t>hinterlassen</a:t>
            </a:r>
            <a:r>
              <a:rPr lang="de-DE" sz="1300" dirty="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92" name="Picture 52" descr="G:\Weitere Aufträge\1 Montessori - Müller-Zastrau\3 Fertige Projekte\1 Ferienbroschüre\Neue Symbole\finale Symbole\Tischdecken.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31366" y="8648700"/>
            <a:ext cx="679087" cy="690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29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613133258"/>
              </p:ext>
            </p:extLst>
          </p:nvPr>
        </p:nvGraphicFramePr>
        <p:xfrm>
          <a:off x="0" y="0"/>
          <a:ext cx="119062" cy="229306"/>
        </p:xfrm>
        <a:graphic>
          <a:graphicData uri="http://schemas.openxmlformats.org/presentationml/2006/ole">
            <p:oleObj spid="_x0000_s85132"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29469" y="1174765"/>
            <a:ext cx="98264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2/2</a:t>
            </a:r>
          </a:p>
          <a:p>
            <a:pPr>
              <a:spcAft>
                <a:spcPts val="300"/>
              </a:spcAft>
            </a:pP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nun zum </a:t>
            </a:r>
            <a:r>
              <a:rPr lang="de-DE" sz="1300" smtClean="0">
                <a:solidFill>
                  <a:schemeClr val="tx1">
                    <a:lumMod val="75000"/>
                    <a:lumOff val="25000"/>
                  </a:schemeClr>
                </a:solidFill>
                <a:latin typeface="Calibri" panose="020F0502020204030204" pitchFamily="34" charset="0"/>
              </a:rPr>
              <a:t>zweiten Teil des Tagesablaufs mit </a:t>
            </a:r>
            <a:r>
              <a:rPr lang="de-DE" sz="1300">
                <a:solidFill>
                  <a:schemeClr val="tx1">
                    <a:lumMod val="75000"/>
                    <a:lumOff val="25000"/>
                  </a:schemeClr>
                </a:solidFill>
                <a:latin typeface="Calibri" panose="020F0502020204030204" pitchFamily="34" charset="0"/>
              </a:rPr>
              <a:t>den entsprechenden Symbolen. </a:t>
            </a:r>
            <a:br>
              <a:rPr lang="de-DE" sz="1300">
                <a:solidFill>
                  <a:schemeClr val="tx1">
                    <a:lumMod val="75000"/>
                    <a:lumOff val="25000"/>
                  </a:schemeClr>
                </a:solidFill>
                <a:latin typeface="Calibri" panose="020F0502020204030204" pitchFamily="34" charset="0"/>
              </a:rPr>
            </a:br>
            <a:r>
              <a:rPr lang="de-DE" sz="130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a:t>
            </a:r>
            <a:r>
              <a:rPr lang="de-DE" sz="1300" b="1" dirty="0">
                <a:solidFill>
                  <a:schemeClr val="tx1">
                    <a:lumMod val="75000"/>
                    <a:lumOff val="25000"/>
                  </a:schemeClr>
                </a:solidFill>
                <a:latin typeface="Calibri" panose="020F0502020204030204" pitchFamily="34" charset="0"/>
              </a:rPr>
              <a:t>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Johannitern unter der Leitung von Herrn </a:t>
            </a:r>
            <a:r>
              <a:rPr lang="de-DE" sz="1300" dirty="0" smtClean="0">
                <a:solidFill>
                  <a:schemeClr val="tx1">
                    <a:lumMod val="75000"/>
                    <a:lumOff val="25000"/>
                  </a:schemeClr>
                </a:solidFill>
                <a:latin typeface="Calibri" panose="020F0502020204030204" pitchFamily="34" charset="0"/>
              </a:rPr>
              <a:t>Wörner (Kontakt: siehe Broschüren-Rückseite). Wir versuchen gemeinsam </a:t>
            </a:r>
            <a:r>
              <a:rPr lang="de-DE" sz="1300" dirty="0">
                <a:solidFill>
                  <a:schemeClr val="tx1">
                    <a:lumMod val="75000"/>
                    <a:lumOff val="25000"/>
                  </a:schemeClr>
                </a:solidFill>
                <a:latin typeface="Calibri" panose="020F0502020204030204" pitchFamily="34" charset="0"/>
              </a:rPr>
              <a:t>mit Herrn </a:t>
            </a:r>
            <a:r>
              <a:rPr lang="de-DE" sz="1300" dirty="0" smtClean="0">
                <a:solidFill>
                  <a:schemeClr val="tx1">
                    <a:lumMod val="75000"/>
                    <a:lumOff val="25000"/>
                  </a:schemeClr>
                </a:solidFill>
                <a:latin typeface="Calibri" panose="020F0502020204030204" pitchFamily="34" charset="0"/>
              </a:rPr>
              <a:t>Wörner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zu Beanstandungen gibt, bitten wir um eine rasche Rückmeldung an einen pädagogischen Mitarbeiter bzw. eine pädagogische Mitarbeiterin bzw. direkt bei Herrn Wörner. </a:t>
            </a:r>
            <a:r>
              <a:rPr lang="de-DE" sz="1300" dirty="0" smtClean="0">
                <a:solidFill>
                  <a:schemeClr val="tx1">
                    <a:lumMod val="75000"/>
                    <a:lumOff val="25000"/>
                  </a:schemeClr>
                </a:solidFill>
                <a:latin typeface="Calibri" panose="020F0502020204030204" pitchFamily="34" charset="0"/>
              </a:rPr>
              <a:t>Den </a:t>
            </a:r>
            <a:r>
              <a:rPr lang="de-DE" sz="1300" dirty="0">
                <a:solidFill>
                  <a:schemeClr val="tx1">
                    <a:lumMod val="75000"/>
                    <a:lumOff val="25000"/>
                  </a:schemeClr>
                </a:solidFill>
                <a:latin typeface="Calibri" panose="020F0502020204030204" pitchFamily="34" charset="0"/>
              </a:rPr>
              <a:t>Speiseplan entnehmen Sie/entnimmst 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14.00 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smtClean="0">
                <a:solidFill>
                  <a:schemeClr val="tx1">
                    <a:lumMod val="75000"/>
                    <a:lumOff val="25000"/>
                  </a:schemeClr>
                </a:solidFill>
                <a:latin typeface="Calibri" panose="020F0502020204030204" pitchFamily="34" charset="0"/>
              </a:rPr>
              <a:t>Stille 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2 - 14.00 </a:t>
            </a:r>
            <a:r>
              <a:rPr lang="de-DE" sz="1300" b="1" dirty="0">
                <a:solidFill>
                  <a:schemeClr val="tx1">
                    <a:lumMod val="75000"/>
                    <a:lumOff val="25000"/>
                  </a:schemeClr>
                </a:solidFill>
                <a:latin typeface="Calibri" panose="020F0502020204030204" pitchFamily="34" charset="0"/>
              </a:rPr>
              <a:t>– 15.30</a:t>
            </a:r>
          </a:p>
          <a:p>
            <a:pPr>
              <a:buClr>
                <a:srgbClr val="FF3399"/>
              </a:buClr>
            </a:pPr>
            <a:r>
              <a:rPr lang="de-DE" sz="1300" dirty="0">
                <a:solidFill>
                  <a:schemeClr val="tx1">
                    <a:lumMod val="75000"/>
                    <a:lumOff val="25000"/>
                  </a:schemeClr>
                </a:solidFill>
                <a:latin typeface="Calibri" panose="020F0502020204030204" pitchFamily="34" charset="0"/>
              </a:rPr>
              <a:t>Die Kinder beschäftigen sich wieder mit multikulturellen Angeboten.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Offenes </a:t>
            </a:r>
            <a:r>
              <a:rPr lang="de-DE" sz="1300" b="1" dirty="0" smtClean="0">
                <a:solidFill>
                  <a:schemeClr val="tx1">
                    <a:lumMod val="75000"/>
                    <a:lumOff val="25000"/>
                  </a:schemeClr>
                </a:solidFill>
                <a:latin typeface="Calibri" panose="020F0502020204030204" pitchFamily="34" charset="0"/>
              </a:rPr>
              <a:t>Ende - 15.30 </a:t>
            </a:r>
            <a:r>
              <a:rPr lang="de-DE" sz="1300" b="1" dirty="0">
                <a:solidFill>
                  <a:schemeClr val="tx1">
                    <a:lumMod val="75000"/>
                    <a:lumOff val="25000"/>
                  </a:schemeClr>
                </a:solidFill>
                <a:latin typeface="Calibri" panose="020F0502020204030204" pitchFamily="34" charset="0"/>
              </a:rPr>
              <a:t>– 16.00 Uhr</a:t>
            </a:r>
          </a:p>
          <a:p>
            <a:pPr>
              <a:buClr>
                <a:srgbClr val="FF3399"/>
              </a:buClr>
            </a:pPr>
            <a:r>
              <a:rPr lang="de-DE" sz="1300" dirty="0">
                <a:solidFill>
                  <a:schemeClr val="tx1">
                    <a:lumMod val="75000"/>
                    <a:lumOff val="25000"/>
                  </a:schemeClr>
                </a:solidFill>
                <a:latin typeface="Calibri" panose="020F0502020204030204" pitchFamily="34" charset="0"/>
              </a:rPr>
              <a:t>Hier ist wieder Zeit zum Schwätzen, Spielen oder einfach nur Abhängen.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Denn </a:t>
            </a:r>
            <a:r>
              <a:rPr lang="de-DE" sz="1300" dirty="0">
                <a:solidFill>
                  <a:schemeClr val="tx1">
                    <a:lumMod val="75000"/>
                    <a:lumOff val="25000"/>
                  </a:schemeClr>
                </a:solidFill>
                <a:latin typeface="Calibri" panose="020F0502020204030204" pitchFamily="34" charset="0"/>
              </a:rPr>
              <a:t>das muss schließlich auch mal sein.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schon ist wieder ein toller Ferientag vorbei!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61938" indent="-261938">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a:t>
            </a:r>
          </a:p>
          <a:p>
            <a:pPr>
              <a:buClr>
                <a:srgbClr val="FF3399"/>
              </a:buClr>
            </a:pPr>
            <a:r>
              <a:rPr lang="de-DE" sz="1300" dirty="0" smtClean="0">
                <a:solidFill>
                  <a:schemeClr val="tx1">
                    <a:lumMod val="75000"/>
                    <a:lumOff val="25000"/>
                  </a:schemeClr>
                </a:solidFill>
                <a:latin typeface="Calibri" panose="020F0502020204030204" pitchFamily="34" charset="0"/>
              </a:rPr>
              <a:t>Bei entsprechendem </a:t>
            </a:r>
            <a:r>
              <a:rPr lang="de-DE" sz="1300" dirty="0">
                <a:solidFill>
                  <a:schemeClr val="tx1">
                    <a:lumMod val="75000"/>
                    <a:lumOff val="25000"/>
                  </a:schemeClr>
                </a:solidFill>
                <a:latin typeface="Calibri" panose="020F0502020204030204" pitchFamily="34" charset="0"/>
              </a:rPr>
              <a:t>Bedarf ist eine Frühbetreuung möglich. Bitte melden Sie sich diesbezüglich bei </a:t>
            </a:r>
            <a:r>
              <a:rPr lang="de-DE" sz="1300" dirty="0" smtClean="0">
                <a:solidFill>
                  <a:schemeClr val="tx1">
                    <a:lumMod val="75000"/>
                    <a:lumOff val="25000"/>
                  </a:schemeClr>
                </a:solidFill>
                <a:latin typeface="Calibri" panose="020F0502020204030204" pitchFamily="34" charset="0"/>
              </a:rPr>
              <a:t>Frau </a:t>
            </a:r>
            <a:r>
              <a:rPr lang="de-DE" sz="1300" dirty="0" err="1" smtClean="0">
                <a:solidFill>
                  <a:schemeClr val="tx1">
                    <a:lumMod val="75000"/>
                    <a:lumOff val="25000"/>
                  </a:schemeClr>
                </a:solidFill>
                <a:latin typeface="Calibri" panose="020F0502020204030204" pitchFamily="34" charset="0"/>
              </a:rPr>
              <a:t>Jablonowski</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630823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9" name="Gruppieren 8"/>
          <p:cNvGrpSpPr/>
          <p:nvPr/>
        </p:nvGrpSpPr>
        <p:grpSpPr>
          <a:xfrm>
            <a:off x="111423" y="737624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6</a:t>
            </a:fld>
            <a:endParaRPr lang="de-DE" sz="1400" dirty="0">
              <a:solidFill>
                <a:prstClr val="black"/>
              </a:solidFill>
            </a:endParaRP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ieren 5"/>
          <p:cNvGrpSpPr/>
          <p:nvPr/>
        </p:nvGrpSpPr>
        <p:grpSpPr>
          <a:xfrm>
            <a:off x="111423" y="4391395"/>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111423" y="8437078"/>
            <a:ext cx="914400" cy="914400"/>
            <a:chOff x="285145" y="8205668"/>
            <a:chExt cx="628642" cy="628642"/>
          </a:xfrm>
        </p:grpSpPr>
        <p:sp>
          <p:nvSpPr>
            <p:cNvPr id="26" name="Ellipse 25"/>
            <p:cNvSpPr/>
            <p:nvPr/>
          </p:nvSpPr>
          <p:spPr>
            <a:xfrm>
              <a:off x="285145" y="820566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6" name="Picture 44" descr="G:\Weitere Aufträge\1 Montessori - Müller-Zastrau\2 Anstehende Projekte\1 Ferienbroschüre\Neue Symbole\finale Symbole\frühe Vogel.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95345" y="8316721"/>
              <a:ext cx="464273" cy="40653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163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xmlns="" val="248974127"/>
              </p:ext>
            </p:extLst>
          </p:nvPr>
        </p:nvGraphicFramePr>
        <p:xfrm>
          <a:off x="330197" y="1560814"/>
          <a:ext cx="6146261" cy="2047499"/>
        </p:xfrm>
        <a:graphic>
          <a:graphicData uri="http://schemas.openxmlformats.org/drawingml/2006/table">
            <a:tbl>
              <a:tblPr firstRow="1" bandRow="1">
                <a:tableStyleId>{5FD0F851-EC5A-4D38-B0AD-8093EC10F338}</a:tableStyleId>
              </a:tblPr>
              <a:tblGrid>
                <a:gridCol w="6146261"/>
              </a:tblGrid>
              <a:tr h="373295">
                <a:tc>
                  <a:txBody>
                    <a:bodyPr/>
                    <a:lstStyle/>
                    <a:p>
                      <a:pPr algn="l"/>
                      <a:r>
                        <a:rPr lang="de-DE" dirty="0" smtClean="0">
                          <a:solidFill>
                            <a:schemeClr val="tx1">
                              <a:lumMod val="65000"/>
                              <a:lumOff val="35000"/>
                            </a:schemeClr>
                          </a:solidFill>
                          <a:latin typeface="Calibri" panose="020F0502020204030204" pitchFamily="34" charset="0"/>
                        </a:rPr>
                        <a:t>Ulrike</a:t>
                      </a:r>
                      <a:r>
                        <a:rPr lang="de-DE" baseline="0" dirty="0" smtClean="0">
                          <a:solidFill>
                            <a:schemeClr val="tx1">
                              <a:lumMod val="65000"/>
                              <a:lumOff val="35000"/>
                            </a:schemeClr>
                          </a:solidFill>
                          <a:latin typeface="Calibri" panose="020F0502020204030204" pitchFamily="34" charset="0"/>
                        </a:rPr>
                        <a:t> Krawczyk</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666499">
                <a:tc>
                  <a:txBody>
                    <a:bodyPr/>
                    <a:lstStyle/>
                    <a:p>
                      <a:endParaRPr lang="de-DE" sz="1600" b="0" dirty="0" smtClean="0">
                        <a:solidFill>
                          <a:schemeClr val="tx1">
                            <a:lumMod val="75000"/>
                            <a:lumOff val="25000"/>
                          </a:schemeClr>
                        </a:solidFill>
                        <a:latin typeface="Calibri" panose="020F0502020204030204" pitchFamily="34" charset="0"/>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r>
            </a:tbl>
          </a:graphicData>
        </a:graphic>
      </p:graphicFrame>
      <p:graphicFrame>
        <p:nvGraphicFramePr>
          <p:cNvPr id="12297" name="Rectangle 7" hidden="1"/>
          <p:cNvGraphicFramePr>
            <a:graphicFrameLocks/>
          </p:cNvGraphicFramePr>
          <p:nvPr>
            <p:extLst>
              <p:ext uri="{D42A27DB-BD31-4B8C-83A1-F6EECF244321}">
                <p14:modId xmlns:p14="http://schemas.microsoft.com/office/powerpoint/2010/main" xmlns="" val="1808428402"/>
              </p:ext>
            </p:extLst>
          </p:nvPr>
        </p:nvGraphicFramePr>
        <p:xfrm>
          <a:off x="0" y="0"/>
          <a:ext cx="119062" cy="229306"/>
        </p:xfrm>
        <a:graphic>
          <a:graphicData uri="http://schemas.openxmlformats.org/presentationml/2006/ole">
            <p:oleObj spid="_x0000_s86159"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10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10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10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sz="1100"/>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80591" y="288043"/>
            <a:ext cx="1166718" cy="66796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004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7" name="Rechteck 96"/>
          <p:cNvSpPr/>
          <p:nvPr/>
        </p:nvSpPr>
        <p:spPr>
          <a:xfrm>
            <a:off x="741447" y="1055951"/>
            <a:ext cx="1010920" cy="40004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8" name="Rechteck 97"/>
          <p:cNvSpPr/>
          <p:nvPr/>
        </p:nvSpPr>
        <p:spPr>
          <a:xfrm>
            <a:off x="2882201" y="1055951"/>
            <a:ext cx="1752600" cy="40004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0" name="Rechteck 99"/>
          <p:cNvSpPr/>
          <p:nvPr/>
        </p:nvSpPr>
        <p:spPr>
          <a:xfrm>
            <a:off x="5783580" y="1055951"/>
            <a:ext cx="1074420" cy="40004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1" name="Rechteck 100"/>
          <p:cNvSpPr/>
          <p:nvPr/>
        </p:nvSpPr>
        <p:spPr>
          <a:xfrm>
            <a:off x="1823254" y="1055951"/>
            <a:ext cx="988060" cy="40004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99" name="Rechteck 98"/>
          <p:cNvSpPr/>
          <p:nvPr/>
        </p:nvSpPr>
        <p:spPr>
          <a:xfrm>
            <a:off x="4705688" y="1055951"/>
            <a:ext cx="1007003" cy="40004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a:solidFill>
                <a:schemeClr val="tx1"/>
              </a:solidFill>
            </a:endParaRPr>
          </a:p>
        </p:txBody>
      </p:sp>
      <p:sp>
        <p:nvSpPr>
          <p:cNvPr id="102" name="Textfeld 101"/>
          <p:cNvSpPr txBox="1"/>
          <p:nvPr/>
        </p:nvSpPr>
        <p:spPr>
          <a:xfrm>
            <a:off x="5829469" y="1177940"/>
            <a:ext cx="98264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sp>
        <p:nvSpPr>
          <p:cNvPr id="3" name="AutoShape 15" descr="pic06533.jpg wird angezeig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sz="1100"/>
          </a:p>
        </p:txBody>
      </p:sp>
      <p:sp>
        <p:nvSpPr>
          <p:cNvPr id="24"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100" smtClean="0">
                <a:solidFill>
                  <a:prstClr val="black"/>
                </a:solidFill>
              </a:rPr>
              <a:pPr algn="r"/>
              <a:t>7</a:t>
            </a:fld>
            <a:endParaRPr lang="de-DE" sz="1100" dirty="0">
              <a:solidFill>
                <a:prstClr val="black"/>
              </a:solidFill>
            </a:endParaRPr>
          </a:p>
        </p:txBody>
      </p:sp>
      <p:pic>
        <p:nvPicPr>
          <p:cNvPr id="28" name="Grafik 27"/>
          <p:cNvPicPr>
            <a:picLocks/>
          </p:cNvPicPr>
          <p:nvPr/>
        </p:nvPicPr>
        <p:blipFill rotWithShape="1">
          <a:blip r:embed="rId8">
            <a:extLst>
              <a:ext uri="{28A0092B-C50C-407E-A947-70E740481C1C}">
                <a14:useLocalDpi xmlns:a14="http://schemas.microsoft.com/office/drawing/2010/main" xmlns="" val="0"/>
              </a:ext>
            </a:extLst>
          </a:blip>
          <a:srcRect l="-875" r="-875"/>
          <a:stretch/>
        </p:blipFill>
        <p:spPr>
          <a:xfrm>
            <a:off x="5037826" y="1761575"/>
            <a:ext cx="1404000" cy="1872000"/>
          </a:xfrm>
          <a:prstGeom prst="rect">
            <a:avLst/>
          </a:prstGeom>
          <a:ln>
            <a:noFill/>
          </a:ln>
          <a:effectLst>
            <a:outerShdw blurRad="292100" dist="139700" dir="2700000" algn="tl" rotWithShape="0">
              <a:srgbClr val="333333">
                <a:alpha val="65000"/>
              </a:srgbClr>
            </a:outerShdw>
          </a:effectLst>
        </p:spPr>
      </p:pic>
      <p:sp>
        <p:nvSpPr>
          <p:cNvPr id="12" name="Textfeld 11"/>
          <p:cNvSpPr txBox="1"/>
          <p:nvPr/>
        </p:nvSpPr>
        <p:spPr>
          <a:xfrm>
            <a:off x="670560" y="2141922"/>
            <a:ext cx="4376748" cy="1292662"/>
          </a:xfrm>
          <a:prstGeom prst="rect">
            <a:avLst/>
          </a:prstGeom>
          <a:noFill/>
        </p:spPr>
        <p:txBody>
          <a:bodyPr wrap="square" lIns="0" tIns="0" rIns="0" bIns="0" rtlCol="0">
            <a:spAutoFit/>
          </a:bodyPr>
          <a:lstStyle/>
          <a:p>
            <a:r>
              <a:rPr lang="de-DE" sz="1200" dirty="0">
                <a:latin typeface="Calibri" panose="020F0502020204030204" pitchFamily="34" charset="0"/>
              </a:rPr>
              <a:t>Ulrike Krawczyk ist eine bekannte Größe in Weilimdorf und darüber hinaus, die bereits mehrfach nicht nur die Kinder mit ihren Geschichte in den Bann zog. Geschichten und Märchen sind ebenso international wie die Musik. Alle Völker dieser Erde besitzen einen Schatz an Rhythmen, Geschichten und Märchen. Ein offenes Ende lässt Freiraum für Gedankenspiele der Kinder. Bei einem Märchenquiz und einem „Schwäbisch-Quiz“ gibt es etwas zu erraten</a:t>
            </a:r>
            <a:endParaRPr lang="de-DE" sz="1200" dirty="0">
              <a:solidFill>
                <a:schemeClr val="tx1">
                  <a:lumMod val="75000"/>
                  <a:lumOff val="25000"/>
                </a:schemeClr>
              </a:solidFill>
              <a:latin typeface="Calibri" panose="020F0502020204030204" pitchFamily="34" charset="0"/>
            </a:endParaRPr>
          </a:p>
        </p:txBody>
      </p:sp>
      <p:graphicFrame>
        <p:nvGraphicFramePr>
          <p:cNvPr id="31" name="Tabelle 30"/>
          <p:cNvGraphicFramePr>
            <a:graphicFrameLocks noGrp="1"/>
          </p:cNvGraphicFramePr>
          <p:nvPr>
            <p:extLst>
              <p:ext uri="{D42A27DB-BD31-4B8C-83A1-F6EECF244321}">
                <p14:modId xmlns:p14="http://schemas.microsoft.com/office/powerpoint/2010/main" xmlns="" val="3132659207"/>
              </p:ext>
            </p:extLst>
          </p:nvPr>
        </p:nvGraphicFramePr>
        <p:xfrm>
          <a:off x="330196" y="3608312"/>
          <a:ext cx="6146261" cy="2047499"/>
        </p:xfrm>
        <a:graphic>
          <a:graphicData uri="http://schemas.openxmlformats.org/drawingml/2006/table">
            <a:tbl>
              <a:tblPr firstRow="1" bandRow="1">
                <a:tableStyleId>{5FD0F851-EC5A-4D38-B0AD-8093EC10F338}</a:tableStyleId>
              </a:tblPr>
              <a:tblGrid>
                <a:gridCol w="6146261"/>
              </a:tblGrid>
              <a:tr h="373295">
                <a:tc>
                  <a:txBody>
                    <a:bodyPr/>
                    <a:lstStyle/>
                    <a:p>
                      <a:r>
                        <a:rPr lang="de-DE" sz="1900" b="1" kern="1200" baseline="0" dirty="0" smtClean="0">
                          <a:solidFill>
                            <a:schemeClr val="tx1">
                              <a:lumMod val="65000"/>
                              <a:lumOff val="35000"/>
                            </a:schemeClr>
                          </a:solidFill>
                          <a:latin typeface="Calibri" panose="020F0502020204030204" pitchFamily="34" charset="0"/>
                          <a:ea typeface="+mn-ea"/>
                          <a:cs typeface="+mn-cs"/>
                        </a:rPr>
                        <a:t>Tina </a:t>
                      </a:r>
                      <a:r>
                        <a:rPr lang="de-DE" sz="1900" b="1" kern="1200" baseline="0" dirty="0" err="1" smtClean="0">
                          <a:solidFill>
                            <a:schemeClr val="tx1">
                              <a:lumMod val="65000"/>
                              <a:lumOff val="35000"/>
                            </a:schemeClr>
                          </a:solidFill>
                          <a:latin typeface="Calibri" panose="020F0502020204030204" pitchFamily="34" charset="0"/>
                          <a:ea typeface="+mn-ea"/>
                          <a:cs typeface="+mn-cs"/>
                        </a:rPr>
                        <a:t>Krehan</a:t>
                      </a:r>
                      <a:endParaRPr lang="de-DE" sz="1900" b="1" kern="1200" baseline="0" dirty="0">
                        <a:solidFill>
                          <a:schemeClr val="tx1">
                            <a:lumMod val="65000"/>
                            <a:lumOff val="35000"/>
                          </a:schemeClr>
                        </a:solidFill>
                        <a:latin typeface="Calibri" panose="020F0502020204030204" pitchFamily="34" charset="0"/>
                        <a:ea typeface="+mn-ea"/>
                        <a:cs typeface="+mn-cs"/>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666499">
                <a:tc>
                  <a:txBody>
                    <a:bodyPr/>
                    <a:lstStyle/>
                    <a:p>
                      <a:endParaRPr lang="de-DE" dirty="0"/>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r>
            </a:tbl>
          </a:graphicData>
        </a:graphic>
      </p:graphicFrame>
      <p:graphicFrame>
        <p:nvGraphicFramePr>
          <p:cNvPr id="36" name="Tabelle 35"/>
          <p:cNvGraphicFramePr>
            <a:graphicFrameLocks noGrp="1"/>
          </p:cNvGraphicFramePr>
          <p:nvPr>
            <p:extLst>
              <p:ext uri="{D42A27DB-BD31-4B8C-83A1-F6EECF244321}">
                <p14:modId xmlns:p14="http://schemas.microsoft.com/office/powerpoint/2010/main" xmlns="" val="941842040"/>
              </p:ext>
            </p:extLst>
          </p:nvPr>
        </p:nvGraphicFramePr>
        <p:xfrm>
          <a:off x="330195" y="5659825"/>
          <a:ext cx="6146261" cy="2047499"/>
        </p:xfrm>
        <a:graphic>
          <a:graphicData uri="http://schemas.openxmlformats.org/drawingml/2006/table">
            <a:tbl>
              <a:tblPr firstRow="1" bandRow="1">
                <a:tableStyleId>{5FD0F851-EC5A-4D38-B0AD-8093EC10F338}</a:tableStyleId>
              </a:tblPr>
              <a:tblGrid>
                <a:gridCol w="6146261"/>
              </a:tblGrid>
              <a:tr h="373295">
                <a:tc>
                  <a:txBody>
                    <a:bodyPr/>
                    <a:lstStyle/>
                    <a:p>
                      <a:pPr algn="l"/>
                      <a:r>
                        <a:rPr lang="de-DE" dirty="0" smtClean="0">
                          <a:solidFill>
                            <a:schemeClr val="tx1">
                              <a:lumMod val="65000"/>
                              <a:lumOff val="35000"/>
                            </a:schemeClr>
                          </a:solidFill>
                          <a:latin typeface="Calibri" panose="020F0502020204030204" pitchFamily="34" charset="0"/>
                        </a:rPr>
                        <a:t>Lev</a:t>
                      </a:r>
                      <a:r>
                        <a:rPr lang="de-DE" baseline="0" dirty="0" smtClean="0">
                          <a:solidFill>
                            <a:schemeClr val="tx1">
                              <a:lumMod val="65000"/>
                              <a:lumOff val="35000"/>
                            </a:schemeClr>
                          </a:solidFill>
                          <a:latin typeface="Calibri" panose="020F0502020204030204" pitchFamily="34" charset="0"/>
                        </a:rPr>
                        <a:t> Kaplan</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666499">
                <a:tc>
                  <a:txBody>
                    <a:bodyPr/>
                    <a:lstStyle/>
                    <a:p>
                      <a:endParaRPr lang="de-DE" sz="1600" b="0" dirty="0" smtClean="0">
                        <a:solidFill>
                          <a:schemeClr val="tx1">
                            <a:lumMod val="75000"/>
                            <a:lumOff val="25000"/>
                          </a:schemeClr>
                        </a:solidFill>
                        <a:latin typeface="Calibri" panose="020F0502020204030204" pitchFamily="34" charset="0"/>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r>
            </a:tbl>
          </a:graphicData>
        </a:graphic>
      </p:graphicFrame>
      <p:sp>
        <p:nvSpPr>
          <p:cNvPr id="40" name="Textfeld 39"/>
          <p:cNvSpPr txBox="1"/>
          <p:nvPr/>
        </p:nvSpPr>
        <p:spPr>
          <a:xfrm>
            <a:off x="670558" y="6147890"/>
            <a:ext cx="4376748" cy="1477328"/>
          </a:xfrm>
          <a:prstGeom prst="rect">
            <a:avLst/>
          </a:prstGeom>
          <a:noFill/>
        </p:spPr>
        <p:txBody>
          <a:bodyPr wrap="square" lIns="0" tIns="0" rIns="0" bIns="0" rtlCol="0" anchor="ctr">
            <a:spAutoFit/>
          </a:bodyPr>
          <a:lstStyle/>
          <a:p>
            <a:r>
              <a:rPr lang="de-DE" sz="1200" dirty="0">
                <a:latin typeface="Calibri" panose="020F0502020204030204" pitchFamily="34" charset="0"/>
              </a:rPr>
              <a:t>Lev Kaplan wurde 1967 in Lugansk, Ukraine, geboren. Zunächst absolvierte er die Kinderkunstschule und studierte später in Kiew Architektur. Seit 1992 lebt er mit seiner Familie in Stuttgart. 1994 illustrierte er sein erstes Kinderbuch und kann seitdem nicht mehr damit aufhören. Lev Kaplan illustriert für deutsche und russische Verlage und träumt davon, sich ausschließlich dem Kinderbuch widmen zu können, denn der Flug seiner Fantasie ist ihm genauso wichtig wie der Flug der Pinsel über dem Blatt Papier.</a:t>
            </a:r>
          </a:p>
        </p:txBody>
      </p:sp>
      <p:graphicFrame>
        <p:nvGraphicFramePr>
          <p:cNvPr id="41" name="Tabelle 40"/>
          <p:cNvGraphicFramePr>
            <a:graphicFrameLocks noGrp="1"/>
          </p:cNvGraphicFramePr>
          <p:nvPr>
            <p:extLst>
              <p:ext uri="{D42A27DB-BD31-4B8C-83A1-F6EECF244321}">
                <p14:modId xmlns:p14="http://schemas.microsoft.com/office/powerpoint/2010/main" xmlns="" val="830125695"/>
              </p:ext>
            </p:extLst>
          </p:nvPr>
        </p:nvGraphicFramePr>
        <p:xfrm>
          <a:off x="330195" y="7718509"/>
          <a:ext cx="6146261" cy="2066145"/>
        </p:xfrm>
        <a:graphic>
          <a:graphicData uri="http://schemas.openxmlformats.org/drawingml/2006/table">
            <a:tbl>
              <a:tblPr firstRow="1" bandRow="1">
                <a:tableStyleId>{5FD0F851-EC5A-4D38-B0AD-8093EC10F338}</a:tableStyleId>
              </a:tblPr>
              <a:tblGrid>
                <a:gridCol w="6146261"/>
              </a:tblGrid>
              <a:tr h="384322">
                <a:tc>
                  <a:txBody>
                    <a:bodyPr/>
                    <a:lstStyle/>
                    <a:p>
                      <a:pPr algn="l"/>
                      <a:r>
                        <a:rPr lang="de-DE" dirty="0" smtClean="0">
                          <a:solidFill>
                            <a:schemeClr val="tx1">
                              <a:lumMod val="65000"/>
                              <a:lumOff val="35000"/>
                            </a:schemeClr>
                          </a:solidFill>
                          <a:latin typeface="Calibri" panose="020F0502020204030204" pitchFamily="34" charset="0"/>
                        </a:rPr>
                        <a:t>Jochen</a:t>
                      </a:r>
                      <a:r>
                        <a:rPr lang="de-DE" baseline="0" dirty="0" smtClean="0">
                          <a:solidFill>
                            <a:schemeClr val="tx1">
                              <a:lumMod val="65000"/>
                              <a:lumOff val="35000"/>
                            </a:schemeClr>
                          </a:solidFill>
                          <a:latin typeface="Calibri" panose="020F0502020204030204" pitchFamily="34" charset="0"/>
                        </a:rPr>
                        <a:t> Deppert</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681823">
                <a:tc>
                  <a:txBody>
                    <a:bodyPr/>
                    <a:lstStyle/>
                    <a:p>
                      <a:endParaRPr lang="de-DE" sz="1600" b="0" dirty="0" smtClean="0">
                        <a:solidFill>
                          <a:schemeClr val="tx1">
                            <a:lumMod val="75000"/>
                            <a:lumOff val="25000"/>
                          </a:schemeClr>
                        </a:solidFill>
                        <a:latin typeface="Calibri" panose="020F0502020204030204" pitchFamily="34" charset="0"/>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r>
            </a:tbl>
          </a:graphicData>
        </a:graphic>
      </p:graphicFrame>
      <p:sp>
        <p:nvSpPr>
          <p:cNvPr id="43" name="Textfeld 42"/>
          <p:cNvSpPr txBox="1"/>
          <p:nvPr/>
        </p:nvSpPr>
        <p:spPr>
          <a:xfrm>
            <a:off x="670558" y="8209100"/>
            <a:ext cx="4376748" cy="1477328"/>
          </a:xfrm>
          <a:prstGeom prst="rect">
            <a:avLst/>
          </a:prstGeom>
          <a:noFill/>
        </p:spPr>
        <p:txBody>
          <a:bodyPr wrap="square" lIns="0" tIns="0" rIns="0" bIns="0" rtlCol="0">
            <a:spAutoFit/>
          </a:bodyPr>
          <a:lstStyle/>
          <a:p>
            <a:r>
              <a:rPr lang="de-DE" sz="1200" dirty="0">
                <a:solidFill>
                  <a:schemeClr val="tx1">
                    <a:lumMod val="75000"/>
                    <a:lumOff val="25000"/>
                  </a:schemeClr>
                </a:solidFill>
                <a:latin typeface="Calibri" panose="020F0502020204030204" pitchFamily="34" charset="0"/>
              </a:rPr>
              <a:t>Ziel der Psychomotorik ist es, </a:t>
            </a:r>
            <a:r>
              <a:rPr lang="de-DE" sz="1200" dirty="0" smtClean="0">
                <a:solidFill>
                  <a:schemeClr val="tx1">
                    <a:lumMod val="75000"/>
                    <a:lumOff val="25000"/>
                  </a:schemeClr>
                </a:solidFill>
                <a:latin typeface="Calibri" panose="020F0502020204030204" pitchFamily="34" charset="0"/>
              </a:rPr>
              <a:t>den </a:t>
            </a:r>
            <a:r>
              <a:rPr lang="de-DE" sz="1200" dirty="0">
                <a:solidFill>
                  <a:schemeClr val="tx1">
                    <a:lumMod val="75000"/>
                    <a:lumOff val="25000"/>
                  </a:schemeClr>
                </a:solidFill>
                <a:latin typeface="Calibri" panose="020F0502020204030204" pitchFamily="34" charset="0"/>
              </a:rPr>
              <a:t>Kindern einen Raum zu bieten, indem sie ihre entwicklungsbedingten Themen leben und erweitern können. Entscheidend dabei ist der Rahmen, der vom Erwachsenen gehalten wird: Dabei ist der Blick auf die Fähigkeiten und die Potentiale des Kindes gerichtet, nicht auf das, was es nicht kann. </a:t>
            </a:r>
            <a:br>
              <a:rPr lang="de-DE" sz="1200" dirty="0">
                <a:solidFill>
                  <a:schemeClr val="tx1">
                    <a:lumMod val="75000"/>
                    <a:lumOff val="25000"/>
                  </a:schemeClr>
                </a:solidFill>
                <a:latin typeface="Calibri" panose="020F0502020204030204" pitchFamily="34" charset="0"/>
              </a:rPr>
            </a:br>
            <a:r>
              <a:rPr lang="de-DE" sz="1200" dirty="0">
                <a:solidFill>
                  <a:schemeClr val="tx1">
                    <a:lumMod val="75000"/>
                    <a:lumOff val="25000"/>
                  </a:schemeClr>
                </a:solidFill>
                <a:latin typeface="Calibri" panose="020F0502020204030204" pitchFamily="34" charset="0"/>
              </a:rPr>
              <a:t>Die Kinder können sich beispielsweise anhand von Rollenspielen sowie  im Rutschen, Springen, Rennen, Schwingen, sich Verstecken, Fangen ausprobieren und dabei erleben.</a:t>
            </a:r>
          </a:p>
        </p:txBody>
      </p:sp>
      <p:sp>
        <p:nvSpPr>
          <p:cNvPr id="16" name="Textfeld 15"/>
          <p:cNvSpPr txBox="1"/>
          <p:nvPr/>
        </p:nvSpPr>
        <p:spPr>
          <a:xfrm>
            <a:off x="670558" y="4002630"/>
            <a:ext cx="4376748" cy="1661993"/>
          </a:xfrm>
          <a:prstGeom prst="rect">
            <a:avLst/>
          </a:prstGeom>
          <a:noFill/>
        </p:spPr>
        <p:txBody>
          <a:bodyPr wrap="square" lIns="0" tIns="0" rIns="0" bIns="0" rtlCol="0" anchor="ctr">
            <a:spAutoFit/>
          </a:bodyPr>
          <a:lstStyle/>
          <a:p>
            <a:r>
              <a:rPr lang="de-DE" sz="1200" dirty="0">
                <a:latin typeface="Calibri" panose="020F0502020204030204" pitchFamily="34" charset="0"/>
              </a:rPr>
              <a:t>Tina </a:t>
            </a:r>
            <a:r>
              <a:rPr lang="de-DE" sz="1200" dirty="0" err="1">
                <a:latin typeface="Calibri" panose="020F0502020204030204" pitchFamily="34" charset="0"/>
              </a:rPr>
              <a:t>Krehan</a:t>
            </a:r>
            <a:r>
              <a:rPr lang="de-DE" sz="1200" dirty="0">
                <a:latin typeface="Calibri" panose="020F0502020204030204" pitchFamily="34" charset="0"/>
              </a:rPr>
              <a:t> kommt gebürtig aus Hessen. Ihr Umzug nach Stuttgart im Jahr 2012 war ein großes Glück: hier konnte sie ihr ersten selbst illustrierten Bücher „Stuttgart wimmelt“ und „Die Schwäbische Alb wimmelt“ verwirklichen. Aktuell arbeitet Tina </a:t>
            </a:r>
            <a:r>
              <a:rPr lang="de-DE" sz="1200" dirty="0" err="1">
                <a:latin typeface="Calibri" panose="020F0502020204030204" pitchFamily="34" charset="0"/>
              </a:rPr>
              <a:t>Krehan</a:t>
            </a:r>
            <a:r>
              <a:rPr lang="de-DE" sz="1200" dirty="0">
                <a:latin typeface="Calibri" panose="020F0502020204030204" pitchFamily="34" charset="0"/>
              </a:rPr>
              <a:t> an einem </a:t>
            </a:r>
            <a:r>
              <a:rPr lang="de-DE" sz="1200" dirty="0" err="1">
                <a:latin typeface="Calibri" panose="020F0502020204030204" pitchFamily="34" charset="0"/>
              </a:rPr>
              <a:t>Wimmelbuch</a:t>
            </a:r>
            <a:r>
              <a:rPr lang="de-DE" sz="1200" dirty="0">
                <a:latin typeface="Calibri" panose="020F0502020204030204" pitchFamily="34" charset="0"/>
              </a:rPr>
              <a:t> über die </a:t>
            </a:r>
            <a:r>
              <a:rPr lang="de-DE" sz="1200" dirty="0" err="1">
                <a:latin typeface="Calibri" panose="020F0502020204030204" pitchFamily="34" charset="0"/>
              </a:rPr>
              <a:t>Wilhelma</a:t>
            </a:r>
            <a:r>
              <a:rPr lang="de-DE" sz="1200" dirty="0">
                <a:latin typeface="Calibri" panose="020F0502020204030204" pitchFamily="34" charset="0"/>
              </a:rPr>
              <a:t>. Gute und witzige Ideen zu den Büchern steuern ihr Partner und ihre beiden Kinder bei. Schon im Kindergarten ihres Sohnes hat Tina </a:t>
            </a:r>
            <a:r>
              <a:rPr lang="de-DE" sz="1200" dirty="0" err="1">
                <a:latin typeface="Calibri" panose="020F0502020204030204" pitchFamily="34" charset="0"/>
              </a:rPr>
              <a:t>Krehan</a:t>
            </a:r>
            <a:r>
              <a:rPr lang="de-DE" sz="1200" dirty="0">
                <a:latin typeface="Calibri" panose="020F0502020204030204" pitchFamily="34" charset="0"/>
              </a:rPr>
              <a:t> gern mit den Kindern gezeichnet und so freut sie sich auf ihren ersten "Einsatz" bei den Schulkindern.</a:t>
            </a:r>
          </a:p>
        </p:txBody>
      </p:sp>
      <p:pic>
        <p:nvPicPr>
          <p:cNvPr id="19" name="Grafik 18"/>
          <p:cNvPicPr>
            <a:picLocks/>
          </p:cNvPicPr>
          <p:nvPr/>
        </p:nvPicPr>
        <p:blipFill rotWithShape="1">
          <a:blip r:embed="rId9">
            <a:extLst>
              <a:ext uri="{28A0092B-C50C-407E-A947-70E740481C1C}">
                <a14:useLocalDpi xmlns:a14="http://schemas.microsoft.com/office/drawing/2010/main" xmlns="" val="0"/>
              </a:ext>
            </a:extLst>
          </a:blip>
          <a:srcRect/>
          <a:stretch/>
        </p:blipFill>
        <p:spPr>
          <a:xfrm>
            <a:off x="5064559" y="3792623"/>
            <a:ext cx="1402811" cy="1872000"/>
          </a:xfrm>
          <a:prstGeom prst="rect">
            <a:avLst/>
          </a:prstGeom>
        </p:spPr>
      </p:pic>
      <p:pic>
        <p:nvPicPr>
          <p:cNvPr id="32" name="Picture 16" descr="C:\Users\mrodriq\AppData\Local\Temp\pic06533.jpg"/>
          <p:cNvPicPr>
            <a:picLocks noChangeArrowheads="1"/>
          </p:cNvPicPr>
          <p:nvPr/>
        </p:nvPicPr>
        <p:blipFill rotWithShape="1">
          <a:blip r:embed="rId10">
            <a:extLst>
              <a:ext uri="{28A0092B-C50C-407E-A947-70E740481C1C}">
                <a14:useLocalDpi xmlns:a14="http://schemas.microsoft.com/office/drawing/2010/main" xmlns="" val="0"/>
              </a:ext>
            </a:extLst>
          </a:blip>
          <a:srcRect t="6450" b="8213"/>
          <a:stretch/>
        </p:blipFill>
        <p:spPr bwMode="auto">
          <a:xfrm>
            <a:off x="5064557" y="7912654"/>
            <a:ext cx="1404000" cy="1872000"/>
          </a:xfrm>
          <a:prstGeom prst="rect">
            <a:avLst/>
          </a:prstGeom>
          <a:noFill/>
          <a:ln w="28575">
            <a:noFill/>
          </a:ln>
          <a:extLst>
            <a:ext uri="{909E8E84-426E-40DD-AFC4-6F175D3DCCD1}">
              <a14:hiddenFill xmlns:a14="http://schemas.microsoft.com/office/drawing/2010/main" xmlns="">
                <a:solidFill>
                  <a:srgbClr val="FFFFFF"/>
                </a:solidFill>
              </a14:hiddenFill>
            </a:ext>
          </a:extLst>
        </p:spPr>
      </p:pic>
      <p:pic>
        <p:nvPicPr>
          <p:cNvPr id="2" name="Grafik 1"/>
          <p:cNvPicPr>
            <a:picLocks noChangeAspect="1"/>
          </p:cNvPicPr>
          <p:nvPr/>
        </p:nvPicPr>
        <p:blipFill rotWithShape="1">
          <a:blip r:embed="rId11">
            <a:extLst>
              <a:ext uri="{28A0092B-C50C-407E-A947-70E740481C1C}">
                <a14:useLocalDpi xmlns:a14="http://schemas.microsoft.com/office/drawing/2010/main" xmlns="" val="0"/>
              </a:ext>
            </a:extLst>
          </a:blip>
          <a:srcRect l="11531" r="7092"/>
          <a:stretch/>
        </p:blipFill>
        <p:spPr>
          <a:xfrm>
            <a:off x="5063964" y="5840121"/>
            <a:ext cx="1404000" cy="1872000"/>
          </a:xfrm>
          <a:prstGeom prst="rect">
            <a:avLst/>
          </a:prstGeom>
        </p:spPr>
      </p:pic>
    </p:spTree>
    <p:extLst>
      <p:ext uri="{BB962C8B-B14F-4D97-AF65-F5344CB8AC3E}">
        <p14:creationId xmlns:p14="http://schemas.microsoft.com/office/powerpoint/2010/main" xmlns="" val="326856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992353046"/>
              </p:ext>
            </p:extLst>
          </p:nvPr>
        </p:nvGraphicFramePr>
        <p:xfrm>
          <a:off x="0" y="0"/>
          <a:ext cx="119062" cy="229306"/>
        </p:xfrm>
        <a:graphic>
          <a:graphicData uri="http://schemas.openxmlformats.org/presentationml/2006/ole">
            <p:oleObj spid="_x0000_s88188"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35" r="136"/>
          <a:stretch/>
        </p:blipFill>
        <p:spPr bwMode="auto">
          <a:xfrm>
            <a:off x="3903214" y="276262"/>
            <a:ext cx="1166400" cy="669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5829469" y="1174765"/>
            <a:ext cx="982641" cy="169277"/>
          </a:xfrm>
          <a:prstGeom prst="rect">
            <a:avLst/>
          </a:prstGeom>
          <a:noFill/>
        </p:spPr>
        <p:txBody>
          <a:bodyPr wrap="none" lIns="0" tIns="0" rIns="0" bIns="0" rtlCol="0">
            <a:spAutoFit/>
          </a:bodyPr>
          <a:lstStyle/>
          <a:p>
            <a:pPr algn="ctr"/>
            <a:r>
              <a:rPr lang="de-DE" sz="1100" b="1" dirty="0">
                <a:solidFill>
                  <a:schemeClr val="bg1"/>
                </a:solidFill>
                <a:latin typeface="Comic Sans MS" panose="030F0702030302020204" pitchFamily="66" charset="0"/>
              </a:rPr>
              <a:t>Fasching 2016</a:t>
            </a:r>
            <a:endParaRPr lang="de-DE" sz="600" dirty="0">
              <a:solidFill>
                <a:schemeClr val="bg1"/>
              </a:solidFill>
              <a:latin typeface="Comic Sans MS" panose="030F0702030302020204" pitchFamily="66" charset="0"/>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der Betreuungskräfte</a:t>
            </a:r>
            <a:endParaRPr lang="de-DE" sz="1300" b="1" dirty="0">
              <a:solidFill>
                <a:schemeClr val="tx1">
                  <a:lumMod val="75000"/>
                  <a:lumOff val="25000"/>
                </a:schemeClr>
              </a:solidFill>
              <a:latin typeface="Comic Sans MS" panose="030F0702030302020204" pitchFamily="66" charset="0"/>
            </a:endParaRPr>
          </a:p>
        </p:txBody>
      </p:sp>
      <p:sp>
        <p:nvSpPr>
          <p:cNvPr id="30" name="Rechteck 29"/>
          <p:cNvSpPr/>
          <p:nvPr/>
        </p:nvSpPr>
        <p:spPr>
          <a:xfrm>
            <a:off x="3581400" y="8139330"/>
            <a:ext cx="901700" cy="1066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xmlns="" val="2770253531"/>
              </p:ext>
            </p:extLst>
          </p:nvPr>
        </p:nvGraphicFramePr>
        <p:xfrm>
          <a:off x="306252" y="2085919"/>
          <a:ext cx="6265999" cy="2960426"/>
        </p:xfrm>
        <a:graphic>
          <a:graphicData uri="http://schemas.openxmlformats.org/drawingml/2006/table">
            <a:tbl>
              <a:tblPr firstRow="1" bandRow="1">
                <a:tableStyleId>{5FD0F851-EC5A-4D38-B0AD-8093EC10F338}</a:tableStyleId>
              </a:tblPr>
              <a:tblGrid>
                <a:gridCol w="1574108"/>
                <a:gridCol w="1890730"/>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altLang="de-DE" sz="1400" smtClean="0">
                          <a:solidFill>
                            <a:schemeClr val="tx1">
                              <a:lumMod val="75000"/>
                              <a:lumOff val="25000"/>
                            </a:schemeClr>
                          </a:solidFill>
                          <a:latin typeface="Calibri" panose="020F0502020204030204" pitchFamily="34" charset="0"/>
                          <a:cs typeface="Arial" charset="0"/>
                        </a:rPr>
                        <a:t>0176 /</a:t>
                      </a:r>
                      <a:r>
                        <a:rPr lang="de-DE" altLang="de-DE" sz="1400" baseline="0" smtClean="0">
                          <a:solidFill>
                            <a:schemeClr val="tx1">
                              <a:lumMod val="75000"/>
                              <a:lumOff val="25000"/>
                            </a:schemeClr>
                          </a:solidFill>
                          <a:latin typeface="Calibri" panose="020F0502020204030204" pitchFamily="34" charset="0"/>
                          <a:cs typeface="Arial" charset="0"/>
                        </a:rPr>
                        <a:t> </a:t>
                      </a:r>
                      <a:r>
                        <a:rPr lang="de-DE" altLang="de-DE" sz="1400" smtClean="0">
                          <a:solidFill>
                            <a:schemeClr val="tx1">
                              <a:lumMod val="75000"/>
                              <a:lumOff val="25000"/>
                            </a:schemeClr>
                          </a:solidFill>
                          <a:latin typeface="Calibri" panose="020F0502020204030204" pitchFamily="34" charset="0"/>
                          <a:cs typeface="Arial" charset="0"/>
                        </a:rPr>
                        <a:t>909 763 97</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br>
                        <a:rPr lang="de-DE" sz="1400" dirty="0" smtClean="0">
                          <a:solidFill>
                            <a:schemeClr val="tx1">
                              <a:lumMod val="75000"/>
                              <a:lumOff val="25000"/>
                            </a:schemeClr>
                          </a:solidFill>
                          <a:latin typeface="Calibri" panose="020F0502020204030204" pitchFamily="34" charset="0"/>
                        </a:rPr>
                      </a:b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516946">
                <a:tc>
                  <a:txBody>
                    <a:bodyPr/>
                    <a:lstStyle/>
                    <a:p>
                      <a:r>
                        <a:rPr lang="de-DE" altLang="de-DE" sz="1400" smtClean="0">
                          <a:solidFill>
                            <a:schemeClr val="tx1">
                              <a:lumMod val="75000"/>
                              <a:lumOff val="25000"/>
                            </a:schemeClr>
                          </a:solidFill>
                          <a:latin typeface="Calibri" panose="020F0502020204030204" pitchFamily="34" charset="0"/>
                          <a:cs typeface="Arial" charset="0"/>
                        </a:rPr>
                        <a:t>Alenka Gjurinski </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altLang="de-DE" sz="1400" smtClean="0">
                          <a:solidFill>
                            <a:schemeClr val="tx1">
                              <a:lumMod val="75000"/>
                              <a:lumOff val="25000"/>
                            </a:schemeClr>
                          </a:solidFill>
                          <a:latin typeface="Calibri" panose="020F0502020204030204" pitchFamily="34" charset="0"/>
                          <a:cs typeface="Arial" charset="0"/>
                        </a:rPr>
                        <a:t>0176 / 681 887 846</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sz="1400" dirty="0" smtClean="0">
                          <a:solidFill>
                            <a:schemeClr val="tx1">
                              <a:lumMod val="75000"/>
                              <a:lumOff val="25000"/>
                            </a:schemeClr>
                          </a:solidFill>
                          <a:latin typeface="Calibri" panose="020F0502020204030204" pitchFamily="34" charset="0"/>
                        </a:rPr>
                        <a:t>alenka.gjurinski@mmgh.de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Miriam</a:t>
                      </a:r>
                      <a:r>
                        <a:rPr lang="de-DE" altLang="de-DE" sz="1400" baseline="0" dirty="0" smtClean="0">
                          <a:solidFill>
                            <a:schemeClr val="tx1">
                              <a:lumMod val="75000"/>
                              <a:lumOff val="25000"/>
                            </a:schemeClr>
                          </a:solidFill>
                          <a:latin typeface="Calibri" panose="020F0502020204030204" pitchFamily="34" charset="0"/>
                          <a:cs typeface="Arial" charset="0"/>
                        </a:rPr>
                        <a:t> Marek</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Keine Mobilfunknummer</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miriam.marek@mmgh.de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70840">
                <a:tc>
                  <a:txBody>
                    <a:bodyPr/>
                    <a:lstStyle/>
                    <a:p>
                      <a:r>
                        <a:rPr lang="de-DE" sz="1400" dirty="0" smtClean="0">
                          <a:solidFill>
                            <a:schemeClr val="tx1">
                              <a:lumMod val="75000"/>
                              <a:lumOff val="25000"/>
                            </a:schemeClr>
                          </a:solidFill>
                          <a:latin typeface="Calibri" panose="020F0502020204030204" pitchFamily="34" charset="0"/>
                          <a:cs typeface="Arial" charset="0"/>
                        </a:rPr>
                        <a:t>Gerd</a:t>
                      </a:r>
                      <a:r>
                        <a:rPr lang="de-DE" sz="1400" baseline="0" dirty="0" smtClean="0">
                          <a:solidFill>
                            <a:schemeClr val="tx1">
                              <a:lumMod val="75000"/>
                              <a:lumOff val="25000"/>
                            </a:schemeClr>
                          </a:solidFill>
                          <a:latin typeface="Calibri" panose="020F0502020204030204" pitchFamily="34" charset="0"/>
                          <a:cs typeface="Arial" charset="0"/>
                        </a:rPr>
                        <a:t> Fischer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909 799 58</a:t>
                      </a: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gerd.fischer@mmgh.de</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r h="370840">
                <a:tc>
                  <a:txBody>
                    <a:bodyPr/>
                    <a:lstStyle/>
                    <a:p>
                      <a:r>
                        <a:rPr lang="de-DE" sz="1400" dirty="0" smtClean="0">
                          <a:solidFill>
                            <a:schemeClr val="tx1">
                              <a:lumMod val="75000"/>
                              <a:lumOff val="25000"/>
                            </a:schemeClr>
                          </a:solidFill>
                          <a:latin typeface="Calibri" panose="020F0502020204030204" pitchFamily="34" charset="0"/>
                        </a:rPr>
                        <a:t>Lena </a:t>
                      </a:r>
                      <a:r>
                        <a:rPr lang="de-DE" sz="1400" dirty="0" err="1" smtClean="0">
                          <a:solidFill>
                            <a:schemeClr val="tx1">
                              <a:lumMod val="75000"/>
                              <a:lumOff val="25000"/>
                            </a:schemeClr>
                          </a:solidFill>
                          <a:latin typeface="Calibri" panose="020F0502020204030204" pitchFamily="34" charset="0"/>
                        </a:rPr>
                        <a:t>Stiehle</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alpha val="20000"/>
                      </a:srgbClr>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Keine Mobilfunknummer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alpha val="20000"/>
                      </a:srgbClr>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lena.stiehle@mmgh.de</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C1FAB8">
                        <a:alpha val="20000"/>
                      </a:srgbClr>
                    </a:solidFill>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xmlns="" val="288260968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smtClean="0">
                          <a:solidFill>
                            <a:schemeClr val="tx1">
                              <a:lumMod val="75000"/>
                              <a:lumOff val="25000"/>
                            </a:schemeClr>
                          </a:solidFill>
                          <a:latin typeface="Calibri" panose="020F0502020204030204" pitchFamily="34" charset="0"/>
                        </a:rPr>
                        <a:t>Yves-Patrick Wörner</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smtClean="0">
                          <a:solidFill>
                            <a:schemeClr val="tx1">
                              <a:lumMod val="75000"/>
                              <a:lumOff val="25000"/>
                            </a:schemeClr>
                          </a:solidFill>
                          <a:latin typeface="Calibri" panose="020F0502020204030204" pitchFamily="34" charset="0"/>
                        </a:rPr>
                        <a:t>0711 / 937 878</a:t>
                      </a:r>
                      <a:r>
                        <a:rPr lang="de-DE" sz="1400" baseline="0" smtClean="0">
                          <a:solidFill>
                            <a:schemeClr val="tx1">
                              <a:lumMod val="75000"/>
                              <a:lumOff val="25000"/>
                            </a:schemeClr>
                          </a:solidFill>
                          <a:latin typeface="Calibri" panose="020F0502020204030204" pitchFamily="34" charset="0"/>
                        </a:rPr>
                        <a:t> </a:t>
                      </a:r>
                      <a:r>
                        <a:rPr lang="de-DE" sz="1400" smtClean="0">
                          <a:solidFill>
                            <a:schemeClr val="tx1">
                              <a:lumMod val="75000"/>
                              <a:lumOff val="25000"/>
                            </a:schemeClr>
                          </a:solidFill>
                          <a:latin typeface="Calibri" panose="020F0502020204030204" pitchFamily="34" charset="0"/>
                        </a:rPr>
                        <a:t>28</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en-US" sz="1400" smtClean="0">
                          <a:solidFill>
                            <a:schemeClr val="tx1">
                              <a:lumMod val="75000"/>
                              <a:lumOff val="25000"/>
                            </a:schemeClr>
                          </a:solidFill>
                          <a:latin typeface="Calibri" panose="020F0502020204030204" pitchFamily="34" charset="0"/>
                        </a:rPr>
                        <a:t>yves-patrick.woerner@johanniter.de</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xmlns="" val="2026619988"/>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dirty="0" smtClean="0">
                          <a:solidFill>
                            <a:schemeClr val="tx1">
                              <a:lumMod val="75000"/>
                              <a:lumOff val="25000"/>
                            </a:schemeClr>
                          </a:solidFill>
                        </a:rPr>
                        <a:t>Werner Brecher</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smtClean="0">
                          <a:solidFill>
                            <a:schemeClr val="tx1">
                              <a:lumMod val="75000"/>
                              <a:lumOff val="25000"/>
                            </a:schemeClr>
                          </a:solidFill>
                          <a:latin typeface="Calibri" panose="020F0502020204030204" pitchFamily="34" charset="0"/>
                        </a:rPr>
                        <a:t>0151 / 194 184 42</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Tree>
    <p:extLst>
      <p:ext uri="{BB962C8B-B14F-4D97-AF65-F5344CB8AC3E}">
        <p14:creationId xmlns:p14="http://schemas.microsoft.com/office/powerpoint/2010/main" xmlns="" val="393845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1283</Words>
  <Application>Microsoft Office PowerPoint</Application>
  <PresentationFormat>A4-Papier (210x297 mm)</PresentationFormat>
  <Paragraphs>303</Paragraphs>
  <Slides>8</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0" baseType="lpstr">
      <vt:lpstr>MP Master 4_3_DE</vt:lpstr>
      <vt:lpstr>think-cell Folie</vt:lpstr>
      <vt:lpstr>Folie 1</vt:lpstr>
      <vt:lpstr>Folie 2</vt:lpstr>
      <vt:lpstr>Folie 3</vt:lpstr>
      <vt:lpstr>Folie 4</vt:lpstr>
      <vt:lpstr>Folie 5</vt:lpstr>
      <vt:lpstr>Folie 6</vt:lpstr>
      <vt:lpstr>Folie 7</vt:lpstr>
      <vt:lpstr>Folie 8</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Müller-Zastrau</cp:lastModifiedBy>
  <cp:revision>235</cp:revision>
  <cp:lastPrinted>2014-04-02T14:55:15Z</cp:lastPrinted>
  <dcterms:created xsi:type="dcterms:W3CDTF">2015-06-25T15:16:27Z</dcterms:created>
  <dcterms:modified xsi:type="dcterms:W3CDTF">2016-10-07T09:13:41Z</dcterms:modified>
</cp:coreProperties>
</file>