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 id="2147483859" r:id="rId2"/>
  </p:sldMasterIdLst>
  <p:notesMasterIdLst>
    <p:notesMasterId r:id="rId15"/>
  </p:notesMasterIdLst>
  <p:handoutMasterIdLst>
    <p:handoutMasterId r:id="rId16"/>
  </p:handoutMasterIdLst>
  <p:sldIdLst>
    <p:sldId id="306" r:id="rId3"/>
    <p:sldId id="321" r:id="rId4"/>
    <p:sldId id="317" r:id="rId5"/>
    <p:sldId id="307" r:id="rId6"/>
    <p:sldId id="309" r:id="rId7"/>
    <p:sldId id="310" r:id="rId8"/>
    <p:sldId id="328" r:id="rId9"/>
    <p:sldId id="323" r:id="rId10"/>
    <p:sldId id="327" r:id="rId11"/>
    <p:sldId id="311" r:id="rId12"/>
    <p:sldId id="329" r:id="rId13"/>
    <p:sldId id="320" r:id="rId14"/>
  </p:sldIdLst>
  <p:sldSz cx="6858000" cy="9906000" type="A4"/>
  <p:notesSz cx="6797675" cy="9926638"/>
  <p:custDataLst>
    <p:tags r:id="rId17"/>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Beispielfolien" id="{6BE3EED1-26F1-4D77-9276-05BF51ECB6F7}">
          <p14:sldIdLst>
            <p14:sldId id="306"/>
            <p14:sldId id="321"/>
            <p14:sldId id="317"/>
            <p14:sldId id="307"/>
            <p14:sldId id="309"/>
            <p14:sldId id="310"/>
            <p14:sldId id="328"/>
            <p14:sldId id="323"/>
            <p14:sldId id="327"/>
            <p14:sldId id="311"/>
            <p14:sldId id="329"/>
            <p14:sldId id="320"/>
          </p14:sldIdLst>
        </p14:section>
      </p14:sectionLst>
    </p:ext>
    <p:ext uri="{EFAFB233-063F-42B5-8137-9DF3F51BA10A}">
      <p15:sldGuideLst xmlns:p15="http://schemas.microsoft.com/office/powerpoint/2012/main">
        <p15:guide id="1" orient="horz" pos="6159" userDrawn="1">
          <p15:clr>
            <a:srgbClr val="A4A3A4"/>
          </p15:clr>
        </p15:guide>
        <p15:guide id="2" orient="horz" pos="4073" userDrawn="1">
          <p15:clr>
            <a:srgbClr val="A4A3A4"/>
          </p15:clr>
        </p15:guide>
        <p15:guide id="3" orient="horz" pos="965" userDrawn="1">
          <p15:clr>
            <a:srgbClr val="A4A3A4"/>
          </p15:clr>
        </p15:guide>
        <p15:guide id="4" orient="horz" pos="943" userDrawn="1">
          <p15:clr>
            <a:srgbClr val="A4A3A4"/>
          </p15:clr>
        </p15:guide>
        <p15:guide id="5" pos="4065" userDrawn="1">
          <p15:clr>
            <a:srgbClr val="A4A3A4"/>
          </p15:clr>
        </p15:guide>
        <p15:guide id="6" pos="255" userDrawn="1">
          <p15:clr>
            <a:srgbClr val="A4A3A4"/>
          </p15:clr>
        </p15:guide>
        <p15:guide id="9" pos="28" userDrawn="1">
          <p15:clr>
            <a:srgbClr val="A4A3A4"/>
          </p15:clr>
        </p15:guide>
      </p15:sldGuideLst>
    </p:ext>
    <p:ext uri="{2D200454-40CA-4A62-9FC3-DE9A4176ACB9}">
      <p15:notesGuideLst xmlns:p15="http://schemas.microsoft.com/office/powerpoint/2012/main">
        <p15:guide id="1" orient="horz"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FAB8"/>
    <a:srgbClr val="66FF99"/>
    <a:srgbClr val="FCEBBA"/>
    <a:srgbClr val="FF9933"/>
    <a:srgbClr val="D6D6D6"/>
    <a:srgbClr val="B5FDFD"/>
    <a:srgbClr val="CCEFFC"/>
    <a:srgbClr val="EEF983"/>
    <a:srgbClr val="FF0066"/>
    <a:srgbClr val="00C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9" autoAdjust="0"/>
    <p:restoredTop sz="93416" autoAdjust="0"/>
  </p:normalViewPr>
  <p:slideViewPr>
    <p:cSldViewPr snapToGrid="0" showGuides="1">
      <p:cViewPr varScale="1">
        <p:scale>
          <a:sx n="57" d="100"/>
          <a:sy n="57" d="100"/>
        </p:scale>
        <p:origin x="1758" y="66"/>
      </p:cViewPr>
      <p:guideLst>
        <p:guide orient="horz" pos="6159"/>
        <p:guide orient="horz" pos="4073"/>
        <p:guide orient="horz" pos="965"/>
        <p:guide orient="horz" pos="943"/>
        <p:guide pos="4065"/>
        <p:guide pos="255"/>
        <p:guide pos="2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90" d="100"/>
          <a:sy n="90" d="100"/>
        </p:scale>
        <p:origin x="-3846" y="-198"/>
      </p:cViewPr>
      <p:guideLst>
        <p:guide orient="horz"/>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410633" y="9614812"/>
            <a:ext cx="4817250" cy="312650"/>
          </a:xfrm>
          <a:prstGeom prst="rect">
            <a:avLst/>
          </a:prstGeom>
        </p:spPr>
        <p:txBody>
          <a:bodyPr vert="horz" lIns="0" tIns="0" rIns="0" bIns="0" rtlCol="0" anchor="ctr"/>
          <a:lstStyle>
            <a:lvl1pPr algn="l">
              <a:defRPr sz="1200"/>
            </a:lvl1pPr>
          </a:lstStyle>
          <a:p>
            <a:r>
              <a:rPr lang="de-DE" sz="9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2" y="9613988"/>
            <a:ext cx="376173" cy="312650"/>
          </a:xfrm>
          <a:prstGeom prst="rect">
            <a:avLst/>
          </a:prstGeom>
        </p:spPr>
        <p:txBody>
          <a:bodyPr vert="horz" lIns="0" tIns="0" rIns="0" bIns="0" rtlCol="0" anchor="ctr"/>
          <a:lstStyle>
            <a:lvl1pPr algn="r">
              <a:defRPr sz="1200"/>
            </a:lvl1pPr>
          </a:lstStyle>
          <a:p>
            <a:pPr algn="ctr"/>
            <a:fld id="{640145A3-FC8C-4529-91D4-D07ED988A661}" type="slidenum">
              <a:rPr lang="de-DE" sz="900"/>
              <a:pPr algn="ctr"/>
              <a:t>‹Nr.›</a:t>
            </a:fld>
            <a:endParaRPr lang="de-DE" sz="900" dirty="0"/>
          </a:p>
        </p:txBody>
      </p:sp>
      <p:cxnSp>
        <p:nvCxnSpPr>
          <p:cNvPr id="8" name="Gerade Verbindung 7"/>
          <p:cNvCxnSpPr/>
          <p:nvPr/>
        </p:nvCxnSpPr>
        <p:spPr>
          <a:xfrm>
            <a:off x="410633" y="9615129"/>
            <a:ext cx="59945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5063" y="9715088"/>
            <a:ext cx="938784" cy="108187"/>
          </a:xfrm>
          <a:prstGeom prst="rect">
            <a:avLst/>
          </a:prstGeom>
        </p:spPr>
      </p:pic>
    </p:spTree>
    <p:extLst>
      <p:ext uri="{BB962C8B-B14F-4D97-AF65-F5344CB8AC3E}">
        <p14:creationId xmlns:p14="http://schemas.microsoft.com/office/powerpoint/2010/main"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111375" y="744538"/>
            <a:ext cx="2574925" cy="3721100"/>
          </a:xfrm>
          <a:prstGeom prst="rect">
            <a:avLst/>
          </a:prstGeom>
          <a:noFill/>
          <a:ln w="12700">
            <a:solidFill>
              <a:prstClr val="black"/>
            </a:solidFill>
          </a:ln>
        </p:spPr>
        <p:txBody>
          <a:bodyPr vert="horz" lIns="91316" tIns="45658" rIns="91316" bIns="45658" rtlCol="0" anchor="ctr"/>
          <a:lstStyle/>
          <a:p>
            <a:endParaRPr lang="de-DE" dirty="0"/>
          </a:p>
        </p:txBody>
      </p:sp>
      <p:sp>
        <p:nvSpPr>
          <p:cNvPr id="5" name="Notizenplatzhalter 4"/>
          <p:cNvSpPr>
            <a:spLocks noGrp="1"/>
          </p:cNvSpPr>
          <p:nvPr>
            <p:ph type="body" sz="quarter" idx="3"/>
          </p:nvPr>
        </p:nvSpPr>
        <p:spPr>
          <a:xfrm>
            <a:off x="878562" y="4806980"/>
            <a:ext cx="5061167" cy="4466987"/>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410358" y="9613988"/>
            <a:ext cx="4817250" cy="312650"/>
          </a:xfrm>
          <a:prstGeom prst="rect">
            <a:avLst/>
          </a:prstGeom>
        </p:spPr>
        <p:txBody>
          <a:bodyPr vert="horz" lIns="0" tIns="0" rIns="0" bIns="0" rtlCol="0" anchor="ctr"/>
          <a:lstStyle>
            <a:lvl1pPr algn="l">
              <a:defRPr sz="900"/>
            </a:lvl1pPr>
          </a:lstStyle>
          <a:p>
            <a:r>
              <a:rPr lang="de-DE" dirty="0" smtClean="0"/>
              <a:t>Titel der Präsentation in 9 pt CorpoS Regular | Abteilung | </a:t>
            </a:r>
            <a:r>
              <a:rPr lang="de-DE" dirty="0" smtClean="0">
                <a:latin typeface="CorpoS" pitchFamily="2" charset="0"/>
              </a:rPr>
              <a:t>Datum</a:t>
            </a:r>
            <a:endParaRPr lang="de-DE" dirty="0">
              <a:latin typeface="CorpoS" pitchFamily="2" charset="0"/>
            </a:endParaRPr>
          </a:p>
        </p:txBody>
      </p:sp>
      <p:sp>
        <p:nvSpPr>
          <p:cNvPr id="7" name="Foliennummernplatzhalter 6"/>
          <p:cNvSpPr>
            <a:spLocks noGrp="1"/>
          </p:cNvSpPr>
          <p:nvPr>
            <p:ph type="sldNum" sz="quarter" idx="5"/>
          </p:nvPr>
        </p:nvSpPr>
        <p:spPr>
          <a:xfrm>
            <a:off x="0" y="9613988"/>
            <a:ext cx="374675" cy="312650"/>
          </a:xfrm>
          <a:prstGeom prst="rect">
            <a:avLst/>
          </a:prstGeom>
        </p:spPr>
        <p:txBody>
          <a:bodyPr vert="horz" lIns="0" tIns="0" rIns="0" bIns="0" rtlCol="0" anchor="ctr"/>
          <a:lstStyle>
            <a:lvl1pPr algn="ctr">
              <a:defRPr sz="9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410633" y="9615129"/>
            <a:ext cx="59945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4168" y="9713369"/>
            <a:ext cx="938784" cy="108187"/>
          </a:xfrm>
          <a:prstGeom prst="rect">
            <a:avLst/>
          </a:prstGeom>
        </p:spPr>
      </p:pic>
    </p:spTree>
    <p:extLst>
      <p:ext uri="{BB962C8B-B14F-4D97-AF65-F5344CB8AC3E}">
        <p14:creationId xmlns:p14="http://schemas.microsoft.com/office/powerpoint/2010/main"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1942" indent="-285362" eaLnBrk="0" hangingPunct="0">
              <a:defRPr sz="1500">
                <a:solidFill>
                  <a:schemeClr val="tx1"/>
                </a:solidFill>
                <a:latin typeface="CorpoS" pitchFamily="2" charset="0"/>
                <a:cs typeface="Arial" charset="0"/>
              </a:defRPr>
            </a:lvl2pPr>
            <a:lvl3pPr marL="1141448" indent="-228291" eaLnBrk="0" hangingPunct="0">
              <a:defRPr sz="1500">
                <a:solidFill>
                  <a:schemeClr val="tx1"/>
                </a:solidFill>
                <a:latin typeface="CorpoS" pitchFamily="2" charset="0"/>
                <a:cs typeface="Arial" charset="0"/>
              </a:defRPr>
            </a:lvl3pPr>
            <a:lvl4pPr marL="1598028" indent="-228291" eaLnBrk="0" hangingPunct="0">
              <a:defRPr sz="1500">
                <a:solidFill>
                  <a:schemeClr val="tx1"/>
                </a:solidFill>
                <a:latin typeface="CorpoS" pitchFamily="2" charset="0"/>
                <a:cs typeface="Arial" charset="0"/>
              </a:defRPr>
            </a:lvl4pPr>
            <a:lvl5pPr marL="2054608" indent="-228291" eaLnBrk="0" hangingPunct="0">
              <a:defRPr sz="1500">
                <a:solidFill>
                  <a:schemeClr val="tx1"/>
                </a:solidFill>
                <a:latin typeface="CorpoS" pitchFamily="2" charset="0"/>
                <a:cs typeface="Arial" charset="0"/>
              </a:defRPr>
            </a:lvl5pPr>
            <a:lvl6pPr marL="2511186" indent="-228291" eaLnBrk="0" fontAlgn="base" hangingPunct="0">
              <a:spcBef>
                <a:spcPct val="50000"/>
              </a:spcBef>
              <a:spcAft>
                <a:spcPct val="0"/>
              </a:spcAft>
              <a:defRPr sz="1500">
                <a:solidFill>
                  <a:schemeClr val="tx1"/>
                </a:solidFill>
                <a:latin typeface="CorpoS" pitchFamily="2" charset="0"/>
                <a:cs typeface="Arial" charset="0"/>
              </a:defRPr>
            </a:lvl6pPr>
            <a:lvl7pPr marL="2967766" indent="-228291" eaLnBrk="0" fontAlgn="base" hangingPunct="0">
              <a:spcBef>
                <a:spcPct val="50000"/>
              </a:spcBef>
              <a:spcAft>
                <a:spcPct val="0"/>
              </a:spcAft>
              <a:defRPr sz="1500">
                <a:solidFill>
                  <a:schemeClr val="tx1"/>
                </a:solidFill>
                <a:latin typeface="CorpoS" pitchFamily="2" charset="0"/>
                <a:cs typeface="Arial" charset="0"/>
              </a:defRPr>
            </a:lvl7pPr>
            <a:lvl8pPr marL="3424345" indent="-228291" eaLnBrk="0" fontAlgn="base" hangingPunct="0">
              <a:spcBef>
                <a:spcPct val="50000"/>
              </a:spcBef>
              <a:spcAft>
                <a:spcPct val="0"/>
              </a:spcAft>
              <a:defRPr sz="1500">
                <a:solidFill>
                  <a:schemeClr val="tx1"/>
                </a:solidFill>
                <a:latin typeface="CorpoS" pitchFamily="2" charset="0"/>
                <a:cs typeface="Arial" charset="0"/>
              </a:defRPr>
            </a:lvl8pPr>
            <a:lvl9pPr marL="3880926" indent="-22829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1763713" y="992188"/>
            <a:ext cx="2576512" cy="3725862"/>
          </a:xfrm>
          <a:ln/>
        </p:spPr>
      </p:sp>
      <p:sp>
        <p:nvSpPr>
          <p:cNvPr id="51205" name="Rectangle 3"/>
          <p:cNvSpPr>
            <a:spLocks noGrp="1" noChangeArrowheads="1"/>
          </p:cNvSpPr>
          <p:nvPr>
            <p:ph type="body" idx="1"/>
          </p:nvPr>
        </p:nvSpPr>
        <p:spPr>
          <a:xfrm>
            <a:off x="598494" y="4963322"/>
            <a:ext cx="5519737"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2679322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CorpoS" pitchFamily="2" charset="0"/>
                <a:cs typeface="Arial" charset="0"/>
              </a:defRPr>
            </a:lvl1pPr>
            <a:lvl2pPr marL="741755" indent="-285290" eaLnBrk="0" hangingPunct="0">
              <a:defRPr sz="1300">
                <a:solidFill>
                  <a:schemeClr val="tx1"/>
                </a:solidFill>
                <a:latin typeface="CorpoS" pitchFamily="2" charset="0"/>
                <a:cs typeface="Arial" charset="0"/>
              </a:defRPr>
            </a:lvl2pPr>
            <a:lvl3pPr marL="1141158" indent="-228235" eaLnBrk="0" hangingPunct="0">
              <a:defRPr sz="1300">
                <a:solidFill>
                  <a:schemeClr val="tx1"/>
                </a:solidFill>
                <a:latin typeface="CorpoS" pitchFamily="2" charset="0"/>
                <a:cs typeface="Arial" charset="0"/>
              </a:defRPr>
            </a:lvl3pPr>
            <a:lvl4pPr marL="1597624" indent="-228235" eaLnBrk="0" hangingPunct="0">
              <a:defRPr sz="1300">
                <a:solidFill>
                  <a:schemeClr val="tx1"/>
                </a:solidFill>
                <a:latin typeface="CorpoS" pitchFamily="2" charset="0"/>
                <a:cs typeface="Arial" charset="0"/>
              </a:defRPr>
            </a:lvl4pPr>
            <a:lvl5pPr marL="2054088" indent="-228235" eaLnBrk="0" hangingPunct="0">
              <a:defRPr sz="1300">
                <a:solidFill>
                  <a:schemeClr val="tx1"/>
                </a:solidFill>
                <a:latin typeface="CorpoS" pitchFamily="2" charset="0"/>
                <a:cs typeface="Arial" charset="0"/>
              </a:defRPr>
            </a:lvl5pPr>
            <a:lvl6pPr marL="2510551" indent="-228235" eaLnBrk="0" fontAlgn="base" hangingPunct="0">
              <a:spcBef>
                <a:spcPct val="50000"/>
              </a:spcBef>
              <a:spcAft>
                <a:spcPct val="0"/>
              </a:spcAft>
              <a:defRPr sz="1300">
                <a:solidFill>
                  <a:schemeClr val="tx1"/>
                </a:solidFill>
                <a:latin typeface="CorpoS" pitchFamily="2" charset="0"/>
                <a:cs typeface="Arial" charset="0"/>
              </a:defRPr>
            </a:lvl6pPr>
            <a:lvl7pPr marL="2967018" indent="-228235" eaLnBrk="0" fontAlgn="base" hangingPunct="0">
              <a:spcBef>
                <a:spcPct val="50000"/>
              </a:spcBef>
              <a:spcAft>
                <a:spcPct val="0"/>
              </a:spcAft>
              <a:defRPr sz="1300">
                <a:solidFill>
                  <a:schemeClr val="tx1"/>
                </a:solidFill>
                <a:latin typeface="CorpoS" pitchFamily="2" charset="0"/>
                <a:cs typeface="Arial" charset="0"/>
              </a:defRPr>
            </a:lvl7pPr>
            <a:lvl8pPr marL="3423481" indent="-228235" eaLnBrk="0" fontAlgn="base" hangingPunct="0">
              <a:spcBef>
                <a:spcPct val="50000"/>
              </a:spcBef>
              <a:spcAft>
                <a:spcPct val="0"/>
              </a:spcAft>
              <a:defRPr sz="1300">
                <a:solidFill>
                  <a:schemeClr val="tx1"/>
                </a:solidFill>
                <a:latin typeface="CorpoS" pitchFamily="2" charset="0"/>
                <a:cs typeface="Arial" charset="0"/>
              </a:defRPr>
            </a:lvl8pPr>
            <a:lvl9pPr marL="3879946" indent="-228235" eaLnBrk="0" fontAlgn="base" hangingPunct="0">
              <a:spcBef>
                <a:spcPct val="50000"/>
              </a:spcBef>
              <a:spcAft>
                <a:spcPct val="0"/>
              </a:spcAft>
              <a:defRPr sz="13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12</a:t>
            </a:fld>
            <a:endParaRPr lang="de-DE" dirty="0"/>
          </a:p>
        </p:txBody>
      </p:sp>
      <p:sp>
        <p:nvSpPr>
          <p:cNvPr id="51204" name="Rectangle 2"/>
          <p:cNvSpPr>
            <a:spLocks noGrp="1" noRot="1" noChangeAspect="1" noChangeArrowheads="1" noTextEdit="1"/>
          </p:cNvSpPr>
          <p:nvPr>
            <p:ph type="sldImg"/>
          </p:nvPr>
        </p:nvSpPr>
        <p:spPr>
          <a:xfrm>
            <a:off x="1762125" y="992188"/>
            <a:ext cx="2578100" cy="3725862"/>
          </a:xfrm>
          <a:ln/>
        </p:spPr>
      </p:sp>
      <p:sp>
        <p:nvSpPr>
          <p:cNvPr id="51205" name="Rectangle 3"/>
          <p:cNvSpPr>
            <a:spLocks noGrp="1" noChangeArrowheads="1"/>
          </p:cNvSpPr>
          <p:nvPr>
            <p:ph type="body" idx="1"/>
          </p:nvPr>
        </p:nvSpPr>
        <p:spPr>
          <a:xfrm>
            <a:off x="598494" y="4963325"/>
            <a:ext cx="5519737"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313422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1942" indent="-285362" eaLnBrk="0" hangingPunct="0">
              <a:defRPr sz="1500">
                <a:solidFill>
                  <a:schemeClr val="tx1"/>
                </a:solidFill>
                <a:latin typeface="CorpoS" pitchFamily="2" charset="0"/>
                <a:cs typeface="Arial" charset="0"/>
              </a:defRPr>
            </a:lvl2pPr>
            <a:lvl3pPr marL="1141448" indent="-228291" eaLnBrk="0" hangingPunct="0">
              <a:defRPr sz="1500">
                <a:solidFill>
                  <a:schemeClr val="tx1"/>
                </a:solidFill>
                <a:latin typeface="CorpoS" pitchFamily="2" charset="0"/>
                <a:cs typeface="Arial" charset="0"/>
              </a:defRPr>
            </a:lvl3pPr>
            <a:lvl4pPr marL="1598028" indent="-228291" eaLnBrk="0" hangingPunct="0">
              <a:defRPr sz="1500">
                <a:solidFill>
                  <a:schemeClr val="tx1"/>
                </a:solidFill>
                <a:latin typeface="CorpoS" pitchFamily="2" charset="0"/>
                <a:cs typeface="Arial" charset="0"/>
              </a:defRPr>
            </a:lvl4pPr>
            <a:lvl5pPr marL="2054608" indent="-228291" eaLnBrk="0" hangingPunct="0">
              <a:defRPr sz="1500">
                <a:solidFill>
                  <a:schemeClr val="tx1"/>
                </a:solidFill>
                <a:latin typeface="CorpoS" pitchFamily="2" charset="0"/>
                <a:cs typeface="Arial" charset="0"/>
              </a:defRPr>
            </a:lvl5pPr>
            <a:lvl6pPr marL="2511186" indent="-228291" eaLnBrk="0" fontAlgn="base" hangingPunct="0">
              <a:spcBef>
                <a:spcPct val="50000"/>
              </a:spcBef>
              <a:spcAft>
                <a:spcPct val="0"/>
              </a:spcAft>
              <a:defRPr sz="1500">
                <a:solidFill>
                  <a:schemeClr val="tx1"/>
                </a:solidFill>
                <a:latin typeface="CorpoS" pitchFamily="2" charset="0"/>
                <a:cs typeface="Arial" charset="0"/>
              </a:defRPr>
            </a:lvl6pPr>
            <a:lvl7pPr marL="2967766" indent="-228291" eaLnBrk="0" fontAlgn="base" hangingPunct="0">
              <a:spcBef>
                <a:spcPct val="50000"/>
              </a:spcBef>
              <a:spcAft>
                <a:spcPct val="0"/>
              </a:spcAft>
              <a:defRPr sz="1500">
                <a:solidFill>
                  <a:schemeClr val="tx1"/>
                </a:solidFill>
                <a:latin typeface="CorpoS" pitchFamily="2" charset="0"/>
                <a:cs typeface="Arial" charset="0"/>
              </a:defRPr>
            </a:lvl7pPr>
            <a:lvl8pPr marL="3424345" indent="-228291" eaLnBrk="0" fontAlgn="base" hangingPunct="0">
              <a:spcBef>
                <a:spcPct val="50000"/>
              </a:spcBef>
              <a:spcAft>
                <a:spcPct val="0"/>
              </a:spcAft>
              <a:defRPr sz="1500">
                <a:solidFill>
                  <a:schemeClr val="tx1"/>
                </a:solidFill>
                <a:latin typeface="CorpoS" pitchFamily="2" charset="0"/>
                <a:cs typeface="Arial" charset="0"/>
              </a:defRPr>
            </a:lvl8pPr>
            <a:lvl9pPr marL="3880926" indent="-22829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1763713" y="992188"/>
            <a:ext cx="2576512" cy="3725862"/>
          </a:xfrm>
          <a:ln/>
        </p:spPr>
      </p:sp>
      <p:sp>
        <p:nvSpPr>
          <p:cNvPr id="51205" name="Rectangle 3"/>
          <p:cNvSpPr>
            <a:spLocks noGrp="1" noChangeArrowheads="1"/>
          </p:cNvSpPr>
          <p:nvPr>
            <p:ph type="body" idx="1"/>
          </p:nvPr>
        </p:nvSpPr>
        <p:spPr>
          <a:xfrm>
            <a:off x="598494" y="4963322"/>
            <a:ext cx="5519737"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54422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1942" indent="-285362" eaLnBrk="0" hangingPunct="0">
              <a:defRPr sz="1500">
                <a:solidFill>
                  <a:schemeClr val="tx1"/>
                </a:solidFill>
                <a:latin typeface="CorpoS" pitchFamily="2" charset="0"/>
                <a:cs typeface="Arial" charset="0"/>
              </a:defRPr>
            </a:lvl2pPr>
            <a:lvl3pPr marL="1141448" indent="-228291" eaLnBrk="0" hangingPunct="0">
              <a:defRPr sz="1500">
                <a:solidFill>
                  <a:schemeClr val="tx1"/>
                </a:solidFill>
                <a:latin typeface="CorpoS" pitchFamily="2" charset="0"/>
                <a:cs typeface="Arial" charset="0"/>
              </a:defRPr>
            </a:lvl3pPr>
            <a:lvl4pPr marL="1598028" indent="-228291" eaLnBrk="0" hangingPunct="0">
              <a:defRPr sz="1500">
                <a:solidFill>
                  <a:schemeClr val="tx1"/>
                </a:solidFill>
                <a:latin typeface="CorpoS" pitchFamily="2" charset="0"/>
                <a:cs typeface="Arial" charset="0"/>
              </a:defRPr>
            </a:lvl4pPr>
            <a:lvl5pPr marL="2054608" indent="-228291" eaLnBrk="0" hangingPunct="0">
              <a:defRPr sz="1500">
                <a:solidFill>
                  <a:schemeClr val="tx1"/>
                </a:solidFill>
                <a:latin typeface="CorpoS" pitchFamily="2" charset="0"/>
                <a:cs typeface="Arial" charset="0"/>
              </a:defRPr>
            </a:lvl5pPr>
            <a:lvl6pPr marL="2511186" indent="-228291" eaLnBrk="0" fontAlgn="base" hangingPunct="0">
              <a:spcBef>
                <a:spcPct val="50000"/>
              </a:spcBef>
              <a:spcAft>
                <a:spcPct val="0"/>
              </a:spcAft>
              <a:defRPr sz="1500">
                <a:solidFill>
                  <a:schemeClr val="tx1"/>
                </a:solidFill>
                <a:latin typeface="CorpoS" pitchFamily="2" charset="0"/>
                <a:cs typeface="Arial" charset="0"/>
              </a:defRPr>
            </a:lvl6pPr>
            <a:lvl7pPr marL="2967766" indent="-228291" eaLnBrk="0" fontAlgn="base" hangingPunct="0">
              <a:spcBef>
                <a:spcPct val="50000"/>
              </a:spcBef>
              <a:spcAft>
                <a:spcPct val="0"/>
              </a:spcAft>
              <a:defRPr sz="1500">
                <a:solidFill>
                  <a:schemeClr val="tx1"/>
                </a:solidFill>
                <a:latin typeface="CorpoS" pitchFamily="2" charset="0"/>
                <a:cs typeface="Arial" charset="0"/>
              </a:defRPr>
            </a:lvl7pPr>
            <a:lvl8pPr marL="3424345" indent="-228291" eaLnBrk="0" fontAlgn="base" hangingPunct="0">
              <a:spcBef>
                <a:spcPct val="50000"/>
              </a:spcBef>
              <a:spcAft>
                <a:spcPct val="0"/>
              </a:spcAft>
              <a:defRPr sz="1500">
                <a:solidFill>
                  <a:schemeClr val="tx1"/>
                </a:solidFill>
                <a:latin typeface="CorpoS" pitchFamily="2" charset="0"/>
                <a:cs typeface="Arial" charset="0"/>
              </a:defRPr>
            </a:lvl8pPr>
            <a:lvl9pPr marL="3880926" indent="-22829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1763713" y="992188"/>
            <a:ext cx="2576512" cy="3725862"/>
          </a:xfrm>
          <a:ln/>
        </p:spPr>
      </p:sp>
      <p:sp>
        <p:nvSpPr>
          <p:cNvPr id="51205" name="Rectangle 3"/>
          <p:cNvSpPr>
            <a:spLocks noGrp="1" noChangeArrowheads="1"/>
          </p:cNvSpPr>
          <p:nvPr>
            <p:ph type="body" idx="1"/>
          </p:nvPr>
        </p:nvSpPr>
        <p:spPr>
          <a:xfrm>
            <a:off x="598494" y="4963322"/>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16429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1942" indent="-285362" eaLnBrk="0" hangingPunct="0">
              <a:defRPr sz="1500">
                <a:solidFill>
                  <a:schemeClr val="tx1"/>
                </a:solidFill>
                <a:latin typeface="CorpoS" pitchFamily="2" charset="0"/>
                <a:cs typeface="Arial" charset="0"/>
              </a:defRPr>
            </a:lvl2pPr>
            <a:lvl3pPr marL="1141448" indent="-228291" eaLnBrk="0" hangingPunct="0">
              <a:defRPr sz="1500">
                <a:solidFill>
                  <a:schemeClr val="tx1"/>
                </a:solidFill>
                <a:latin typeface="CorpoS" pitchFamily="2" charset="0"/>
                <a:cs typeface="Arial" charset="0"/>
              </a:defRPr>
            </a:lvl3pPr>
            <a:lvl4pPr marL="1598028" indent="-228291" eaLnBrk="0" hangingPunct="0">
              <a:defRPr sz="1500">
                <a:solidFill>
                  <a:schemeClr val="tx1"/>
                </a:solidFill>
                <a:latin typeface="CorpoS" pitchFamily="2" charset="0"/>
                <a:cs typeface="Arial" charset="0"/>
              </a:defRPr>
            </a:lvl4pPr>
            <a:lvl5pPr marL="2054608" indent="-228291" eaLnBrk="0" hangingPunct="0">
              <a:defRPr sz="1500">
                <a:solidFill>
                  <a:schemeClr val="tx1"/>
                </a:solidFill>
                <a:latin typeface="CorpoS" pitchFamily="2" charset="0"/>
                <a:cs typeface="Arial" charset="0"/>
              </a:defRPr>
            </a:lvl5pPr>
            <a:lvl6pPr marL="2511186" indent="-228291" eaLnBrk="0" fontAlgn="base" hangingPunct="0">
              <a:spcBef>
                <a:spcPct val="50000"/>
              </a:spcBef>
              <a:spcAft>
                <a:spcPct val="0"/>
              </a:spcAft>
              <a:defRPr sz="1500">
                <a:solidFill>
                  <a:schemeClr val="tx1"/>
                </a:solidFill>
                <a:latin typeface="CorpoS" pitchFamily="2" charset="0"/>
                <a:cs typeface="Arial" charset="0"/>
              </a:defRPr>
            </a:lvl6pPr>
            <a:lvl7pPr marL="2967766" indent="-228291" eaLnBrk="0" fontAlgn="base" hangingPunct="0">
              <a:spcBef>
                <a:spcPct val="50000"/>
              </a:spcBef>
              <a:spcAft>
                <a:spcPct val="0"/>
              </a:spcAft>
              <a:defRPr sz="1500">
                <a:solidFill>
                  <a:schemeClr val="tx1"/>
                </a:solidFill>
                <a:latin typeface="CorpoS" pitchFamily="2" charset="0"/>
                <a:cs typeface="Arial" charset="0"/>
              </a:defRPr>
            </a:lvl7pPr>
            <a:lvl8pPr marL="3424345" indent="-228291" eaLnBrk="0" fontAlgn="base" hangingPunct="0">
              <a:spcBef>
                <a:spcPct val="50000"/>
              </a:spcBef>
              <a:spcAft>
                <a:spcPct val="0"/>
              </a:spcAft>
              <a:defRPr sz="1500">
                <a:solidFill>
                  <a:schemeClr val="tx1"/>
                </a:solidFill>
                <a:latin typeface="CorpoS" pitchFamily="2" charset="0"/>
                <a:cs typeface="Arial" charset="0"/>
              </a:defRPr>
            </a:lvl8pPr>
            <a:lvl9pPr marL="3880926" indent="-22829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1763713" y="992188"/>
            <a:ext cx="2576512" cy="3725862"/>
          </a:xfrm>
          <a:ln/>
        </p:spPr>
      </p:sp>
      <p:sp>
        <p:nvSpPr>
          <p:cNvPr id="51205" name="Rectangle 3"/>
          <p:cNvSpPr>
            <a:spLocks noGrp="1" noChangeArrowheads="1"/>
          </p:cNvSpPr>
          <p:nvPr>
            <p:ph type="body" idx="1"/>
          </p:nvPr>
        </p:nvSpPr>
        <p:spPr>
          <a:xfrm>
            <a:off x="598494" y="4963322"/>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294340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1942" indent="-285362" eaLnBrk="0" hangingPunct="0">
              <a:defRPr sz="1500">
                <a:solidFill>
                  <a:schemeClr val="tx1"/>
                </a:solidFill>
                <a:latin typeface="CorpoS" pitchFamily="2" charset="0"/>
                <a:cs typeface="Arial" charset="0"/>
              </a:defRPr>
            </a:lvl2pPr>
            <a:lvl3pPr marL="1141448" indent="-228291" eaLnBrk="0" hangingPunct="0">
              <a:defRPr sz="1500">
                <a:solidFill>
                  <a:schemeClr val="tx1"/>
                </a:solidFill>
                <a:latin typeface="CorpoS" pitchFamily="2" charset="0"/>
                <a:cs typeface="Arial" charset="0"/>
              </a:defRPr>
            </a:lvl3pPr>
            <a:lvl4pPr marL="1598028" indent="-228291" eaLnBrk="0" hangingPunct="0">
              <a:defRPr sz="1500">
                <a:solidFill>
                  <a:schemeClr val="tx1"/>
                </a:solidFill>
                <a:latin typeface="CorpoS" pitchFamily="2" charset="0"/>
                <a:cs typeface="Arial" charset="0"/>
              </a:defRPr>
            </a:lvl4pPr>
            <a:lvl5pPr marL="2054608" indent="-228291" eaLnBrk="0" hangingPunct="0">
              <a:defRPr sz="1500">
                <a:solidFill>
                  <a:schemeClr val="tx1"/>
                </a:solidFill>
                <a:latin typeface="CorpoS" pitchFamily="2" charset="0"/>
                <a:cs typeface="Arial" charset="0"/>
              </a:defRPr>
            </a:lvl5pPr>
            <a:lvl6pPr marL="2511186" indent="-228291" eaLnBrk="0" fontAlgn="base" hangingPunct="0">
              <a:spcBef>
                <a:spcPct val="50000"/>
              </a:spcBef>
              <a:spcAft>
                <a:spcPct val="0"/>
              </a:spcAft>
              <a:defRPr sz="1500">
                <a:solidFill>
                  <a:schemeClr val="tx1"/>
                </a:solidFill>
                <a:latin typeface="CorpoS" pitchFamily="2" charset="0"/>
                <a:cs typeface="Arial" charset="0"/>
              </a:defRPr>
            </a:lvl6pPr>
            <a:lvl7pPr marL="2967766" indent="-228291" eaLnBrk="0" fontAlgn="base" hangingPunct="0">
              <a:spcBef>
                <a:spcPct val="50000"/>
              </a:spcBef>
              <a:spcAft>
                <a:spcPct val="0"/>
              </a:spcAft>
              <a:defRPr sz="1500">
                <a:solidFill>
                  <a:schemeClr val="tx1"/>
                </a:solidFill>
                <a:latin typeface="CorpoS" pitchFamily="2" charset="0"/>
                <a:cs typeface="Arial" charset="0"/>
              </a:defRPr>
            </a:lvl7pPr>
            <a:lvl8pPr marL="3424345" indent="-228291" eaLnBrk="0" fontAlgn="base" hangingPunct="0">
              <a:spcBef>
                <a:spcPct val="50000"/>
              </a:spcBef>
              <a:spcAft>
                <a:spcPct val="0"/>
              </a:spcAft>
              <a:defRPr sz="1500">
                <a:solidFill>
                  <a:schemeClr val="tx1"/>
                </a:solidFill>
                <a:latin typeface="CorpoS" pitchFamily="2" charset="0"/>
                <a:cs typeface="Arial" charset="0"/>
              </a:defRPr>
            </a:lvl8pPr>
            <a:lvl9pPr marL="3880926" indent="-22829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7</a:t>
            </a:fld>
            <a:endParaRPr lang="de-DE" dirty="0"/>
          </a:p>
        </p:txBody>
      </p:sp>
      <p:sp>
        <p:nvSpPr>
          <p:cNvPr id="51204" name="Rectangle 2"/>
          <p:cNvSpPr>
            <a:spLocks noGrp="1" noRot="1" noChangeAspect="1" noChangeArrowheads="1" noTextEdit="1"/>
          </p:cNvSpPr>
          <p:nvPr>
            <p:ph type="sldImg"/>
          </p:nvPr>
        </p:nvSpPr>
        <p:spPr>
          <a:xfrm>
            <a:off x="1763713" y="992188"/>
            <a:ext cx="2576512" cy="3725862"/>
          </a:xfrm>
          <a:ln/>
        </p:spPr>
      </p:sp>
      <p:sp>
        <p:nvSpPr>
          <p:cNvPr id="51205" name="Rectangle 3"/>
          <p:cNvSpPr>
            <a:spLocks noGrp="1" noChangeArrowheads="1"/>
          </p:cNvSpPr>
          <p:nvPr>
            <p:ph type="body" idx="1"/>
          </p:nvPr>
        </p:nvSpPr>
        <p:spPr>
          <a:xfrm>
            <a:off x="598494" y="4963322"/>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1868706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CorpoS" pitchFamily="2" charset="0"/>
                <a:cs typeface="Arial" charset="0"/>
              </a:defRPr>
            </a:lvl1pPr>
            <a:lvl2pPr marL="741755" indent="-285290" eaLnBrk="0" hangingPunct="0">
              <a:defRPr sz="1300">
                <a:solidFill>
                  <a:schemeClr val="tx1"/>
                </a:solidFill>
                <a:latin typeface="CorpoS" pitchFamily="2" charset="0"/>
                <a:cs typeface="Arial" charset="0"/>
              </a:defRPr>
            </a:lvl2pPr>
            <a:lvl3pPr marL="1141158" indent="-228235" eaLnBrk="0" hangingPunct="0">
              <a:defRPr sz="1300">
                <a:solidFill>
                  <a:schemeClr val="tx1"/>
                </a:solidFill>
                <a:latin typeface="CorpoS" pitchFamily="2" charset="0"/>
                <a:cs typeface="Arial" charset="0"/>
              </a:defRPr>
            </a:lvl3pPr>
            <a:lvl4pPr marL="1597624" indent="-228235" eaLnBrk="0" hangingPunct="0">
              <a:defRPr sz="1300">
                <a:solidFill>
                  <a:schemeClr val="tx1"/>
                </a:solidFill>
                <a:latin typeface="CorpoS" pitchFamily="2" charset="0"/>
                <a:cs typeface="Arial" charset="0"/>
              </a:defRPr>
            </a:lvl4pPr>
            <a:lvl5pPr marL="2054088" indent="-228235" eaLnBrk="0" hangingPunct="0">
              <a:defRPr sz="1300">
                <a:solidFill>
                  <a:schemeClr val="tx1"/>
                </a:solidFill>
                <a:latin typeface="CorpoS" pitchFamily="2" charset="0"/>
                <a:cs typeface="Arial" charset="0"/>
              </a:defRPr>
            </a:lvl5pPr>
            <a:lvl6pPr marL="2510551" indent="-228235" eaLnBrk="0" fontAlgn="base" hangingPunct="0">
              <a:spcBef>
                <a:spcPct val="50000"/>
              </a:spcBef>
              <a:spcAft>
                <a:spcPct val="0"/>
              </a:spcAft>
              <a:defRPr sz="1300">
                <a:solidFill>
                  <a:schemeClr val="tx1"/>
                </a:solidFill>
                <a:latin typeface="CorpoS" pitchFamily="2" charset="0"/>
                <a:cs typeface="Arial" charset="0"/>
              </a:defRPr>
            </a:lvl6pPr>
            <a:lvl7pPr marL="2967018" indent="-228235" eaLnBrk="0" fontAlgn="base" hangingPunct="0">
              <a:spcBef>
                <a:spcPct val="50000"/>
              </a:spcBef>
              <a:spcAft>
                <a:spcPct val="0"/>
              </a:spcAft>
              <a:defRPr sz="1300">
                <a:solidFill>
                  <a:schemeClr val="tx1"/>
                </a:solidFill>
                <a:latin typeface="CorpoS" pitchFamily="2" charset="0"/>
                <a:cs typeface="Arial" charset="0"/>
              </a:defRPr>
            </a:lvl7pPr>
            <a:lvl8pPr marL="3423481" indent="-228235" eaLnBrk="0" fontAlgn="base" hangingPunct="0">
              <a:spcBef>
                <a:spcPct val="50000"/>
              </a:spcBef>
              <a:spcAft>
                <a:spcPct val="0"/>
              </a:spcAft>
              <a:defRPr sz="1300">
                <a:solidFill>
                  <a:schemeClr val="tx1"/>
                </a:solidFill>
                <a:latin typeface="CorpoS" pitchFamily="2" charset="0"/>
                <a:cs typeface="Arial" charset="0"/>
              </a:defRPr>
            </a:lvl8pPr>
            <a:lvl9pPr marL="3879946" indent="-228235" eaLnBrk="0" fontAlgn="base" hangingPunct="0">
              <a:spcBef>
                <a:spcPct val="50000"/>
              </a:spcBef>
              <a:spcAft>
                <a:spcPct val="0"/>
              </a:spcAft>
              <a:defRPr sz="1300">
                <a:solidFill>
                  <a:schemeClr val="tx1"/>
                </a:solidFill>
                <a:latin typeface="CorpoS" pitchFamily="2" charset="0"/>
                <a:cs typeface="Arial" charset="0"/>
              </a:defRPr>
            </a:lvl9pPr>
          </a:lstStyle>
          <a:p>
            <a:pPr eaLnBrk="1" hangingPunct="1"/>
            <a:r>
              <a:rPr lang="de-DE" sz="900" dirty="0">
                <a:solidFill>
                  <a:prstClr val="black"/>
                </a:solidFill>
              </a:rPr>
              <a:t>Titel der Präsentation in 9 </a:t>
            </a:r>
            <a:r>
              <a:rPr lang="de-DE" sz="900" dirty="0" err="1">
                <a:solidFill>
                  <a:prstClr val="black"/>
                </a:solidFill>
              </a:rPr>
              <a:t>pt</a:t>
            </a:r>
            <a:r>
              <a:rPr lang="de-DE" sz="900" dirty="0">
                <a:solidFill>
                  <a:prstClr val="black"/>
                </a:solidFill>
              </a:rPr>
              <a:t> </a:t>
            </a:r>
            <a:r>
              <a:rPr lang="de-DE" sz="900" dirty="0" err="1">
                <a:solidFill>
                  <a:prstClr val="black"/>
                </a:solidFill>
              </a:rPr>
              <a:t>CorpoS</a:t>
            </a:r>
            <a:r>
              <a:rPr lang="de-DE" sz="900" dirty="0">
                <a:solidFill>
                  <a:prstClr val="black"/>
                </a:solidFill>
              </a:rPr>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solidFill>
                  <a:prstClr val="black"/>
                </a:solidFill>
                <a:latin typeface="Calibri"/>
              </a:rPr>
              <a:pPr>
                <a:defRPr/>
              </a:pPr>
              <a:t>8</a:t>
            </a:fld>
            <a:endParaRPr lang="de-DE" dirty="0">
              <a:solidFill>
                <a:prstClr val="black"/>
              </a:solidFill>
              <a:latin typeface="Calibri"/>
            </a:endParaRPr>
          </a:p>
        </p:txBody>
      </p:sp>
      <p:sp>
        <p:nvSpPr>
          <p:cNvPr id="51204" name="Rectangle 2"/>
          <p:cNvSpPr>
            <a:spLocks noGrp="1" noRot="1" noChangeAspect="1" noChangeArrowheads="1" noTextEdit="1"/>
          </p:cNvSpPr>
          <p:nvPr>
            <p:ph type="sldImg"/>
          </p:nvPr>
        </p:nvSpPr>
        <p:spPr>
          <a:xfrm>
            <a:off x="1762125" y="992188"/>
            <a:ext cx="2578100" cy="3725862"/>
          </a:xfrm>
          <a:ln/>
        </p:spPr>
      </p:sp>
      <p:sp>
        <p:nvSpPr>
          <p:cNvPr id="51205" name="Rectangle 3"/>
          <p:cNvSpPr>
            <a:spLocks noGrp="1" noChangeArrowheads="1"/>
          </p:cNvSpPr>
          <p:nvPr>
            <p:ph type="body" idx="1"/>
          </p:nvPr>
        </p:nvSpPr>
        <p:spPr>
          <a:xfrm>
            <a:off x="598494" y="4963325"/>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978650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1942" indent="-285362" eaLnBrk="0" hangingPunct="0">
              <a:defRPr sz="1500">
                <a:solidFill>
                  <a:schemeClr val="tx1"/>
                </a:solidFill>
                <a:latin typeface="CorpoS" pitchFamily="2" charset="0"/>
                <a:cs typeface="Arial" charset="0"/>
              </a:defRPr>
            </a:lvl2pPr>
            <a:lvl3pPr marL="1141448" indent="-228291" eaLnBrk="0" hangingPunct="0">
              <a:defRPr sz="1500">
                <a:solidFill>
                  <a:schemeClr val="tx1"/>
                </a:solidFill>
                <a:latin typeface="CorpoS" pitchFamily="2" charset="0"/>
                <a:cs typeface="Arial" charset="0"/>
              </a:defRPr>
            </a:lvl3pPr>
            <a:lvl4pPr marL="1598028" indent="-228291" eaLnBrk="0" hangingPunct="0">
              <a:defRPr sz="1500">
                <a:solidFill>
                  <a:schemeClr val="tx1"/>
                </a:solidFill>
                <a:latin typeface="CorpoS" pitchFamily="2" charset="0"/>
                <a:cs typeface="Arial" charset="0"/>
              </a:defRPr>
            </a:lvl4pPr>
            <a:lvl5pPr marL="2054608" indent="-228291" eaLnBrk="0" hangingPunct="0">
              <a:defRPr sz="1500">
                <a:solidFill>
                  <a:schemeClr val="tx1"/>
                </a:solidFill>
                <a:latin typeface="CorpoS" pitchFamily="2" charset="0"/>
                <a:cs typeface="Arial" charset="0"/>
              </a:defRPr>
            </a:lvl5pPr>
            <a:lvl6pPr marL="2511186" indent="-228291" eaLnBrk="0" fontAlgn="base" hangingPunct="0">
              <a:spcBef>
                <a:spcPct val="50000"/>
              </a:spcBef>
              <a:spcAft>
                <a:spcPct val="0"/>
              </a:spcAft>
              <a:defRPr sz="1500">
                <a:solidFill>
                  <a:schemeClr val="tx1"/>
                </a:solidFill>
                <a:latin typeface="CorpoS" pitchFamily="2" charset="0"/>
                <a:cs typeface="Arial" charset="0"/>
              </a:defRPr>
            </a:lvl6pPr>
            <a:lvl7pPr marL="2967766" indent="-228291" eaLnBrk="0" fontAlgn="base" hangingPunct="0">
              <a:spcBef>
                <a:spcPct val="50000"/>
              </a:spcBef>
              <a:spcAft>
                <a:spcPct val="0"/>
              </a:spcAft>
              <a:defRPr sz="1500">
                <a:solidFill>
                  <a:schemeClr val="tx1"/>
                </a:solidFill>
                <a:latin typeface="CorpoS" pitchFamily="2" charset="0"/>
                <a:cs typeface="Arial" charset="0"/>
              </a:defRPr>
            </a:lvl7pPr>
            <a:lvl8pPr marL="3424345" indent="-228291" eaLnBrk="0" fontAlgn="base" hangingPunct="0">
              <a:spcBef>
                <a:spcPct val="50000"/>
              </a:spcBef>
              <a:spcAft>
                <a:spcPct val="0"/>
              </a:spcAft>
              <a:defRPr sz="1500">
                <a:solidFill>
                  <a:schemeClr val="tx1"/>
                </a:solidFill>
                <a:latin typeface="CorpoS" pitchFamily="2" charset="0"/>
                <a:cs typeface="Arial" charset="0"/>
              </a:defRPr>
            </a:lvl8pPr>
            <a:lvl9pPr marL="3880926" indent="-22829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9</a:t>
            </a:fld>
            <a:endParaRPr lang="de-DE" dirty="0"/>
          </a:p>
        </p:txBody>
      </p:sp>
      <p:sp>
        <p:nvSpPr>
          <p:cNvPr id="51204" name="Rectangle 2"/>
          <p:cNvSpPr>
            <a:spLocks noGrp="1" noRot="1" noChangeAspect="1" noChangeArrowheads="1" noTextEdit="1"/>
          </p:cNvSpPr>
          <p:nvPr>
            <p:ph type="sldImg"/>
          </p:nvPr>
        </p:nvSpPr>
        <p:spPr>
          <a:xfrm>
            <a:off x="1763713" y="992188"/>
            <a:ext cx="2576512" cy="3725862"/>
          </a:xfrm>
          <a:ln/>
        </p:spPr>
      </p:sp>
      <p:sp>
        <p:nvSpPr>
          <p:cNvPr id="51205" name="Rectangle 3"/>
          <p:cNvSpPr>
            <a:spLocks noGrp="1" noChangeArrowheads="1"/>
          </p:cNvSpPr>
          <p:nvPr>
            <p:ph type="body" idx="1"/>
          </p:nvPr>
        </p:nvSpPr>
        <p:spPr>
          <a:xfrm>
            <a:off x="598494" y="4963322"/>
            <a:ext cx="5519737" cy="4218900"/>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46488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1942" indent="-285362" eaLnBrk="0" hangingPunct="0">
              <a:defRPr sz="1500">
                <a:solidFill>
                  <a:schemeClr val="tx1"/>
                </a:solidFill>
                <a:latin typeface="CorpoS" pitchFamily="2" charset="0"/>
                <a:cs typeface="Arial" charset="0"/>
              </a:defRPr>
            </a:lvl2pPr>
            <a:lvl3pPr marL="1141448" indent="-228291" eaLnBrk="0" hangingPunct="0">
              <a:defRPr sz="1500">
                <a:solidFill>
                  <a:schemeClr val="tx1"/>
                </a:solidFill>
                <a:latin typeface="CorpoS" pitchFamily="2" charset="0"/>
                <a:cs typeface="Arial" charset="0"/>
              </a:defRPr>
            </a:lvl3pPr>
            <a:lvl4pPr marL="1598028" indent="-228291" eaLnBrk="0" hangingPunct="0">
              <a:defRPr sz="1500">
                <a:solidFill>
                  <a:schemeClr val="tx1"/>
                </a:solidFill>
                <a:latin typeface="CorpoS" pitchFamily="2" charset="0"/>
                <a:cs typeface="Arial" charset="0"/>
              </a:defRPr>
            </a:lvl4pPr>
            <a:lvl5pPr marL="2054608" indent="-228291" eaLnBrk="0" hangingPunct="0">
              <a:defRPr sz="1500">
                <a:solidFill>
                  <a:schemeClr val="tx1"/>
                </a:solidFill>
                <a:latin typeface="CorpoS" pitchFamily="2" charset="0"/>
                <a:cs typeface="Arial" charset="0"/>
              </a:defRPr>
            </a:lvl5pPr>
            <a:lvl6pPr marL="2511186" indent="-228291" eaLnBrk="0" fontAlgn="base" hangingPunct="0">
              <a:spcBef>
                <a:spcPct val="50000"/>
              </a:spcBef>
              <a:spcAft>
                <a:spcPct val="0"/>
              </a:spcAft>
              <a:defRPr sz="1500">
                <a:solidFill>
                  <a:schemeClr val="tx1"/>
                </a:solidFill>
                <a:latin typeface="CorpoS" pitchFamily="2" charset="0"/>
                <a:cs typeface="Arial" charset="0"/>
              </a:defRPr>
            </a:lvl6pPr>
            <a:lvl7pPr marL="2967766" indent="-228291" eaLnBrk="0" fontAlgn="base" hangingPunct="0">
              <a:spcBef>
                <a:spcPct val="50000"/>
              </a:spcBef>
              <a:spcAft>
                <a:spcPct val="0"/>
              </a:spcAft>
              <a:defRPr sz="1500">
                <a:solidFill>
                  <a:schemeClr val="tx1"/>
                </a:solidFill>
                <a:latin typeface="CorpoS" pitchFamily="2" charset="0"/>
                <a:cs typeface="Arial" charset="0"/>
              </a:defRPr>
            </a:lvl7pPr>
            <a:lvl8pPr marL="3424345" indent="-228291" eaLnBrk="0" fontAlgn="base" hangingPunct="0">
              <a:spcBef>
                <a:spcPct val="50000"/>
              </a:spcBef>
              <a:spcAft>
                <a:spcPct val="0"/>
              </a:spcAft>
              <a:defRPr sz="1500">
                <a:solidFill>
                  <a:schemeClr val="tx1"/>
                </a:solidFill>
                <a:latin typeface="CorpoS" pitchFamily="2" charset="0"/>
                <a:cs typeface="Arial" charset="0"/>
              </a:defRPr>
            </a:lvl8pPr>
            <a:lvl9pPr marL="3880926" indent="-22829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10</a:t>
            </a:fld>
            <a:endParaRPr lang="de-DE" dirty="0"/>
          </a:p>
        </p:txBody>
      </p:sp>
      <p:sp>
        <p:nvSpPr>
          <p:cNvPr id="51204" name="Rectangle 2"/>
          <p:cNvSpPr>
            <a:spLocks noGrp="1" noRot="1" noChangeAspect="1" noChangeArrowheads="1" noTextEdit="1"/>
          </p:cNvSpPr>
          <p:nvPr>
            <p:ph type="sldImg"/>
          </p:nvPr>
        </p:nvSpPr>
        <p:spPr>
          <a:xfrm>
            <a:off x="1763713" y="992188"/>
            <a:ext cx="2576512" cy="3725862"/>
          </a:xfrm>
          <a:ln/>
        </p:spPr>
      </p:sp>
      <p:sp>
        <p:nvSpPr>
          <p:cNvPr id="51205" name="Rectangle 3"/>
          <p:cNvSpPr>
            <a:spLocks noGrp="1" noChangeArrowheads="1"/>
          </p:cNvSpPr>
          <p:nvPr>
            <p:ph type="body" idx="1"/>
          </p:nvPr>
        </p:nvSpPr>
        <p:spPr>
          <a:xfrm>
            <a:off x="598494" y="4963322"/>
            <a:ext cx="5519737"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85731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1942" indent="-285362" eaLnBrk="0" hangingPunct="0">
              <a:defRPr sz="1500">
                <a:solidFill>
                  <a:schemeClr val="tx1"/>
                </a:solidFill>
                <a:latin typeface="CorpoS" pitchFamily="2" charset="0"/>
                <a:cs typeface="Arial" charset="0"/>
              </a:defRPr>
            </a:lvl2pPr>
            <a:lvl3pPr marL="1141448" indent="-228291" eaLnBrk="0" hangingPunct="0">
              <a:defRPr sz="1500">
                <a:solidFill>
                  <a:schemeClr val="tx1"/>
                </a:solidFill>
                <a:latin typeface="CorpoS" pitchFamily="2" charset="0"/>
                <a:cs typeface="Arial" charset="0"/>
              </a:defRPr>
            </a:lvl3pPr>
            <a:lvl4pPr marL="1598028" indent="-228291" eaLnBrk="0" hangingPunct="0">
              <a:defRPr sz="1500">
                <a:solidFill>
                  <a:schemeClr val="tx1"/>
                </a:solidFill>
                <a:latin typeface="CorpoS" pitchFamily="2" charset="0"/>
                <a:cs typeface="Arial" charset="0"/>
              </a:defRPr>
            </a:lvl4pPr>
            <a:lvl5pPr marL="2054608" indent="-228291" eaLnBrk="0" hangingPunct="0">
              <a:defRPr sz="1500">
                <a:solidFill>
                  <a:schemeClr val="tx1"/>
                </a:solidFill>
                <a:latin typeface="CorpoS" pitchFamily="2" charset="0"/>
                <a:cs typeface="Arial" charset="0"/>
              </a:defRPr>
            </a:lvl5pPr>
            <a:lvl6pPr marL="2511186" indent="-228291" eaLnBrk="0" fontAlgn="base" hangingPunct="0">
              <a:spcBef>
                <a:spcPct val="50000"/>
              </a:spcBef>
              <a:spcAft>
                <a:spcPct val="0"/>
              </a:spcAft>
              <a:defRPr sz="1500">
                <a:solidFill>
                  <a:schemeClr val="tx1"/>
                </a:solidFill>
                <a:latin typeface="CorpoS" pitchFamily="2" charset="0"/>
                <a:cs typeface="Arial" charset="0"/>
              </a:defRPr>
            </a:lvl6pPr>
            <a:lvl7pPr marL="2967766" indent="-228291" eaLnBrk="0" fontAlgn="base" hangingPunct="0">
              <a:spcBef>
                <a:spcPct val="50000"/>
              </a:spcBef>
              <a:spcAft>
                <a:spcPct val="0"/>
              </a:spcAft>
              <a:defRPr sz="1500">
                <a:solidFill>
                  <a:schemeClr val="tx1"/>
                </a:solidFill>
                <a:latin typeface="CorpoS" pitchFamily="2" charset="0"/>
                <a:cs typeface="Arial" charset="0"/>
              </a:defRPr>
            </a:lvl7pPr>
            <a:lvl8pPr marL="3424345" indent="-228291" eaLnBrk="0" fontAlgn="base" hangingPunct="0">
              <a:spcBef>
                <a:spcPct val="50000"/>
              </a:spcBef>
              <a:spcAft>
                <a:spcPct val="0"/>
              </a:spcAft>
              <a:defRPr sz="1500">
                <a:solidFill>
                  <a:schemeClr val="tx1"/>
                </a:solidFill>
                <a:latin typeface="CorpoS" pitchFamily="2" charset="0"/>
                <a:cs typeface="Arial" charset="0"/>
              </a:defRPr>
            </a:lvl8pPr>
            <a:lvl9pPr marL="3880926" indent="-228291"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11</a:t>
            </a:fld>
            <a:endParaRPr lang="de-DE" dirty="0"/>
          </a:p>
        </p:txBody>
      </p:sp>
      <p:sp>
        <p:nvSpPr>
          <p:cNvPr id="51204" name="Rectangle 2"/>
          <p:cNvSpPr>
            <a:spLocks noGrp="1" noRot="1" noChangeAspect="1" noChangeArrowheads="1" noTextEdit="1"/>
          </p:cNvSpPr>
          <p:nvPr>
            <p:ph type="sldImg"/>
          </p:nvPr>
        </p:nvSpPr>
        <p:spPr>
          <a:xfrm>
            <a:off x="1763713" y="992188"/>
            <a:ext cx="2576512" cy="3725862"/>
          </a:xfrm>
          <a:ln/>
        </p:spPr>
      </p:sp>
      <p:sp>
        <p:nvSpPr>
          <p:cNvPr id="51205" name="Rectangle 3"/>
          <p:cNvSpPr>
            <a:spLocks noGrp="1" noChangeArrowheads="1"/>
          </p:cNvSpPr>
          <p:nvPr>
            <p:ph type="body" idx="1"/>
          </p:nvPr>
        </p:nvSpPr>
        <p:spPr>
          <a:xfrm>
            <a:off x="598494" y="4963322"/>
            <a:ext cx="5519737" cy="4218900"/>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857312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437631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val="855930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7310341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16.04.2018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41270137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16.04.2018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18280500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40968933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16.04.2018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8547596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16.04.2018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8292441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16.04.2018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8013629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16.04.2018</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533994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16.04.2018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604696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16.04.2018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846502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16.04.2018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97987325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16.04.2018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4158011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16.04.2018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9241980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val="927771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677728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16.04.2018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283248998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16.04.2018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4124105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16.04.2018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979240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16.04.2018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11769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16.04.2018</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536994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16.04.2018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104548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16.04.2018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91736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16.04.2018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755262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16.04.2018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059017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oleObject" Target="../embeddings/oleObject2.bin"/><Relationship Id="rId2" Type="http://schemas.openxmlformats.org/officeDocument/2006/relationships/slideLayout" Target="../slideLayouts/slideLayout15.xml"/><Relationship Id="rId16" Type="http://schemas.openxmlformats.org/officeDocument/2006/relationships/tags" Target="../tags/tag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vmlDrawing" Target="../drawings/vmlDrawing2.v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6"/>
            </p:custDataLst>
            <p:extLst>
              <p:ext uri="{D42A27DB-BD31-4B8C-83A1-F6EECF244321}">
                <p14:modId xmlns:p14="http://schemas.microsoft.com/office/powerpoint/2010/main" val="2878421419"/>
              </p:ext>
            </p:extLst>
          </p:nvPr>
        </p:nvGraphicFramePr>
        <p:xfrm>
          <a:off x="1192" y="2295"/>
          <a:ext cx="1190" cy="2292"/>
        </p:xfrm>
        <a:graphic>
          <a:graphicData uri="http://schemas.openxmlformats.org/presentationml/2006/ole">
            <mc:AlternateContent xmlns:mc="http://schemas.openxmlformats.org/markup-compatibility/2006">
              <mc:Choice xmlns:v="urn:schemas-microsoft-com:vml" Requires="v">
                <p:oleObj spid="_x0000_s61255" name="think-cell Folie" r:id="rId17" imgW="360" imgH="360" progId="">
                  <p:embed/>
                </p:oleObj>
              </mc:Choice>
              <mc:Fallback>
                <p:oleObj name="think-cell Folie" r:id="rId17" imgW="360" imgH="360" progId="">
                  <p:embed/>
                  <p:pic>
                    <p:nvPicPr>
                      <p:cNvPr id="0" name="Picture 6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2" y="2295"/>
                        <a:ext cx="119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858" r:id="rId13"/>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6"/>
            </p:custDataLst>
            <p:extLst>
              <p:ext uri="{D42A27DB-BD31-4B8C-83A1-F6EECF244321}">
                <p14:modId xmlns:p14="http://schemas.microsoft.com/office/powerpoint/2010/main" val="1081191190"/>
              </p:ext>
            </p:extLst>
          </p:nvPr>
        </p:nvGraphicFramePr>
        <p:xfrm>
          <a:off x="1192" y="2295"/>
          <a:ext cx="1190" cy="2292"/>
        </p:xfrm>
        <a:graphic>
          <a:graphicData uri="http://schemas.openxmlformats.org/presentationml/2006/ole">
            <mc:AlternateContent xmlns:mc="http://schemas.openxmlformats.org/markup-compatibility/2006">
              <mc:Choice xmlns:v="urn:schemas-microsoft-com:vml" Requires="v">
                <p:oleObj spid="_x0000_s116956" name="think-cell Folie" r:id="rId17" imgW="360" imgH="360" progId="">
                  <p:embed/>
                </p:oleObj>
              </mc:Choice>
              <mc:Fallback>
                <p:oleObj name="think-cell Folie" r:id="rId17" imgW="360" imgH="360" progId="">
                  <p:embed/>
                  <p:pic>
                    <p:nvPicPr>
                      <p:cNvPr id="0"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2" y="2295"/>
                        <a:ext cx="119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1581477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27.wmf"/><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oleObject" Target="../embeddings/oleObject10.bin"/><Relationship Id="rId10" Type="http://schemas.openxmlformats.org/officeDocument/2006/relationships/image" Target="../media/image26.png"/><Relationship Id="rId4" Type="http://schemas.openxmlformats.org/officeDocument/2006/relationships/notesSlide" Target="../notesSlides/notesSlide8.xm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jpeg"/><Relationship Id="rId11" Type="http://schemas.openxmlformats.org/officeDocument/2006/relationships/image" Target="../media/image30.png"/><Relationship Id="rId5" Type="http://schemas.openxmlformats.org/officeDocument/2006/relationships/oleObject" Target="../embeddings/oleObject11.bin"/><Relationship Id="rId10" Type="http://schemas.openxmlformats.org/officeDocument/2006/relationships/image" Target="../media/image29.png"/><Relationship Id="rId4" Type="http://schemas.openxmlformats.org/officeDocument/2006/relationships/notesSlide" Target="../notesSlides/notesSlide9.xml"/><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4.jpeg"/><Relationship Id="rId5" Type="http://schemas.openxmlformats.org/officeDocument/2006/relationships/oleObject" Target="../embeddings/oleObject12.bin"/><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wmf"/><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6.w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jpeg"/><Relationship Id="rId11" Type="http://schemas.openxmlformats.org/officeDocument/2006/relationships/image" Target="../media/image10.wmf"/><Relationship Id="rId5" Type="http://schemas.openxmlformats.org/officeDocument/2006/relationships/oleObject" Target="../embeddings/oleObject5.bin"/><Relationship Id="rId10" Type="http://schemas.openxmlformats.org/officeDocument/2006/relationships/image" Target="../media/image9.wmf"/><Relationship Id="rId4" Type="http://schemas.openxmlformats.org/officeDocument/2006/relationships/notesSlide" Target="../notesSlides/notesSlide3.xml"/><Relationship Id="rId9" Type="http://schemas.openxmlformats.org/officeDocument/2006/relationships/image" Target="../media/image8.wmf"/><Relationship Id="rId14" Type="http://schemas.openxmlformats.org/officeDocument/2006/relationships/image" Target="../media/image12.wmf"/></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jpeg"/><Relationship Id="rId11" Type="http://schemas.openxmlformats.org/officeDocument/2006/relationships/image" Target="../media/image15.wmf"/><Relationship Id="rId5" Type="http://schemas.openxmlformats.org/officeDocument/2006/relationships/oleObject" Target="../embeddings/oleObject6.bin"/><Relationship Id="rId10" Type="http://schemas.openxmlformats.org/officeDocument/2006/relationships/image" Target="../media/image14.jpg"/><Relationship Id="rId4" Type="http://schemas.openxmlformats.org/officeDocument/2006/relationships/notesSlide" Target="../notesSlides/notesSlide4.xml"/><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jpeg"/><Relationship Id="rId11" Type="http://schemas.openxmlformats.org/officeDocument/2006/relationships/image" Target="../media/image18.jpg"/><Relationship Id="rId5" Type="http://schemas.openxmlformats.org/officeDocument/2006/relationships/oleObject" Target="../embeddings/oleObject7.bin"/><Relationship Id="rId10" Type="http://schemas.openxmlformats.org/officeDocument/2006/relationships/image" Target="../media/image17.wmf"/><Relationship Id="rId4" Type="http://schemas.openxmlformats.org/officeDocument/2006/relationships/notesSlide" Target="../notesSlides/notesSlide5.xml"/><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wmf"/><Relationship Id="rId3" Type="http://schemas.openxmlformats.org/officeDocument/2006/relationships/slideLayout" Target="../slideLayouts/slideLayout25.xml"/><Relationship Id="rId7" Type="http://schemas.openxmlformats.org/officeDocument/2006/relationships/image" Target="../media/image5.jpeg"/><Relationship Id="rId12" Type="http://schemas.openxmlformats.org/officeDocument/2006/relationships/image" Target="../media/image10.wmf"/><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4.jpeg"/><Relationship Id="rId11" Type="http://schemas.openxmlformats.org/officeDocument/2006/relationships/image" Target="../media/image6.wmf"/><Relationship Id="rId5" Type="http://schemas.openxmlformats.org/officeDocument/2006/relationships/oleObject" Target="../embeddings/oleObject8.bin"/><Relationship Id="rId10" Type="http://schemas.openxmlformats.org/officeDocument/2006/relationships/image" Target="../media/image20.wmf"/><Relationship Id="rId4" Type="http://schemas.openxmlformats.org/officeDocument/2006/relationships/notesSlide" Target="../notesSlides/notesSlide6.xml"/><Relationship Id="rId9" Type="http://schemas.openxmlformats.org/officeDocument/2006/relationships/image" Target="../media/image19.wmf"/><Relationship Id="rId14"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4.jpeg"/><Relationship Id="rId11" Type="http://schemas.openxmlformats.org/officeDocument/2006/relationships/image" Target="../media/image23.png"/><Relationship Id="rId5" Type="http://schemas.openxmlformats.org/officeDocument/2006/relationships/oleObject" Target="../embeddings/oleObject9.bin"/><Relationship Id="rId10" Type="http://schemas.openxmlformats.org/officeDocument/2006/relationships/image" Target="../media/image7.jpeg"/><Relationship Id="rId4" Type="http://schemas.openxmlformats.org/officeDocument/2006/relationships/notesSlide" Target="../notesSlides/notesSlide7.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367066375"/>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77619" name="think-cell Folie" r:id="rId5" imgW="0" imgH="0" progId="">
                  <p:embed/>
                </p:oleObj>
              </mc:Choice>
              <mc:Fallback>
                <p:oleObj name="think-cell Folie" r:id="rId5" imgW="0" imgH="0" progId="">
                  <p:embed/>
                  <p:pic>
                    <p:nvPicPr>
                      <p:cNvPr id="0" name="AutoShape 61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87" name="Rechteck 86"/>
          <p:cNvSpPr/>
          <p:nvPr/>
        </p:nvSpPr>
        <p:spPr>
          <a:xfrm>
            <a:off x="82812" y="9281120"/>
            <a:ext cx="6728295" cy="624880"/>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a:t>
            </a:r>
            <a:r>
              <a:rPr lang="de-DE" sz="1200" dirty="0" smtClean="0">
                <a:solidFill>
                  <a:schemeClr val="tx1">
                    <a:lumMod val="65000"/>
                    <a:lumOff val="35000"/>
                  </a:schemeClr>
                </a:solidFill>
                <a:latin typeface="Calibri" pitchFamily="34" charset="0"/>
              </a:rPr>
              <a:t>130 </a:t>
            </a:r>
            <a:br>
              <a:rPr lang="de-DE" sz="1200" dirty="0" smtClean="0">
                <a:solidFill>
                  <a:schemeClr val="tx1">
                    <a:lumMod val="65000"/>
                    <a:lumOff val="35000"/>
                  </a:schemeClr>
                </a:solidFill>
                <a:latin typeface="Calibri" pitchFamily="34" charset="0"/>
              </a:rPr>
            </a:br>
            <a:r>
              <a:rPr lang="de-DE" sz="1200" dirty="0" smtClean="0">
                <a:solidFill>
                  <a:schemeClr val="tx1">
                    <a:lumMod val="65000"/>
                    <a:lumOff val="35000"/>
                  </a:schemeClr>
                </a:solidFill>
                <a:latin typeface="Calibri" pitchFamily="34" charset="0"/>
              </a:rPr>
              <a:t>Fax</a:t>
            </a:r>
            <a:r>
              <a:rPr lang="de-DE" sz="1200" dirty="0">
                <a:solidFill>
                  <a:schemeClr val="tx1">
                    <a:lumMod val="65000"/>
                    <a:lumOff val="35000"/>
                  </a:schemeClr>
                </a:solidFill>
                <a:latin typeface="Calibri" pitchFamily="34" charset="0"/>
              </a:rPr>
              <a:t>: 0711 / 216 57 -140 | montessori@stuttgart.de</a:t>
            </a:r>
            <a:r>
              <a:rPr lang="de-DE" sz="1200" dirty="0" smtClean="0">
                <a:solidFill>
                  <a:schemeClr val="tx1">
                    <a:lumMod val="65000"/>
                    <a:lumOff val="35000"/>
                  </a:schemeClr>
                </a:solidFill>
                <a:latin typeface="Calibri" pitchFamily="34" charset="0"/>
              </a:rPr>
              <a:t>| www.mmgh.de</a:t>
            </a:r>
            <a:endParaRPr lang="de-DE" sz="1200" dirty="0">
              <a:solidFill>
                <a:schemeClr val="tx1">
                  <a:lumMod val="65000"/>
                  <a:lumOff val="35000"/>
                </a:schemeClr>
              </a:solidFill>
              <a:latin typeface="Calibri" pitchFamily="34" charset="0"/>
            </a:endParaRPr>
          </a:p>
          <a:p>
            <a:pPr algn="ctr"/>
            <a:r>
              <a:rPr lang="de-DE" sz="1200" dirty="0" smtClean="0">
                <a:solidFill>
                  <a:schemeClr val="tx1">
                    <a:lumMod val="65000"/>
                    <a:lumOff val="35000"/>
                  </a:schemeClr>
                </a:solidFill>
                <a:latin typeface="Calibri" pitchFamily="34" charset="0"/>
              </a:rPr>
              <a:t>© Alle Rechte vorbehalten</a:t>
            </a:r>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grpSp>
        <p:nvGrpSpPr>
          <p:cNvPr id="2" name="Gruppieren 1"/>
          <p:cNvGrpSpPr/>
          <p:nvPr/>
        </p:nvGrpSpPr>
        <p:grpSpPr>
          <a:xfrm>
            <a:off x="153268" y="26282"/>
            <a:ext cx="6275465" cy="1479573"/>
            <a:chOff x="153268" y="26282"/>
            <a:chExt cx="6275465" cy="1479573"/>
          </a:xfrm>
        </p:grpSpPr>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153268" y="26282"/>
              <a:ext cx="4235284" cy="1479573"/>
            </a:xfrm>
            <a:prstGeom prst="rect">
              <a:avLst/>
            </a:prstGeom>
            <a:noFill/>
          </p:spPr>
        </p:pic>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dirty="0">
                <a:solidFill>
                  <a:srgbClr val="7030A0"/>
                </a:solidFill>
                <a:latin typeface="Comic Sans MS" panose="030F0702030302020204" pitchFamily="66" charset="0"/>
              </a:rPr>
              <a:t>F</a:t>
            </a:r>
            <a:r>
              <a:rPr lang="de-DE" sz="5400" b="1" dirty="0" smtClean="0">
                <a:solidFill>
                  <a:srgbClr val="92D050"/>
                </a:solidFill>
                <a:latin typeface="Comic Sans MS" panose="030F0702030302020204" pitchFamily="66" charset="0"/>
              </a:rPr>
              <a:t>E</a:t>
            </a:r>
            <a:r>
              <a:rPr lang="de-DE" sz="5400" b="1" dirty="0" smtClean="0">
                <a:solidFill>
                  <a:srgbClr val="7030A0"/>
                </a:solidFill>
                <a:latin typeface="Comic Sans MS" panose="030F0702030302020204" pitchFamily="66" charset="0"/>
              </a:rPr>
              <a:t>R</a:t>
            </a:r>
            <a:r>
              <a:rPr lang="de-DE" sz="5400" b="1" dirty="0" smtClean="0">
                <a:solidFill>
                  <a:srgbClr val="92D050"/>
                </a:solidFill>
                <a:latin typeface="Comic Sans MS" panose="030F0702030302020204" pitchFamily="66" charset="0"/>
              </a:rPr>
              <a:t>I</a:t>
            </a:r>
            <a:r>
              <a:rPr lang="de-DE" sz="5400" b="1" dirty="0" smtClean="0">
                <a:solidFill>
                  <a:srgbClr val="7030A0"/>
                </a:solidFill>
                <a:latin typeface="Comic Sans MS" panose="030F0702030302020204" pitchFamily="66" charset="0"/>
              </a:rPr>
              <a:t>E</a:t>
            </a:r>
            <a:r>
              <a:rPr lang="de-DE" sz="5400" b="1" dirty="0" smtClean="0">
                <a:solidFill>
                  <a:srgbClr val="92D050"/>
                </a:solidFill>
                <a:latin typeface="Comic Sans MS" panose="030F0702030302020204" pitchFamily="66" charset="0"/>
              </a:rPr>
              <a:t>N</a:t>
            </a:r>
            <a:r>
              <a:rPr lang="de-DE" sz="5400" b="1" dirty="0" smtClean="0">
                <a:solidFill>
                  <a:srgbClr val="7030A0"/>
                </a:solidFill>
                <a:latin typeface="Comic Sans MS" panose="030F0702030302020204" pitchFamily="66" charset="0"/>
              </a:rPr>
              <a:t>A</a:t>
            </a:r>
            <a:r>
              <a:rPr lang="de-DE" sz="5400" b="1" dirty="0" smtClean="0">
                <a:solidFill>
                  <a:srgbClr val="92D050"/>
                </a:solidFill>
                <a:latin typeface="Comic Sans MS" panose="030F0702030302020204" pitchFamily="66" charset="0"/>
              </a:rPr>
              <a:t>N</a:t>
            </a:r>
            <a:r>
              <a:rPr lang="de-DE" sz="5400" b="1" dirty="0" smtClean="0">
                <a:solidFill>
                  <a:srgbClr val="7030A0"/>
                </a:solidFill>
                <a:latin typeface="Comic Sans MS" panose="030F0702030302020204" pitchFamily="66" charset="0"/>
              </a:rPr>
              <a:t>G</a:t>
            </a:r>
            <a:r>
              <a:rPr lang="de-DE" sz="5400" b="1" dirty="0" smtClean="0">
                <a:solidFill>
                  <a:srgbClr val="92D050"/>
                </a:solidFill>
                <a:latin typeface="Comic Sans MS" panose="030F0702030302020204" pitchFamily="66" charset="0"/>
              </a:rPr>
              <a:t>E</a:t>
            </a:r>
            <a:r>
              <a:rPr lang="de-DE" sz="5400" b="1" dirty="0" smtClean="0">
                <a:solidFill>
                  <a:srgbClr val="7030A0"/>
                </a:solidFill>
                <a:latin typeface="Comic Sans MS" panose="030F0702030302020204" pitchFamily="66" charset="0"/>
              </a:rPr>
              <a:t>B</a:t>
            </a:r>
            <a:r>
              <a:rPr lang="de-DE" sz="5400" b="1" dirty="0" smtClean="0">
                <a:solidFill>
                  <a:srgbClr val="92D050"/>
                </a:solidFill>
                <a:latin typeface="Comic Sans MS" panose="030F0702030302020204" pitchFamily="66" charset="0"/>
              </a:rPr>
              <a:t>O</a:t>
            </a:r>
            <a:r>
              <a:rPr lang="de-DE" sz="5400" b="1" dirty="0" smtClean="0">
                <a:solidFill>
                  <a:srgbClr val="7030A0"/>
                </a:solidFill>
                <a:latin typeface="Comic Sans MS" panose="030F0702030302020204" pitchFamily="66" charset="0"/>
              </a:rPr>
              <a:t>T</a:t>
            </a:r>
            <a:r>
              <a:rPr lang="de-DE" sz="2800" dirty="0" smtClean="0">
                <a:solidFill>
                  <a:srgbClr val="CC1021"/>
                </a:solidFill>
              </a:rPr>
              <a:t/>
            </a:r>
            <a:br>
              <a:rPr lang="de-DE" sz="2800" dirty="0" smtClean="0">
                <a:solidFill>
                  <a:srgbClr val="CC1021"/>
                </a:solidFill>
              </a:rPr>
            </a:br>
            <a:r>
              <a:rPr lang="de-DE" sz="2400" dirty="0" smtClean="0">
                <a:solidFill>
                  <a:schemeClr val="tx1">
                    <a:lumMod val="50000"/>
                    <a:lumOff val="50000"/>
                  </a:schemeClr>
                </a:solidFill>
                <a:latin typeface="Comic Sans MS" panose="030F0702030302020204" pitchFamily="66" charset="0"/>
              </a:rPr>
              <a:t>der</a:t>
            </a:r>
            <a:r>
              <a:rPr lang="de-DE" sz="2400" dirty="0">
                <a:solidFill>
                  <a:schemeClr val="tx1">
                    <a:lumMod val="50000"/>
                    <a:lumOff val="50000"/>
                  </a:schemeClr>
                </a:solidFill>
                <a:latin typeface="Comic Sans MS" panose="030F0702030302020204" pitchFamily="66" charset="0"/>
              </a:rPr>
              <a:t> </a:t>
            </a:r>
            <a:r>
              <a:rPr lang="de-DE" sz="2400" dirty="0" smtClean="0">
                <a:solidFill>
                  <a:schemeClr val="tx1">
                    <a:lumMod val="50000"/>
                    <a:lumOff val="50000"/>
                  </a:schemeClr>
                </a:solidFill>
                <a:latin typeface="Comic Sans MS" panose="030F0702030302020204" pitchFamily="66" charset="0"/>
              </a:rPr>
              <a:t>Maria </a:t>
            </a:r>
            <a:r>
              <a:rPr lang="de-DE" sz="2400" dirty="0">
                <a:solidFill>
                  <a:schemeClr val="tx1">
                    <a:lumMod val="50000"/>
                    <a:lumOff val="50000"/>
                  </a:schemeClr>
                </a:solidFill>
                <a:latin typeface="Comic Sans MS" panose="030F0702030302020204" pitchFamily="66" charset="0"/>
              </a:rPr>
              <a:t>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300029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16" name="Textfeld 115"/>
          <p:cNvSpPr txBox="1"/>
          <p:nvPr/>
        </p:nvSpPr>
        <p:spPr>
          <a:xfrm>
            <a:off x="1447701" y="8052889"/>
            <a:ext cx="3962624" cy="553998"/>
          </a:xfrm>
          <a:prstGeom prst="rect">
            <a:avLst/>
          </a:prstGeom>
          <a:noFill/>
        </p:spPr>
        <p:txBody>
          <a:bodyPr wrap="none" lIns="0" tIns="0" rIns="0" bIns="0" rtlCol="0">
            <a:spAutoFit/>
          </a:bodyPr>
          <a:lstStyle/>
          <a:p>
            <a:pPr algn="ctr"/>
            <a:r>
              <a:rPr lang="de-DE" sz="3600" b="1" dirty="0" smtClean="0">
                <a:solidFill>
                  <a:schemeClr val="tx1">
                    <a:lumMod val="65000"/>
                    <a:lumOff val="35000"/>
                  </a:schemeClr>
                </a:solidFill>
                <a:latin typeface="Comic Sans MS" panose="030F0702030302020204" pitchFamily="66" charset="0"/>
              </a:rPr>
              <a:t>Osterferien 2018</a:t>
            </a:r>
            <a:endParaRPr lang="de-DE" sz="3600" dirty="0">
              <a:solidFill>
                <a:schemeClr val="tx1">
                  <a:lumMod val="65000"/>
                  <a:lumOff val="35000"/>
                </a:schemeClr>
              </a:solidFill>
              <a:latin typeface="Comic Sans MS" panose="030F0702030302020204" pitchFamily="66" charset="0"/>
            </a:endParaRPr>
          </a:p>
        </p:txBody>
      </p:sp>
      <p:sp>
        <p:nvSpPr>
          <p:cNvPr id="27" name="Ellipse 26"/>
          <p:cNvSpPr/>
          <p:nvPr/>
        </p:nvSpPr>
        <p:spPr>
          <a:xfrm>
            <a:off x="1892885" y="4790085"/>
            <a:ext cx="3108147" cy="3108147"/>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5" name="Rechteck 24"/>
          <p:cNvSpPr/>
          <p:nvPr/>
        </p:nvSpPr>
        <p:spPr>
          <a:xfrm>
            <a:off x="5783580" y="3013489"/>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pic>
        <p:nvPicPr>
          <p:cNvPr id="23" name="Grafik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7121" y="5055630"/>
            <a:ext cx="2447680" cy="2165437"/>
          </a:xfrm>
          <a:prstGeom prst="rect">
            <a:avLst/>
          </a:prstGeom>
        </p:spPr>
      </p:pic>
      <p:sp>
        <p:nvSpPr>
          <p:cNvPr id="26" name="Textfeld 25"/>
          <p:cNvSpPr txBox="1"/>
          <p:nvPr/>
        </p:nvSpPr>
        <p:spPr>
          <a:xfrm>
            <a:off x="992014" y="3132303"/>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647730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61313325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5782" name="think-cell Folie" r:id="rId5" imgW="0" imgH="0" progId="">
                  <p:embed/>
                </p:oleObj>
              </mc:Choice>
              <mc:Fallback>
                <p:oleObj name="think-cell Folie" r:id="rId5" imgW="0" imgH="0" progId="">
                  <p:embed/>
                  <p:pic>
                    <p:nvPicPr>
                      <p:cNvPr id="0" name="AutoShape 58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Tagesablauf 2/2</a:t>
            </a:r>
          </a:p>
          <a:p>
            <a:pPr>
              <a:spcAft>
                <a:spcPts val="300"/>
              </a:spcAft>
            </a:pPr>
            <a:r>
              <a:rPr lang="de-DE" sz="1300" dirty="0" smtClean="0">
                <a:solidFill>
                  <a:schemeClr val="tx1">
                    <a:lumMod val="75000"/>
                    <a:lumOff val="25000"/>
                  </a:schemeClr>
                </a:solidFill>
                <a:latin typeface="Calibri" panose="020F0502020204030204" pitchFamily="34" charset="0"/>
              </a:rPr>
              <a:t>Und </a:t>
            </a:r>
            <a:r>
              <a:rPr lang="de-DE" sz="1300" dirty="0">
                <a:solidFill>
                  <a:schemeClr val="tx1">
                    <a:lumMod val="75000"/>
                    <a:lumOff val="25000"/>
                  </a:schemeClr>
                </a:solidFill>
                <a:latin typeface="Calibri" panose="020F0502020204030204" pitchFamily="34" charset="0"/>
              </a:rPr>
              <a:t>nun zum </a:t>
            </a:r>
            <a:r>
              <a:rPr lang="de-DE" sz="1300" dirty="0" smtClean="0">
                <a:solidFill>
                  <a:schemeClr val="tx1">
                    <a:lumMod val="75000"/>
                    <a:lumOff val="25000"/>
                  </a:schemeClr>
                </a:solidFill>
                <a:latin typeface="Calibri" panose="020F0502020204030204" pitchFamily="34" charset="0"/>
              </a:rPr>
              <a:t>zweiten Teil des Tagesablaufs mit </a:t>
            </a:r>
            <a:r>
              <a:rPr lang="de-DE" sz="1300" dirty="0">
                <a:solidFill>
                  <a:schemeClr val="tx1">
                    <a:lumMod val="75000"/>
                    <a:lumOff val="25000"/>
                  </a:schemeClr>
                </a:solidFill>
                <a:latin typeface="Calibri" panose="020F0502020204030204" pitchFamily="34" charset="0"/>
              </a:rPr>
              <a:t>den entsprechenden Symbolen.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r>
              <a:rPr lang="de-DE" sz="1300" dirty="0" smtClean="0">
                <a:latin typeface="Calibri" panose="020F0502020204030204" pitchFamily="34" charset="0"/>
              </a:rPr>
              <a:t>1</a:t>
            </a: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1078679" y="2131617"/>
            <a:ext cx="5441949" cy="7694414"/>
          </a:xfrm>
          <a:prstGeom prst="rect">
            <a:avLst/>
          </a:prstGeom>
        </p:spPr>
        <p:txBody>
          <a:bodyPr wrap="square">
            <a:spAutoFit/>
          </a:bodyPr>
          <a:lstStyle/>
          <a:p>
            <a:pPr>
              <a:buClr>
                <a:srgbClr val="FF3399"/>
              </a:buClr>
            </a:pPr>
            <a:endParaRPr lang="de-DE" sz="1300" b="1" dirty="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Mittagessen - 12.00  bis 13.00 </a:t>
            </a:r>
            <a:r>
              <a:rPr lang="de-DE" sz="1300" b="1" dirty="0">
                <a:solidFill>
                  <a:schemeClr val="tx1">
                    <a:lumMod val="75000"/>
                    <a:lumOff val="25000"/>
                  </a:schemeClr>
                </a:solidFill>
                <a:latin typeface="Calibri" panose="020F0502020204030204" pitchFamily="34" charset="0"/>
              </a:rPr>
              <a:t>Uhr                                         </a:t>
            </a:r>
          </a:p>
          <a:p>
            <a:pPr>
              <a:buClr>
                <a:srgbClr val="FF3399"/>
              </a:buClr>
            </a:pPr>
            <a:r>
              <a:rPr lang="de-DE" sz="1300" dirty="0">
                <a:solidFill>
                  <a:schemeClr val="tx1">
                    <a:lumMod val="75000"/>
                    <a:lumOff val="25000"/>
                  </a:schemeClr>
                </a:solidFill>
                <a:latin typeface="Calibri" panose="020F0502020204030204" pitchFamily="34" charset="0"/>
              </a:rPr>
              <a:t>Wir beziehen unser Essen von den </a:t>
            </a:r>
            <a:r>
              <a:rPr lang="de-DE" sz="1300" dirty="0" smtClean="0">
                <a:solidFill>
                  <a:schemeClr val="tx1">
                    <a:lumMod val="75000"/>
                    <a:lumOff val="25000"/>
                  </a:schemeClr>
                </a:solidFill>
                <a:latin typeface="Calibri" panose="020F0502020204030204" pitchFamily="34" charset="0"/>
              </a:rPr>
              <a:t>Maltesern.</a:t>
            </a:r>
            <a:r>
              <a:rPr lang="de-DE" sz="1300" dirty="0">
                <a:solidFill>
                  <a:schemeClr val="tx1">
                    <a:lumMod val="75000"/>
                    <a:lumOff val="25000"/>
                  </a:schemeClr>
                </a:solidFill>
                <a:latin typeface="Calibri" panose="020F0502020204030204" pitchFamily="34" charset="0"/>
              </a:rPr>
              <a:t> </a:t>
            </a:r>
            <a:r>
              <a:rPr lang="de-DE" sz="1300" dirty="0" smtClean="0">
                <a:solidFill>
                  <a:schemeClr val="tx1">
                    <a:lumMod val="75000"/>
                    <a:lumOff val="25000"/>
                  </a:schemeClr>
                </a:solidFill>
                <a:latin typeface="Calibri" panose="020F0502020204030204" pitchFamily="34" charset="0"/>
              </a:rPr>
              <a:t>Unsere Ansprechpartnerin hier ist </a:t>
            </a:r>
            <a:r>
              <a:rPr lang="de-DE" sz="1400" dirty="0" smtClean="0">
                <a:solidFill>
                  <a:schemeClr val="tx1">
                    <a:lumMod val="75000"/>
                    <a:lumOff val="25000"/>
                  </a:schemeClr>
                </a:solidFill>
                <a:latin typeface="Calibri" panose="020F0502020204030204" pitchFamily="34" charset="0"/>
              </a:rPr>
              <a:t>Herr Rödl. Die  Kontaktdaten </a:t>
            </a:r>
            <a:r>
              <a:rPr lang="de-DE" sz="1300" dirty="0" smtClean="0">
                <a:solidFill>
                  <a:schemeClr val="tx1">
                    <a:lumMod val="75000"/>
                    <a:lumOff val="25000"/>
                  </a:schemeClr>
                </a:solidFill>
                <a:latin typeface="Calibri" panose="020F0502020204030204" pitchFamily="34" charset="0"/>
              </a:rPr>
              <a:t>sehen auf der Rückseite.  Wir versuchen gemeinsam mit Herrn Rödl einen </a:t>
            </a:r>
            <a:r>
              <a:rPr lang="de-DE" sz="1300" dirty="0">
                <a:solidFill>
                  <a:schemeClr val="tx1">
                    <a:lumMod val="75000"/>
                    <a:lumOff val="25000"/>
                  </a:schemeClr>
                </a:solidFill>
                <a:latin typeface="Calibri" panose="020F0502020204030204" pitchFamily="34" charset="0"/>
              </a:rPr>
              <a:t>abwechslungsreichen Speiseplan für Ihr Kind/für Dich zusammenzustellen. Wenn es dennoch einmal Grund </a:t>
            </a:r>
            <a:r>
              <a:rPr lang="de-DE" sz="1300" dirty="0" smtClean="0">
                <a:solidFill>
                  <a:schemeClr val="tx1">
                    <a:lumMod val="75000"/>
                    <a:lumOff val="25000"/>
                  </a:schemeClr>
                </a:solidFill>
                <a:latin typeface="Calibri" panose="020F0502020204030204" pitchFamily="34" charset="0"/>
              </a:rPr>
              <a:t>zur Beanstandung gibt wenden Sie sich bitte an eine Pädagogische Fachkraft, bzw. direkt an Herrn Rödl. Den </a:t>
            </a:r>
            <a:r>
              <a:rPr lang="de-DE" sz="1300" dirty="0">
                <a:solidFill>
                  <a:schemeClr val="tx1">
                    <a:lumMod val="75000"/>
                    <a:lumOff val="25000"/>
                  </a:schemeClr>
                </a:solidFill>
                <a:latin typeface="Calibri" panose="020F0502020204030204" pitchFamily="34" charset="0"/>
              </a:rPr>
              <a:t>Speiseplan entnehmen </a:t>
            </a:r>
            <a:r>
              <a:rPr lang="de-DE" sz="1300" dirty="0" smtClean="0">
                <a:solidFill>
                  <a:schemeClr val="tx1">
                    <a:lumMod val="75000"/>
                    <a:lumOff val="25000"/>
                  </a:schemeClr>
                </a:solidFill>
                <a:latin typeface="Calibri" panose="020F0502020204030204" pitchFamily="34" charset="0"/>
              </a:rPr>
              <a:t>Sie/entnimmst </a:t>
            </a:r>
            <a:r>
              <a:rPr lang="de-DE" sz="1300" dirty="0">
                <a:solidFill>
                  <a:schemeClr val="tx1">
                    <a:lumMod val="75000"/>
                    <a:lumOff val="25000"/>
                  </a:schemeClr>
                </a:solidFill>
                <a:latin typeface="Calibri" panose="020F0502020204030204" pitchFamily="34" charset="0"/>
              </a:rPr>
              <a:t>Du bitte unserer Internetseite www.mmgh.de </a:t>
            </a:r>
            <a:r>
              <a:rPr lang="de-DE" sz="1300" dirty="0" smtClean="0">
                <a:solidFill>
                  <a:schemeClr val="tx1">
                    <a:lumMod val="75000"/>
                    <a:lumOff val="25000"/>
                  </a:schemeClr>
                </a:solidFill>
                <a:latin typeface="Calibri" panose="020F0502020204030204" pitchFamily="34" charset="0"/>
              </a:rPr>
              <a:t>unter </a:t>
            </a:r>
            <a:r>
              <a:rPr lang="de-DE" sz="1300" dirty="0">
                <a:solidFill>
                  <a:schemeClr val="tx1">
                    <a:lumMod val="75000"/>
                    <a:lumOff val="25000"/>
                  </a:schemeClr>
                </a:solidFill>
                <a:latin typeface="Calibri" panose="020F0502020204030204" pitchFamily="34" charset="0"/>
              </a:rPr>
              <a:t>der Rubrik </a:t>
            </a:r>
            <a:r>
              <a:rPr lang="de-DE" sz="1300" dirty="0" smtClean="0">
                <a:solidFill>
                  <a:schemeClr val="tx1">
                    <a:lumMod val="75000"/>
                    <a:lumOff val="25000"/>
                  </a:schemeClr>
                </a:solidFill>
                <a:latin typeface="Calibri" panose="020F0502020204030204" pitchFamily="34" charset="0"/>
              </a:rPr>
              <a:t>Ganztagesschule.</a:t>
            </a: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Silentium - 13.00 </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bis 13.30 </a:t>
            </a:r>
            <a:r>
              <a:rPr lang="de-DE" sz="1300" b="1" dirty="0">
                <a:solidFill>
                  <a:schemeClr val="tx1">
                    <a:lumMod val="75000"/>
                    <a:lumOff val="25000"/>
                  </a:schemeClr>
                </a:solidFill>
                <a:latin typeface="Calibri" panose="020F0502020204030204" pitchFamily="34" charset="0"/>
              </a:rPr>
              <a:t>Uhr </a:t>
            </a:r>
          </a:p>
          <a:p>
            <a:pPr>
              <a:buClr>
                <a:srgbClr val="FF3399"/>
              </a:buClr>
            </a:pPr>
            <a:r>
              <a:rPr lang="de-DE" sz="1300" dirty="0">
                <a:solidFill>
                  <a:schemeClr val="tx1">
                    <a:lumMod val="75000"/>
                    <a:lumOff val="25000"/>
                  </a:schemeClr>
                </a:solidFill>
                <a:latin typeface="Calibri" panose="020F0502020204030204" pitchFamily="34" charset="0"/>
              </a:rPr>
              <a:t>Bei allem Trubel im </a:t>
            </a:r>
            <a:r>
              <a:rPr lang="de-DE" sz="1300" dirty="0" smtClean="0">
                <a:solidFill>
                  <a:schemeClr val="tx1">
                    <a:lumMod val="75000"/>
                    <a:lumOff val="25000"/>
                  </a:schemeClr>
                </a:solidFill>
                <a:latin typeface="Calibri" panose="020F0502020204030204" pitchFamily="34" charset="0"/>
              </a:rPr>
              <a:t>Tagesablauf, benötigt Ihr Kind dringend </a:t>
            </a:r>
            <a:r>
              <a:rPr lang="de-DE" sz="1300" dirty="0">
                <a:solidFill>
                  <a:schemeClr val="tx1">
                    <a:lumMod val="75000"/>
                    <a:lumOff val="25000"/>
                  </a:schemeClr>
                </a:solidFill>
                <a:latin typeface="Calibri" panose="020F0502020204030204" pitchFamily="34" charset="0"/>
              </a:rPr>
              <a:t>auch einmal eine Zeit des Innehaltens. </a:t>
            </a: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kann sich </a:t>
            </a:r>
            <a:r>
              <a:rPr lang="de-DE" sz="1300" dirty="0" smtClean="0">
                <a:solidFill>
                  <a:schemeClr val="tx1">
                    <a:lumMod val="75000"/>
                    <a:lumOff val="25000"/>
                  </a:schemeClr>
                </a:solidFill>
                <a:latin typeface="Calibri" panose="020F0502020204030204" pitchFamily="34" charset="0"/>
              </a:rPr>
              <a:t>Ihr </a:t>
            </a:r>
            <a:r>
              <a:rPr lang="de-DE" sz="1300" dirty="0">
                <a:solidFill>
                  <a:schemeClr val="tx1">
                    <a:lumMod val="75000"/>
                    <a:lumOff val="25000"/>
                  </a:schemeClr>
                </a:solidFill>
                <a:latin typeface="Calibri" panose="020F0502020204030204" pitchFamily="34" charset="0"/>
              </a:rPr>
              <a:t>Kind an verschiedene Orte zurückziehen: Zum richtigen Schlafen oder Kassette hören in den </a:t>
            </a:r>
            <a:r>
              <a:rPr lang="de-DE" sz="1300" dirty="0" err="1">
                <a:solidFill>
                  <a:schemeClr val="tx1">
                    <a:lumMod val="75000"/>
                    <a:lumOff val="25000"/>
                  </a:schemeClr>
                </a:solidFill>
                <a:latin typeface="Calibri" panose="020F0502020204030204" pitchFamily="34" charset="0"/>
              </a:rPr>
              <a:t>Stilleraum</a:t>
            </a:r>
            <a:r>
              <a:rPr lang="de-DE" sz="1300" dirty="0">
                <a:solidFill>
                  <a:schemeClr val="tx1">
                    <a:lumMod val="75000"/>
                    <a:lumOff val="25000"/>
                  </a:schemeClr>
                </a:solidFill>
                <a:latin typeface="Calibri" panose="020F0502020204030204" pitchFamily="34" charset="0"/>
              </a:rPr>
              <a:t>, bei Entspannungsübungen in der Turnhalle, zum Lesen in den Lesebereich, zum Lustwandeln in den kleinen Garten hinter der Schule. Dort gibt es in den warmen Jahreszeiten Liegestühle für Kinder und Erwachsene sowie Decken, so dass dort auch gut geruht werden kann.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soll möglichst nicht gesprochen werden und wenn doch, dann nur sehr leise.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err="1">
                <a:latin typeface="Calibri" panose="020F0502020204030204" pitchFamily="34" charset="0"/>
              </a:rPr>
              <a:t>MultiKultiphase</a:t>
            </a:r>
            <a:r>
              <a:rPr lang="de-DE" sz="1300" b="1" dirty="0">
                <a:latin typeface="Calibri" panose="020F0502020204030204" pitchFamily="34" charset="0"/>
              </a:rPr>
              <a:t> 2 - 14.00  </a:t>
            </a:r>
            <a:r>
              <a:rPr lang="de-DE" sz="1300" b="1" dirty="0" smtClean="0">
                <a:latin typeface="Calibri" panose="020F0502020204030204" pitchFamily="34" charset="0"/>
              </a:rPr>
              <a:t>bis 15.30</a:t>
            </a:r>
            <a:endParaRPr lang="de-DE" sz="1300" b="1" dirty="0">
              <a:latin typeface="Calibri" panose="020F0502020204030204" pitchFamily="34" charset="0"/>
            </a:endParaRPr>
          </a:p>
          <a:p>
            <a:pPr>
              <a:buClr>
                <a:srgbClr val="FF3399"/>
              </a:buClr>
            </a:pPr>
            <a:r>
              <a:rPr lang="de-DE" sz="1300" dirty="0">
                <a:latin typeface="Calibri" panose="020F0502020204030204" pitchFamily="34" charset="0"/>
              </a:rPr>
              <a:t>Die Kinder beschäftigen sich wieder mit multikulturellen Angeboten. </a:t>
            </a:r>
          </a:p>
          <a:p>
            <a:pPr>
              <a:buClr>
                <a:srgbClr val="FF3399"/>
              </a:buClr>
            </a:pPr>
            <a:endParaRPr lang="de-DE" sz="1300" dirty="0" smtClean="0">
              <a:latin typeface="Calibri" panose="020F0502020204030204" pitchFamily="34" charset="0"/>
            </a:endParaRPr>
          </a:p>
          <a:p>
            <a:pPr>
              <a:buClr>
                <a:srgbClr val="FF3399"/>
              </a:buClr>
            </a:pPr>
            <a:endParaRPr lang="de-DE" sz="1300" b="1"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a:latin typeface="Calibri" panose="020F0502020204030204" pitchFamily="34" charset="0"/>
              </a:rPr>
              <a:t>Offenes Ende - 15.30  </a:t>
            </a:r>
            <a:r>
              <a:rPr lang="de-DE" sz="1300" b="1" dirty="0" smtClean="0">
                <a:latin typeface="Calibri" panose="020F0502020204030204" pitchFamily="34" charset="0"/>
              </a:rPr>
              <a:t>bis 17.00 </a:t>
            </a:r>
            <a:r>
              <a:rPr lang="de-DE" sz="1300" b="1" dirty="0">
                <a:latin typeface="Calibri" panose="020F0502020204030204" pitchFamily="34" charset="0"/>
              </a:rPr>
              <a:t>Uhr</a:t>
            </a:r>
          </a:p>
          <a:p>
            <a:pPr>
              <a:buClr>
                <a:srgbClr val="FF3399"/>
              </a:buClr>
            </a:pPr>
            <a:r>
              <a:rPr lang="de-DE" sz="1300" dirty="0">
                <a:latin typeface="Calibri" panose="020F0502020204030204" pitchFamily="34" charset="0"/>
              </a:rPr>
              <a:t>Hier ist wieder Zeit zum Schwätzen, Spielen oder einfach nur Abhängen. </a:t>
            </a:r>
            <a:br>
              <a:rPr lang="de-DE" sz="1300" dirty="0">
                <a:latin typeface="Calibri" panose="020F0502020204030204" pitchFamily="34" charset="0"/>
              </a:rPr>
            </a:br>
            <a:r>
              <a:rPr lang="de-DE" sz="1300" dirty="0">
                <a:latin typeface="Calibri" panose="020F0502020204030204" pitchFamily="34" charset="0"/>
              </a:rPr>
              <a:t>Denn das muss schließlich auch mal sein. </a:t>
            </a:r>
            <a:br>
              <a:rPr lang="de-DE" sz="1300" dirty="0">
                <a:latin typeface="Calibri" panose="020F0502020204030204" pitchFamily="34" charset="0"/>
              </a:rPr>
            </a:br>
            <a:r>
              <a:rPr lang="de-DE" sz="1300" dirty="0">
                <a:latin typeface="Calibri" panose="020F0502020204030204" pitchFamily="34" charset="0"/>
              </a:rPr>
              <a:t>Und schon ist wieder ein toller Ferientag vorbei! </a:t>
            </a:r>
          </a:p>
          <a:p>
            <a:pPr>
              <a:buClr>
                <a:srgbClr val="FF3399"/>
              </a:buClr>
            </a:pPr>
            <a:endParaRPr lang="de-DE" sz="1300" dirty="0">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123608" y="7332533"/>
            <a:ext cx="914400" cy="914400"/>
            <a:chOff x="285145" y="6524865"/>
            <a:chExt cx="628642" cy="628642"/>
          </a:xfrm>
        </p:grpSpPr>
        <p:sp>
          <p:nvSpPr>
            <p:cNvPr id="24" name="Ellipse 23"/>
            <p:cNvSpPr/>
            <p:nvPr/>
          </p:nvSpPr>
          <p:spPr>
            <a:xfrm>
              <a:off x="285145" y="6524865"/>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8">
              <a:extLst>
                <a:ext uri="{28A0092B-C50C-407E-A947-70E740481C1C}">
                  <a14:useLocalDpi xmlns:a14="http://schemas.microsoft.com/office/drawing/2010/main" val="0"/>
                </a:ext>
              </a:extLst>
            </a:blip>
            <a:srcRect l="12048" r="13919"/>
            <a:stretch/>
          </p:blipFill>
          <p:spPr bwMode="auto">
            <a:xfrm>
              <a:off x="370289" y="6648726"/>
              <a:ext cx="437138" cy="41354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9" name="Gruppieren 8"/>
          <p:cNvGrpSpPr/>
          <p:nvPr/>
        </p:nvGrpSpPr>
        <p:grpSpPr>
          <a:xfrm>
            <a:off x="128296" y="8405853"/>
            <a:ext cx="914400" cy="914400"/>
            <a:chOff x="285145" y="7253690"/>
            <a:chExt cx="628642" cy="628642"/>
          </a:xfrm>
        </p:grpSpPr>
        <p:sp>
          <p:nvSpPr>
            <p:cNvPr id="25" name="Ellipse 24"/>
            <p:cNvSpPr/>
            <p:nvPr/>
          </p:nvSpPr>
          <p:spPr>
            <a:xfrm>
              <a:off x="285145" y="725369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40" name="Foliennummernplatzhalter 2"/>
          <p:cNvSpPr txBox="1">
            <a:spLocks/>
          </p:cNvSpPr>
          <p:nvPr/>
        </p:nvSpPr>
        <p:spPr>
          <a:xfrm>
            <a:off x="90454" y="9605031"/>
            <a:ext cx="228349"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smtClean="0">
                <a:solidFill>
                  <a:prstClr val="black"/>
                </a:solidFill>
              </a:rPr>
              <a:t>8</a:t>
            </a:r>
            <a:endParaRPr lang="de-DE" sz="1400" dirty="0">
              <a:solidFill>
                <a:prstClr val="black"/>
              </a:solidFill>
            </a:endParaRPr>
          </a:p>
        </p:txBody>
      </p:sp>
      <p:grpSp>
        <p:nvGrpSpPr>
          <p:cNvPr id="3" name="Gruppieren 2"/>
          <p:cNvGrpSpPr/>
          <p:nvPr/>
        </p:nvGrpSpPr>
        <p:grpSpPr>
          <a:xfrm>
            <a:off x="159928" y="2347386"/>
            <a:ext cx="914400" cy="914400"/>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345" y="2610408"/>
              <a:ext cx="427473" cy="4956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pieren 5"/>
          <p:cNvGrpSpPr/>
          <p:nvPr/>
        </p:nvGrpSpPr>
        <p:grpSpPr>
          <a:xfrm>
            <a:off x="187802" y="3968331"/>
            <a:ext cx="914400" cy="914400"/>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10">
              <a:extLst>
                <a:ext uri="{28A0092B-C50C-407E-A947-70E740481C1C}">
                  <a14:useLocalDpi xmlns:a14="http://schemas.microsoft.com/office/drawing/2010/main" val="0"/>
                </a:ext>
              </a:extLst>
            </a:blip>
            <a:srcRect r="5158" b="4114"/>
            <a:stretch/>
          </p:blipFill>
          <p:spPr bwMode="auto">
            <a:xfrm>
              <a:off x="408085" y="4499324"/>
              <a:ext cx="382762" cy="494157"/>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23" descr="https://www.mannheim.de/sites/default/files/media_center_image/69294/kusu_cmy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5" name="Gruppieren 44"/>
          <p:cNvGrpSpPr/>
          <p:nvPr/>
        </p:nvGrpSpPr>
        <p:grpSpPr>
          <a:xfrm>
            <a:off x="2335971" y="1062047"/>
            <a:ext cx="4509837" cy="406906"/>
            <a:chOff x="2348163" y="1055951"/>
            <a:chExt cx="4509837"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7" name="Textfeld 46"/>
            <p:cNvSpPr txBox="1"/>
            <p:nvPr/>
          </p:nvSpPr>
          <p:spPr>
            <a:xfrm>
              <a:off x="2348163"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8" name="Ellipse 47"/>
          <p:cNvSpPr/>
          <p:nvPr/>
        </p:nvSpPr>
        <p:spPr>
          <a:xfrm>
            <a:off x="159928" y="6252711"/>
            <a:ext cx="914400" cy="914400"/>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1" name="Rechteck 10"/>
          <p:cNvSpPr/>
          <p:nvPr/>
        </p:nvSpPr>
        <p:spPr>
          <a:xfrm>
            <a:off x="1085052" y="6500813"/>
            <a:ext cx="5368135" cy="892552"/>
          </a:xfrm>
          <a:prstGeom prst="rect">
            <a:avLst/>
          </a:prstGeom>
        </p:spPr>
        <p:txBody>
          <a:bodyPr wrap="square">
            <a:spAutoFit/>
          </a:bodyPr>
          <a:lstStyle/>
          <a:p>
            <a:pPr indent="-285750">
              <a:buClr>
                <a:srgbClr val="FF3399"/>
              </a:buClr>
              <a:buFont typeface="Wingdings 3" panose="05040102010807070707" pitchFamily="18" charset="2"/>
              <a:buChar char="u"/>
            </a:pPr>
            <a:r>
              <a:rPr lang="de-DE" sz="1300" b="1" dirty="0" smtClean="0">
                <a:latin typeface="Calibri" panose="020F0502020204030204" pitchFamily="34" charset="0"/>
              </a:rPr>
              <a:t>Bewegungspause – 13:30 </a:t>
            </a:r>
            <a:r>
              <a:rPr lang="de-DE" sz="1300" b="1" dirty="0">
                <a:latin typeface="Calibri" panose="020F0502020204030204" pitchFamily="34" charset="0"/>
              </a:rPr>
              <a:t> </a:t>
            </a:r>
            <a:r>
              <a:rPr lang="de-DE" sz="1300" b="1" dirty="0" smtClean="0">
                <a:latin typeface="Calibri" panose="020F0502020204030204" pitchFamily="34" charset="0"/>
              </a:rPr>
              <a:t>bis 14:00 Uhr </a:t>
            </a:r>
          </a:p>
          <a:p>
            <a:pPr>
              <a:buClr>
                <a:srgbClr val="FF3399"/>
              </a:buClr>
            </a:pPr>
            <a:r>
              <a:rPr lang="de-DE" sz="1300" dirty="0" smtClean="0">
                <a:latin typeface="Calibri" panose="020F0502020204030204" pitchFamily="34" charset="0"/>
              </a:rPr>
              <a:t>In dieser Zeit haben die Kinder Zeit sich zu bewegen, ob auf dem Pausenhof oder in der Turnhalle – Spielen, Bewegung und Freizeit stehen auf dem Programm.</a:t>
            </a:r>
            <a:endParaRPr lang="de-DE" sz="1300" dirty="0">
              <a:latin typeface="Calibri" panose="020F0502020204030204" pitchFamily="34" charset="0"/>
            </a:endParaRPr>
          </a:p>
        </p:txBody>
      </p:sp>
      <p:pic>
        <p:nvPicPr>
          <p:cNvPr id="8" name="Grafik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813" y="6370297"/>
            <a:ext cx="453320" cy="716848"/>
          </a:xfrm>
          <a:prstGeom prst="rect">
            <a:avLst/>
          </a:prstGeom>
        </p:spPr>
      </p:pic>
      <p:sp>
        <p:nvSpPr>
          <p:cNvPr id="49" name="Textfeld 48"/>
          <p:cNvSpPr txBox="1"/>
          <p:nvPr/>
        </p:nvSpPr>
        <p:spPr>
          <a:xfrm>
            <a:off x="991916" y="1174766"/>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163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610978382"/>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60811"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 name="Rechteck 1"/>
          <p:cNvSpPr/>
          <p:nvPr/>
        </p:nvSpPr>
        <p:spPr>
          <a:xfrm>
            <a:off x="1078679" y="2131617"/>
            <a:ext cx="5441949" cy="492443"/>
          </a:xfrm>
          <a:prstGeom prst="rect">
            <a:avLst/>
          </a:prstGeom>
        </p:spPr>
        <p:txBody>
          <a:bodyPr wrap="square">
            <a:spAutoFit/>
          </a:bodyPr>
          <a:lstStyle/>
          <a:p>
            <a:pPr>
              <a:buClr>
                <a:srgbClr val="FF3399"/>
              </a:buClr>
            </a:pPr>
            <a:endParaRPr lang="de-DE" sz="1300" b="1" dirty="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p:txBody>
      </p:sp>
      <p:sp>
        <p:nvSpPr>
          <p:cNvPr id="40" name="Foliennummernplatzhalter 2"/>
          <p:cNvSpPr txBox="1">
            <a:spLocks/>
          </p:cNvSpPr>
          <p:nvPr/>
        </p:nvSpPr>
        <p:spPr>
          <a:xfrm>
            <a:off x="6406453" y="9599337"/>
            <a:ext cx="228349"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smtClean="0">
                <a:solidFill>
                  <a:prstClr val="black"/>
                </a:solidFill>
              </a:rPr>
              <a:t>9</a:t>
            </a:r>
            <a:endParaRPr lang="de-DE" sz="1400" dirty="0">
              <a:solidFill>
                <a:prstClr val="black"/>
              </a:solidFill>
            </a:endParaRPr>
          </a:p>
        </p:txBody>
      </p:sp>
      <p:pic>
        <p:nvPicPr>
          <p:cNvPr id="41"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5" name="Gruppieren 44"/>
          <p:cNvGrpSpPr/>
          <p:nvPr/>
        </p:nvGrpSpPr>
        <p:grpSpPr>
          <a:xfrm>
            <a:off x="2335971" y="1062047"/>
            <a:ext cx="4509837" cy="406906"/>
            <a:chOff x="2348163" y="1055951"/>
            <a:chExt cx="4509837"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7" name="Textfeld 46"/>
            <p:cNvSpPr txBox="1"/>
            <p:nvPr/>
          </p:nvSpPr>
          <p:spPr>
            <a:xfrm>
              <a:off x="2348163"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9" name="Textfeld 48"/>
          <p:cNvSpPr txBox="1"/>
          <p:nvPr/>
        </p:nvSpPr>
        <p:spPr>
          <a:xfrm>
            <a:off x="991916" y="1174766"/>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sp>
        <p:nvSpPr>
          <p:cNvPr id="12" name="Rechteck 11"/>
          <p:cNvSpPr/>
          <p:nvPr/>
        </p:nvSpPr>
        <p:spPr>
          <a:xfrm>
            <a:off x="457200" y="1989459"/>
            <a:ext cx="3438525" cy="5032147"/>
          </a:xfrm>
          <a:prstGeom prst="rect">
            <a:avLst/>
          </a:prstGeom>
        </p:spPr>
        <p:txBody>
          <a:bodyPr wrap="square">
            <a:spAutoFit/>
          </a:bodyPr>
          <a:lstStyle/>
          <a:p>
            <a:r>
              <a:rPr lang="de-DE" sz="1400" dirty="0" err="1" smtClean="0"/>
              <a:t>Cinderella´s</a:t>
            </a:r>
            <a:r>
              <a:rPr lang="de-DE" sz="1400" dirty="0" smtClean="0"/>
              <a:t> Marionetten – Theater präsentiert:</a:t>
            </a:r>
          </a:p>
          <a:p>
            <a:endParaRPr lang="de-DE" dirty="0" smtClean="0"/>
          </a:p>
          <a:p>
            <a:r>
              <a:rPr lang="de-DE" sz="2000" b="1" i="1" dirty="0" smtClean="0">
                <a:latin typeface="Calibri" panose="020F0502020204030204" pitchFamily="34" charset="0"/>
              </a:rPr>
              <a:t>Pumuckl, der frechste Kobold auf der Welt</a:t>
            </a:r>
          </a:p>
          <a:p>
            <a:endParaRPr lang="de-DE" sz="1400" dirty="0">
              <a:latin typeface="Calibri" panose="020F0502020204030204" pitchFamily="34" charset="0"/>
            </a:endParaRPr>
          </a:p>
          <a:p>
            <a:r>
              <a:rPr lang="de-DE" sz="1400" dirty="0" smtClean="0">
                <a:latin typeface="Calibri" panose="020F0502020204030204" pitchFamily="34" charset="0"/>
              </a:rPr>
              <a:t>Die </a:t>
            </a:r>
            <a:r>
              <a:rPr lang="de-DE" sz="1400" dirty="0">
                <a:latin typeface="Calibri" panose="020F0502020204030204" pitchFamily="34" charset="0"/>
              </a:rPr>
              <a:t>Cinderella-Bühne wurde im Jahr 1987 </a:t>
            </a:r>
            <a:r>
              <a:rPr lang="de-DE" sz="1400" dirty="0" smtClean="0">
                <a:latin typeface="Calibri" panose="020F0502020204030204" pitchFamily="34" charset="0"/>
              </a:rPr>
              <a:t>von </a:t>
            </a:r>
            <a:r>
              <a:rPr lang="de-DE" sz="1400" dirty="0">
                <a:latin typeface="Calibri" panose="020F0502020204030204" pitchFamily="34" charset="0"/>
              </a:rPr>
              <a:t>uns </a:t>
            </a:r>
            <a:r>
              <a:rPr lang="de-DE" sz="1400" dirty="0" smtClean="0">
                <a:latin typeface="Calibri" panose="020F0502020204030204" pitchFamily="34" charset="0"/>
              </a:rPr>
              <a:t>Doris </a:t>
            </a:r>
            <a:r>
              <a:rPr lang="de-DE" sz="1400" dirty="0">
                <a:latin typeface="Calibri" panose="020F0502020204030204" pitchFamily="34" charset="0"/>
              </a:rPr>
              <a:t>und Günter </a:t>
            </a:r>
            <a:r>
              <a:rPr lang="de-DE" sz="1400" dirty="0" err="1">
                <a:latin typeface="Calibri" panose="020F0502020204030204" pitchFamily="34" charset="0"/>
              </a:rPr>
              <a:t>Sperlich</a:t>
            </a:r>
            <a:r>
              <a:rPr lang="de-DE" sz="1400" dirty="0">
                <a:latin typeface="Calibri" panose="020F0502020204030204" pitchFamily="34" charset="0"/>
              </a:rPr>
              <a:t> </a:t>
            </a:r>
            <a:r>
              <a:rPr lang="de-DE" sz="1400" dirty="0" smtClean="0">
                <a:latin typeface="Calibri" panose="020F0502020204030204" pitchFamily="34" charset="0"/>
              </a:rPr>
              <a:t>gegründet</a:t>
            </a:r>
            <a:r>
              <a:rPr lang="de-DE" sz="1400" dirty="0">
                <a:latin typeface="Calibri" panose="020F0502020204030204" pitchFamily="34" charset="0"/>
              </a:rPr>
              <a:t>. </a:t>
            </a:r>
            <a:r>
              <a:rPr lang="de-DE" sz="1400" dirty="0" smtClean="0">
                <a:latin typeface="Calibri" panose="020F0502020204030204" pitchFamily="34" charset="0"/>
              </a:rPr>
              <a:t>Die </a:t>
            </a:r>
            <a:r>
              <a:rPr lang="de-DE" sz="1400" dirty="0">
                <a:latin typeface="Calibri" panose="020F0502020204030204" pitchFamily="34" charset="0"/>
              </a:rPr>
              <a:t>Texte für alle Stücke werden von uns </a:t>
            </a:r>
            <a:r>
              <a:rPr lang="de-DE" sz="1400" dirty="0" smtClean="0">
                <a:latin typeface="Calibri" panose="020F0502020204030204" pitchFamily="34" charset="0"/>
              </a:rPr>
              <a:t>“</a:t>
            </a:r>
            <a:r>
              <a:rPr lang="de-DE" sz="1400" dirty="0">
                <a:latin typeface="Calibri" panose="020F0502020204030204" pitchFamily="34" charset="0"/>
              </a:rPr>
              <a:t>live” gesprochen, damit die kleinen </a:t>
            </a:r>
            <a:r>
              <a:rPr lang="de-DE" sz="1400" dirty="0" smtClean="0">
                <a:latin typeface="Calibri" panose="020F0502020204030204" pitchFamily="34" charset="0"/>
              </a:rPr>
              <a:t>Zuschauer </a:t>
            </a:r>
            <a:r>
              <a:rPr lang="de-DE" sz="1400" dirty="0">
                <a:latin typeface="Calibri" panose="020F0502020204030204" pitchFamily="34" charset="0"/>
              </a:rPr>
              <a:t>in das Geschehen mit </a:t>
            </a:r>
            <a:r>
              <a:rPr lang="de-DE" sz="1400" dirty="0" smtClean="0">
                <a:latin typeface="Calibri" panose="020F0502020204030204" pitchFamily="34" charset="0"/>
              </a:rPr>
              <a:t>einbezogen </a:t>
            </a:r>
            <a:r>
              <a:rPr lang="de-DE" sz="1400" dirty="0">
                <a:latin typeface="Calibri" panose="020F0502020204030204" pitchFamily="34" charset="0"/>
              </a:rPr>
              <a:t>werden können. </a:t>
            </a:r>
            <a:r>
              <a:rPr lang="de-DE" sz="1400" dirty="0" smtClean="0">
                <a:latin typeface="Calibri" panose="020F0502020204030204" pitchFamily="34" charset="0"/>
              </a:rPr>
              <a:t>Die </a:t>
            </a:r>
            <a:r>
              <a:rPr lang="de-DE" sz="1400" dirty="0">
                <a:latin typeface="Calibri" panose="020F0502020204030204" pitchFamily="34" charset="0"/>
              </a:rPr>
              <a:t>hohe Kunst des </a:t>
            </a:r>
            <a:r>
              <a:rPr lang="de-DE" sz="1400" dirty="0" smtClean="0">
                <a:latin typeface="Calibri" panose="020F0502020204030204" pitchFamily="34" charset="0"/>
              </a:rPr>
              <a:t>Marionettenspiels manifestiert </a:t>
            </a:r>
            <a:r>
              <a:rPr lang="de-DE" sz="1400" dirty="0">
                <a:latin typeface="Calibri" panose="020F0502020204030204" pitchFamily="34" charset="0"/>
              </a:rPr>
              <a:t>sich bei uns nicht nur im </a:t>
            </a:r>
            <a:r>
              <a:rPr lang="de-DE" sz="1400" dirty="0" smtClean="0">
                <a:latin typeface="Calibri" panose="020F0502020204030204" pitchFamily="34" charset="0"/>
              </a:rPr>
              <a:t>meisterlichen </a:t>
            </a:r>
            <a:r>
              <a:rPr lang="de-DE" sz="1400" dirty="0">
                <a:latin typeface="Calibri" panose="020F0502020204030204" pitchFamily="34" charset="0"/>
              </a:rPr>
              <a:t>Beherrschen der </a:t>
            </a:r>
            <a:r>
              <a:rPr lang="de-DE" sz="1400" dirty="0" smtClean="0">
                <a:latin typeface="Calibri" panose="020F0502020204030204" pitchFamily="34" charset="0"/>
              </a:rPr>
              <a:t>handgefertigten </a:t>
            </a:r>
            <a:r>
              <a:rPr lang="de-DE" sz="1400" dirty="0">
                <a:latin typeface="Calibri" panose="020F0502020204030204" pitchFamily="34" charset="0"/>
              </a:rPr>
              <a:t>Figuren, perfekter </a:t>
            </a:r>
          </a:p>
          <a:p>
            <a:r>
              <a:rPr lang="de-DE" sz="1400" dirty="0">
                <a:latin typeface="Calibri" panose="020F0502020204030204" pitchFamily="34" charset="0"/>
              </a:rPr>
              <a:t>“Stimmakrobatik” hinter den Kulissen, </a:t>
            </a:r>
            <a:r>
              <a:rPr lang="de-DE" sz="1400" dirty="0" smtClean="0">
                <a:latin typeface="Calibri" panose="020F0502020204030204" pitchFamily="34" charset="0"/>
              </a:rPr>
              <a:t>sondern </a:t>
            </a:r>
            <a:r>
              <a:rPr lang="de-DE" sz="1400" dirty="0">
                <a:latin typeface="Calibri" panose="020F0502020204030204" pitchFamily="34" charset="0"/>
              </a:rPr>
              <a:t>auch in wunderschönen, liebevoll </a:t>
            </a:r>
            <a:r>
              <a:rPr lang="de-DE" sz="1400" dirty="0" smtClean="0">
                <a:latin typeface="Calibri" panose="020F0502020204030204" pitchFamily="34" charset="0"/>
              </a:rPr>
              <a:t>und </a:t>
            </a:r>
            <a:r>
              <a:rPr lang="de-DE" sz="1400" dirty="0">
                <a:latin typeface="Calibri" panose="020F0502020204030204" pitchFamily="34" charset="0"/>
              </a:rPr>
              <a:t>mit großen </a:t>
            </a:r>
            <a:r>
              <a:rPr lang="de-DE" sz="1400" dirty="0" smtClean="0">
                <a:latin typeface="Calibri" panose="020F0502020204030204" pitchFamily="34" charset="0"/>
              </a:rPr>
              <a:t>Detailreichtum </a:t>
            </a:r>
            <a:r>
              <a:rPr lang="de-DE" sz="1400" dirty="0">
                <a:latin typeface="Calibri" panose="020F0502020204030204" pitchFamily="34" charset="0"/>
              </a:rPr>
              <a:t>gestalteten </a:t>
            </a:r>
            <a:r>
              <a:rPr lang="de-DE" sz="1400" dirty="0" smtClean="0">
                <a:latin typeface="Calibri" panose="020F0502020204030204" pitchFamily="34" charset="0"/>
              </a:rPr>
              <a:t>Bühnenbildern.</a:t>
            </a:r>
            <a:endParaRPr lang="de-DE" sz="1400" dirty="0">
              <a:latin typeface="Calibri" panose="020F0502020204030204" pitchFamily="34" charset="0"/>
            </a:endParaRPr>
          </a:p>
          <a:p>
            <a:endParaRPr lang="de-DE" dirty="0" smtClean="0"/>
          </a:p>
          <a:p>
            <a:endParaRPr lang="de-DE" dirty="0"/>
          </a:p>
        </p:txBody>
      </p:sp>
      <p:pic>
        <p:nvPicPr>
          <p:cNvPr id="50" name="Bild 8" descr="http://www.cinderellabuehne.de/index_htm_files/663.jpg"/>
          <p:cNvPicPr/>
          <p:nvPr/>
        </p:nvPicPr>
        <p:blipFill>
          <a:blip r:embed="rId9">
            <a:extLst>
              <a:ext uri="{28A0092B-C50C-407E-A947-70E740481C1C}">
                <a14:useLocalDpi xmlns:a14="http://schemas.microsoft.com/office/drawing/2010/main" val="0"/>
              </a:ext>
            </a:extLst>
          </a:blip>
          <a:srcRect/>
          <a:stretch>
            <a:fillRect/>
          </a:stretch>
        </p:blipFill>
        <p:spPr bwMode="auto">
          <a:xfrm>
            <a:off x="4077233" y="3641256"/>
            <a:ext cx="2335736" cy="2445630"/>
          </a:xfrm>
          <a:prstGeom prst="rect">
            <a:avLst/>
          </a:prstGeom>
          <a:noFill/>
          <a:ln>
            <a:noFill/>
          </a:ln>
        </p:spPr>
      </p:pic>
      <p:sp>
        <p:nvSpPr>
          <p:cNvPr id="13" name="AutoShape 4" descr="Bildergebnis für pumuckl kostenlose bilder"/>
          <p:cNvSpPr>
            <a:spLocks noChangeAspect="1" noChangeArrowheads="1"/>
          </p:cNvSpPr>
          <p:nvPr/>
        </p:nvSpPr>
        <p:spPr bwMode="auto">
          <a:xfrm>
            <a:off x="155575" y="-533400"/>
            <a:ext cx="1114425" cy="1114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6077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034" y="7622139"/>
            <a:ext cx="1890712" cy="189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Bild 7" descr="http://www.cinderellabuehne.de/index_htm_files/496.png"/>
          <p:cNvPicPr/>
          <p:nvPr/>
        </p:nvPicPr>
        <p:blipFill>
          <a:blip r:embed="rId11">
            <a:extLst>
              <a:ext uri="{28A0092B-C50C-407E-A947-70E740481C1C}">
                <a14:useLocalDpi xmlns:a14="http://schemas.microsoft.com/office/drawing/2010/main" val="0"/>
              </a:ext>
            </a:extLst>
          </a:blip>
          <a:srcRect/>
          <a:stretch>
            <a:fillRect/>
          </a:stretch>
        </p:blipFill>
        <p:spPr bwMode="auto">
          <a:xfrm>
            <a:off x="3146191" y="1381238"/>
            <a:ext cx="1224619" cy="1500757"/>
          </a:xfrm>
          <a:prstGeom prst="rect">
            <a:avLst/>
          </a:prstGeom>
          <a:noFill/>
          <a:ln>
            <a:noFill/>
          </a:ln>
        </p:spPr>
      </p:pic>
      <p:pic>
        <p:nvPicPr>
          <p:cNvPr id="2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6845" y="7143262"/>
            <a:ext cx="1890712" cy="189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4389" y="6676783"/>
            <a:ext cx="1890712" cy="189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7983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99235304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08771" name="think-cell Folie" r:id="rId5" imgW="0" imgH="0" progId="">
                  <p:embed/>
                </p:oleObj>
              </mc:Choice>
              <mc:Fallback>
                <p:oleObj name="think-cell Folie" r:id="rId5" imgW="0" imgH="0" progId="">
                  <p:embed/>
                  <p:pic>
                    <p:nvPicPr>
                      <p:cNvPr id="0" name="AutoShape 2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sz="1050"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sz="1050"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sz="1050"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sz="1050" dirty="0"/>
          </a:p>
        </p:txBody>
      </p:sp>
      <p:pic>
        <p:nvPicPr>
          <p:cNvPr id="76823"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 y="1055951"/>
            <a:ext cx="670559" cy="266868"/>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1050" dirty="0" smtClean="0">
              <a:solidFill>
                <a:schemeClr val="tx1"/>
              </a:solidFill>
            </a:endParaRPr>
          </a:p>
        </p:txBody>
      </p:sp>
      <p:sp>
        <p:nvSpPr>
          <p:cNvPr id="97" name="Rechteck 96"/>
          <p:cNvSpPr/>
          <p:nvPr/>
        </p:nvSpPr>
        <p:spPr>
          <a:xfrm>
            <a:off x="741447" y="1055951"/>
            <a:ext cx="1010920" cy="266868"/>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1050" dirty="0" smtClean="0">
              <a:solidFill>
                <a:schemeClr val="tx1"/>
              </a:solidFill>
            </a:endParaRPr>
          </a:p>
        </p:txBody>
      </p:sp>
      <p:sp>
        <p:nvSpPr>
          <p:cNvPr id="98" name="Rechteck 97"/>
          <p:cNvSpPr/>
          <p:nvPr/>
        </p:nvSpPr>
        <p:spPr>
          <a:xfrm>
            <a:off x="2882201" y="1055951"/>
            <a:ext cx="1752600" cy="266868"/>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1050" dirty="0" smtClean="0">
              <a:solidFill>
                <a:schemeClr val="tx1"/>
              </a:solidFill>
            </a:endParaRPr>
          </a:p>
        </p:txBody>
      </p:sp>
      <p:sp>
        <p:nvSpPr>
          <p:cNvPr id="100" name="Rechteck 99"/>
          <p:cNvSpPr/>
          <p:nvPr/>
        </p:nvSpPr>
        <p:spPr>
          <a:xfrm>
            <a:off x="5783580" y="1055951"/>
            <a:ext cx="1074420" cy="266868"/>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1050" dirty="0" smtClean="0">
              <a:solidFill>
                <a:schemeClr val="tx1"/>
              </a:solidFill>
            </a:endParaRPr>
          </a:p>
        </p:txBody>
      </p:sp>
      <p:sp>
        <p:nvSpPr>
          <p:cNvPr id="101" name="Rechteck 100"/>
          <p:cNvSpPr/>
          <p:nvPr/>
        </p:nvSpPr>
        <p:spPr>
          <a:xfrm>
            <a:off x="1823254" y="1055951"/>
            <a:ext cx="988060" cy="266868"/>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1050" dirty="0" smtClean="0">
              <a:solidFill>
                <a:schemeClr val="tx1"/>
              </a:solidFill>
            </a:endParaRPr>
          </a:p>
        </p:txBody>
      </p:sp>
      <p:sp>
        <p:nvSpPr>
          <p:cNvPr id="21" name="Rechteck 20"/>
          <p:cNvSpPr/>
          <p:nvPr/>
        </p:nvSpPr>
        <p:spPr>
          <a:xfrm>
            <a:off x="211324" y="1534892"/>
            <a:ext cx="6444963" cy="253916"/>
          </a:xfrm>
          <a:prstGeom prst="rect">
            <a:avLst/>
          </a:prstGeom>
        </p:spPr>
        <p:txBody>
          <a:bodyPr wrap="square">
            <a:spAutoFit/>
          </a:bodyPr>
          <a:lstStyle/>
          <a:p>
            <a:pPr>
              <a:spcAft>
                <a:spcPts val="300"/>
              </a:spcAft>
            </a:pPr>
            <a:r>
              <a:rPr lang="de-DE" sz="1050" b="1" dirty="0" smtClean="0">
                <a:solidFill>
                  <a:schemeClr val="tx1">
                    <a:lumMod val="75000"/>
                    <a:lumOff val="25000"/>
                  </a:schemeClr>
                </a:solidFill>
                <a:latin typeface="Comic Sans MS" panose="030F0702030302020204" pitchFamily="66" charset="0"/>
              </a:rPr>
              <a:t>Kontaktdaten Pädagogische Fachkräfte</a:t>
            </a:r>
            <a:endParaRPr lang="de-DE" sz="1050" b="1" dirty="0">
              <a:solidFill>
                <a:schemeClr val="tx1">
                  <a:lumMod val="75000"/>
                  <a:lumOff val="25000"/>
                </a:schemeClr>
              </a:solidFill>
              <a:latin typeface="Comic Sans MS" panose="030F0702030302020204" pitchFamily="66" charset="0"/>
            </a:endParaRPr>
          </a:p>
        </p:txBody>
      </p:sp>
      <p:sp>
        <p:nvSpPr>
          <p:cNvPr id="3" name="Rectangle 1"/>
          <p:cNvSpPr>
            <a:spLocks noChangeArrowheads="1"/>
          </p:cNvSpPr>
          <p:nvPr/>
        </p:nvSpPr>
        <p:spPr bwMode="auto">
          <a:xfrm>
            <a:off x="0" y="-207750"/>
            <a:ext cx="1847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050" b="0" i="0" u="none" strike="noStrike" cap="none" normalizeH="0" baseline="0" dirty="0" smtClean="0">
                <a:ln>
                  <a:noFill/>
                </a:ln>
                <a:solidFill>
                  <a:schemeClr val="tx1"/>
                </a:solidFill>
                <a:effectLst/>
                <a:latin typeface="Arial" charset="0"/>
                <a:cs typeface="Arial" charset="0"/>
              </a:rPr>
              <a:t/>
            </a:r>
            <a:br>
              <a:rPr kumimoji="0" lang="de-DE" altLang="de-DE" sz="1050" b="0" i="0" u="none" strike="noStrike" cap="none" normalizeH="0" baseline="0" dirty="0" smtClean="0">
                <a:ln>
                  <a:noFill/>
                </a:ln>
                <a:solidFill>
                  <a:schemeClr val="tx1"/>
                </a:solidFill>
                <a:effectLst/>
                <a:latin typeface="Arial" charset="0"/>
                <a:cs typeface="Arial" charset="0"/>
              </a:rPr>
            </a:br>
            <a:endParaRPr kumimoji="0" lang="de-DE" altLang="de-DE" sz="1050" b="0" i="0" u="none" strike="noStrike" cap="none" normalizeH="0" baseline="0" dirty="0" smtClean="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468558730"/>
              </p:ext>
            </p:extLst>
          </p:nvPr>
        </p:nvGraphicFramePr>
        <p:xfrm>
          <a:off x="306252" y="1859563"/>
          <a:ext cx="6265999" cy="3788291"/>
        </p:xfrm>
        <a:graphic>
          <a:graphicData uri="http://schemas.openxmlformats.org/drawingml/2006/table">
            <a:tbl>
              <a:tblPr firstRow="1" bandRow="1">
                <a:tableStyleId>{5FD0F851-EC5A-4D38-B0AD-8093EC10F338}</a:tableStyleId>
              </a:tblPr>
              <a:tblGrid>
                <a:gridCol w="1846398">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2819401">
                  <a:extLst>
                    <a:ext uri="{9D8B030D-6E8A-4147-A177-3AD203B41FA5}">
                      <a16:colId xmlns:a16="http://schemas.microsoft.com/office/drawing/2014/main" val="20002"/>
                    </a:ext>
                  </a:extLst>
                </a:gridCol>
              </a:tblGrid>
              <a:tr h="339687">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smtClean="0">
                          <a:solidFill>
                            <a:schemeClr val="bg1"/>
                          </a:solidFill>
                          <a:latin typeface="Calibri" panose="020F0502020204030204" pitchFamily="34" charset="0"/>
                        </a:rPr>
                        <a:t>Telefonnummer</a:t>
                      </a:r>
                      <a:endParaRPr lang="de-DE" sz="14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smtClean="0">
                          <a:solidFill>
                            <a:schemeClr val="bg1"/>
                          </a:solidFill>
                          <a:latin typeface="Calibri" panose="020F0502020204030204" pitchFamily="34" charset="0"/>
                        </a:rPr>
                        <a:t>E-Mail</a:t>
                      </a:r>
                      <a:endParaRPr lang="de-DE" sz="14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0"/>
                  </a:ext>
                </a:extLst>
              </a:tr>
              <a:tr h="339687">
                <a:tc>
                  <a:txBody>
                    <a:bodyPr/>
                    <a:lstStyle/>
                    <a:p>
                      <a:r>
                        <a:rPr lang="de-DE" sz="1400" dirty="0" smtClean="0">
                          <a:solidFill>
                            <a:schemeClr val="tx1">
                              <a:lumMod val="75000"/>
                              <a:lumOff val="25000"/>
                            </a:schemeClr>
                          </a:solidFill>
                          <a:latin typeface="Calibri" panose="020F0502020204030204" pitchFamily="34" charset="0"/>
                          <a:cs typeface="Arial" charset="0"/>
                        </a:rPr>
                        <a:t>Büro</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0711 / 21657097</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1"/>
                  </a:ext>
                </a:extLst>
              </a:tr>
              <a:tr h="450979">
                <a:tc>
                  <a:txBody>
                    <a:bodyPr/>
                    <a:lstStyle/>
                    <a:p>
                      <a:r>
                        <a:rPr lang="de-DE" sz="1400" dirty="0" smtClean="0">
                          <a:solidFill>
                            <a:schemeClr val="tx1">
                              <a:lumMod val="75000"/>
                              <a:lumOff val="25000"/>
                            </a:schemeClr>
                          </a:solidFill>
                          <a:latin typeface="Calibri" panose="020F0502020204030204" pitchFamily="34" charset="0"/>
                        </a:rPr>
                        <a:t>Ausflugshandy</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smtClean="0">
                          <a:solidFill>
                            <a:schemeClr val="tx1">
                              <a:lumMod val="75000"/>
                              <a:lumOff val="25000"/>
                            </a:schemeClr>
                          </a:solidFill>
                          <a:latin typeface="Calibri" panose="020F0502020204030204" pitchFamily="34" charset="0"/>
                          <a:cs typeface="Arial" charset="0"/>
                        </a:rPr>
                        <a:t>0176 /</a:t>
                      </a:r>
                      <a:r>
                        <a:rPr lang="de-DE" altLang="de-DE" sz="1400" baseline="0" dirty="0" smtClean="0">
                          <a:solidFill>
                            <a:schemeClr val="tx1">
                              <a:lumMod val="75000"/>
                              <a:lumOff val="25000"/>
                            </a:schemeClr>
                          </a:solidFill>
                          <a:latin typeface="Calibri" panose="020F0502020204030204" pitchFamily="34" charset="0"/>
                          <a:cs typeface="Arial" charset="0"/>
                        </a:rPr>
                        <a:t> 81892094</a:t>
                      </a: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2"/>
                  </a:ext>
                </a:extLst>
              </a:tr>
              <a:tr h="577465">
                <a:tc>
                  <a:txBody>
                    <a:bodyPr/>
                    <a:lstStyle/>
                    <a:p>
                      <a:r>
                        <a:rPr lang="de-DE" sz="1400" dirty="0" smtClean="0">
                          <a:solidFill>
                            <a:schemeClr val="tx1">
                              <a:lumMod val="75000"/>
                              <a:lumOff val="25000"/>
                            </a:schemeClr>
                          </a:solidFill>
                          <a:latin typeface="Calibri" panose="020F0502020204030204" pitchFamily="34" charset="0"/>
                        </a:rPr>
                        <a:t>Jasmin Grenzbach</a:t>
                      </a:r>
                    </a:p>
                    <a:p>
                      <a:r>
                        <a:rPr lang="de-DE" sz="1400" dirty="0" smtClean="0">
                          <a:solidFill>
                            <a:schemeClr val="tx1">
                              <a:lumMod val="75000"/>
                              <a:lumOff val="25000"/>
                            </a:schemeClr>
                          </a:solidFill>
                          <a:latin typeface="Calibri" panose="020F0502020204030204" pitchFamily="34" charset="0"/>
                        </a:rPr>
                        <a:t>Teamleitung  GTS</a:t>
                      </a:r>
                      <a:endParaRPr lang="de-DE" sz="1400" dirty="0">
                        <a:solidFill>
                          <a:schemeClr val="tx1">
                            <a:lumMod val="75000"/>
                            <a:lumOff val="25000"/>
                          </a:schemeClr>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0176 / 81887846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jasmin.grenzbach@mmgh.de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3"/>
                  </a:ext>
                </a:extLst>
              </a:tr>
              <a:tr h="339687">
                <a:tc>
                  <a:txBody>
                    <a:bodyPr/>
                    <a:lstStyle/>
                    <a:p>
                      <a:r>
                        <a:rPr lang="de-DE" sz="1400" dirty="0" smtClean="0">
                          <a:solidFill>
                            <a:schemeClr val="tx1">
                              <a:lumMod val="75000"/>
                              <a:lumOff val="25000"/>
                            </a:schemeClr>
                          </a:solidFill>
                          <a:latin typeface="Calibri" panose="020F0502020204030204" pitchFamily="34" charset="0"/>
                        </a:rPr>
                        <a:t>Anna Ornth</a:t>
                      </a:r>
                      <a:endParaRPr lang="de-DE" sz="1400" dirty="0">
                        <a:solidFill>
                          <a:schemeClr val="tx1">
                            <a:lumMod val="75000"/>
                            <a:lumOff val="25000"/>
                          </a:schemeClr>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r>
                        <a:rPr lang="de-DE" sz="1400" smtClean="0">
                          <a:solidFill>
                            <a:schemeClr val="tx1">
                              <a:lumMod val="75000"/>
                              <a:lumOff val="25000"/>
                            </a:schemeClr>
                          </a:solidFill>
                          <a:latin typeface="Calibri" panose="020F0502020204030204" pitchFamily="34" charset="0"/>
                        </a:rPr>
                        <a:t>anna.ornth@mmgh.de</a:t>
                      </a:r>
                      <a:endParaRPr lang="de-DE" sz="1400" dirty="0">
                        <a:solidFill>
                          <a:schemeClr val="tx1">
                            <a:lumMod val="75000"/>
                            <a:lumOff val="25000"/>
                          </a:schemeClr>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4"/>
                  </a:ext>
                </a:extLst>
              </a:tr>
              <a:tr h="422336">
                <a:tc>
                  <a:txBody>
                    <a:bodyPr/>
                    <a:lstStyle/>
                    <a:p>
                      <a:r>
                        <a:rPr lang="de-DE" sz="1400" dirty="0" smtClean="0">
                          <a:solidFill>
                            <a:schemeClr val="tx1">
                              <a:lumMod val="75000"/>
                              <a:lumOff val="25000"/>
                            </a:schemeClr>
                          </a:solidFill>
                          <a:latin typeface="Calibri" panose="020F0502020204030204" pitchFamily="34" charset="0"/>
                        </a:rPr>
                        <a:t>Anda</a:t>
                      </a:r>
                      <a:r>
                        <a:rPr lang="de-DE" sz="1400" baseline="0" dirty="0" smtClean="0">
                          <a:solidFill>
                            <a:schemeClr val="tx1">
                              <a:lumMod val="75000"/>
                              <a:lumOff val="25000"/>
                            </a:schemeClr>
                          </a:solidFill>
                          <a:latin typeface="Calibri" panose="020F0502020204030204" pitchFamily="34" charset="0"/>
                        </a:rPr>
                        <a:t>-</a:t>
                      </a:r>
                      <a:r>
                        <a:rPr lang="de-DE" sz="1400" dirty="0" smtClean="0">
                          <a:solidFill>
                            <a:schemeClr val="tx1">
                              <a:lumMod val="75000"/>
                              <a:lumOff val="25000"/>
                            </a:schemeClr>
                          </a:solidFill>
                          <a:latin typeface="Calibri" panose="020F0502020204030204" pitchFamily="34" charset="0"/>
                        </a:rPr>
                        <a:t>Lena</a:t>
                      </a:r>
                      <a:r>
                        <a:rPr lang="de-DE" sz="1400" baseline="0" dirty="0" smtClean="0">
                          <a:solidFill>
                            <a:schemeClr val="tx1">
                              <a:lumMod val="75000"/>
                              <a:lumOff val="25000"/>
                            </a:schemeClr>
                          </a:solidFill>
                          <a:latin typeface="Calibri" panose="020F0502020204030204" pitchFamily="34" charset="0"/>
                        </a:rPr>
                        <a:t> </a:t>
                      </a:r>
                      <a:r>
                        <a:rPr lang="de-DE" sz="1400" dirty="0" smtClean="0">
                          <a:solidFill>
                            <a:schemeClr val="tx1">
                              <a:lumMod val="75000"/>
                              <a:lumOff val="25000"/>
                            </a:schemeClr>
                          </a:solidFill>
                          <a:latin typeface="Calibri" panose="020F0502020204030204" pitchFamily="34" charset="0"/>
                        </a:rPr>
                        <a:t> </a:t>
                      </a:r>
                      <a:r>
                        <a:rPr lang="de-DE" sz="1400" dirty="0" err="1" smtClean="0">
                          <a:solidFill>
                            <a:schemeClr val="tx1">
                              <a:lumMod val="75000"/>
                              <a:lumOff val="25000"/>
                            </a:schemeClr>
                          </a:solidFill>
                          <a:latin typeface="Calibri" panose="020F0502020204030204" pitchFamily="34" charset="0"/>
                        </a:rPr>
                        <a:t>Kalnins</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andalena.kalnins@mmgh.de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5"/>
                  </a:ext>
                </a:extLst>
              </a:tr>
              <a:tr h="373225">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Rolf Haller</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rolf.haller@mmgh.de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6"/>
                  </a:ext>
                </a:extLst>
              </a:tr>
              <a:tr h="335625">
                <a:tc>
                  <a:txBody>
                    <a:bodyPr/>
                    <a:lstStyle/>
                    <a:p>
                      <a:r>
                        <a:rPr lang="de-DE" sz="1400" dirty="0" smtClean="0">
                          <a:solidFill>
                            <a:schemeClr val="tx1">
                              <a:lumMod val="75000"/>
                              <a:lumOff val="25000"/>
                            </a:schemeClr>
                          </a:solidFill>
                          <a:latin typeface="Calibri" panose="020F0502020204030204" pitchFamily="34" charset="0"/>
                        </a:rPr>
                        <a:t>Angela Rudolph</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solidFill>
                          <a:latin typeface="Calibri" panose="020F0502020204030204" pitchFamily="34" charset="0"/>
                        </a:rPr>
                        <a:t>angela.rudolph@mmgh.de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10"/>
                  </a:ext>
                </a:extLst>
              </a:tr>
              <a:tr h="172555">
                <a:tc>
                  <a:txBody>
                    <a:bodyPr/>
                    <a:lstStyle/>
                    <a:p>
                      <a:r>
                        <a:rPr lang="de-DE" sz="1400" dirty="0" err="1" smtClean="0">
                          <a:solidFill>
                            <a:schemeClr val="tx1">
                              <a:lumMod val="75000"/>
                              <a:lumOff val="25000"/>
                            </a:schemeClr>
                          </a:solidFill>
                          <a:latin typeface="Calibri" panose="020F0502020204030204" pitchFamily="34" charset="0"/>
                        </a:rPr>
                        <a:t>Syuhaidah</a:t>
                      </a:r>
                      <a:r>
                        <a:rPr lang="de-DE" sz="1400" baseline="0" dirty="0" smtClean="0">
                          <a:solidFill>
                            <a:schemeClr val="tx1">
                              <a:lumMod val="75000"/>
                              <a:lumOff val="25000"/>
                            </a:schemeClr>
                          </a:solidFill>
                          <a:latin typeface="Calibri" panose="020F0502020204030204" pitchFamily="34" charset="0"/>
                        </a:rPr>
                        <a:t> Hensel</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85000"/>
                      </a:schemeClr>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syuhaidah.Hensel@mmgh.de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172555">
                <a:tc>
                  <a:txBody>
                    <a:bodyPr/>
                    <a:lstStyle/>
                    <a:p>
                      <a:r>
                        <a:rPr lang="de-DE" sz="1400" dirty="0" smtClean="0">
                          <a:solidFill>
                            <a:schemeClr val="tx1">
                              <a:lumMod val="75000"/>
                              <a:lumOff val="25000"/>
                            </a:schemeClr>
                          </a:solidFill>
                          <a:latin typeface="Calibri" panose="020F0502020204030204" pitchFamily="34" charset="0"/>
                        </a:rPr>
                        <a:t>Horst von Wolff</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horst.wolff@mmgh.de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9"/>
                  </a:ext>
                </a:extLst>
              </a:tr>
            </a:tbl>
          </a:graphicData>
        </a:graphic>
      </p:graphicFrame>
      <p:sp>
        <p:nvSpPr>
          <p:cNvPr id="31" name="Rechteck 30"/>
          <p:cNvSpPr/>
          <p:nvPr/>
        </p:nvSpPr>
        <p:spPr>
          <a:xfrm>
            <a:off x="211323" y="6348232"/>
            <a:ext cx="6444963" cy="453970"/>
          </a:xfrm>
          <a:prstGeom prst="rect">
            <a:avLst/>
          </a:prstGeom>
        </p:spPr>
        <p:txBody>
          <a:bodyPr wrap="square">
            <a:spAutoFit/>
          </a:bodyPr>
          <a:lstStyle/>
          <a:p>
            <a:pPr>
              <a:spcAft>
                <a:spcPts val="300"/>
              </a:spcAft>
            </a:pPr>
            <a:endParaRPr lang="de-DE" sz="1050" b="1" dirty="0" smtClean="0">
              <a:solidFill>
                <a:schemeClr val="tx1">
                  <a:lumMod val="75000"/>
                  <a:lumOff val="25000"/>
                </a:schemeClr>
              </a:solidFill>
              <a:latin typeface="Comic Sans MS" panose="030F0702030302020204" pitchFamily="66" charset="0"/>
            </a:endParaRPr>
          </a:p>
          <a:p>
            <a:pPr>
              <a:spcAft>
                <a:spcPts val="300"/>
              </a:spcAft>
            </a:pPr>
            <a:r>
              <a:rPr lang="de-DE" sz="1050" b="1" dirty="0" smtClean="0">
                <a:solidFill>
                  <a:schemeClr val="tx1">
                    <a:lumMod val="75000"/>
                    <a:lumOff val="25000"/>
                  </a:schemeClr>
                </a:solidFill>
                <a:latin typeface="Comic Sans MS" panose="030F0702030302020204" pitchFamily="66" charset="0"/>
              </a:rPr>
              <a:t>Kontaktdaten </a:t>
            </a:r>
            <a:r>
              <a:rPr lang="de-DE" sz="1050" b="1" dirty="0">
                <a:solidFill>
                  <a:schemeClr val="tx1">
                    <a:lumMod val="75000"/>
                    <a:lumOff val="25000"/>
                  </a:schemeClr>
                </a:solidFill>
                <a:latin typeface="Comic Sans MS" panose="030F0702030302020204" pitchFamily="66" charset="0"/>
              </a:rPr>
              <a:t>Caterer </a:t>
            </a:r>
            <a:r>
              <a:rPr lang="de-DE" sz="1050" dirty="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p14="http://schemas.microsoft.com/office/powerpoint/2010/main" val="993830922"/>
              </p:ext>
            </p:extLst>
          </p:nvPr>
        </p:nvGraphicFramePr>
        <p:xfrm>
          <a:off x="306252" y="6925325"/>
          <a:ext cx="6265999" cy="822960"/>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val="20000"/>
                    </a:ext>
                  </a:extLst>
                </a:gridCol>
                <a:gridCol w="1905736">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dirty="0" smtClean="0">
                          <a:solidFill>
                            <a:schemeClr val="bg1"/>
                          </a:solidFill>
                          <a:latin typeface="Calibri" panose="020F0502020204030204" pitchFamily="34" charset="0"/>
                        </a:rPr>
                        <a:t>Telefonnummer</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10000"/>
                  </a:ext>
                </a:extLst>
              </a:tr>
              <a:tr h="401607">
                <a:tc>
                  <a:txBody>
                    <a:bodyPr/>
                    <a:lstStyle/>
                    <a:p>
                      <a:r>
                        <a:rPr lang="de-DE" sz="1400" dirty="0" smtClean="0">
                          <a:solidFill>
                            <a:schemeClr val="tx1">
                              <a:lumMod val="75000"/>
                              <a:lumOff val="25000"/>
                            </a:schemeClr>
                          </a:solidFill>
                          <a:latin typeface="Calibri" panose="020F0502020204030204" pitchFamily="34" charset="0"/>
                        </a:rPr>
                        <a:t>Herr</a:t>
                      </a:r>
                      <a:r>
                        <a:rPr lang="de-DE" sz="1400" baseline="0" dirty="0" smtClean="0">
                          <a:solidFill>
                            <a:schemeClr val="tx1">
                              <a:lumMod val="75000"/>
                              <a:lumOff val="25000"/>
                            </a:schemeClr>
                          </a:solidFill>
                          <a:latin typeface="Calibri" panose="020F0502020204030204" pitchFamily="34" charset="0"/>
                        </a:rPr>
                        <a:t> Rödl</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0711/92582-35</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menueservice@malteser-stuttgart.de</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extLst>
                  <a:ext uri="{0D108BD9-81ED-4DB2-BD59-A6C34878D82A}">
                    <a16:rowId xmlns:a16="http://schemas.microsoft.com/office/drawing/2014/main" val="10001"/>
                  </a:ext>
                </a:extLst>
              </a:tr>
            </a:tbl>
          </a:graphicData>
        </a:graphic>
      </p:graphicFrame>
      <p:sp>
        <p:nvSpPr>
          <p:cNvPr id="35" name="Rechteck 34"/>
          <p:cNvSpPr/>
          <p:nvPr/>
        </p:nvSpPr>
        <p:spPr>
          <a:xfrm>
            <a:off x="211324" y="8139330"/>
            <a:ext cx="6444963" cy="253916"/>
          </a:xfrm>
          <a:prstGeom prst="rect">
            <a:avLst/>
          </a:prstGeom>
        </p:spPr>
        <p:txBody>
          <a:bodyPr wrap="square">
            <a:spAutoFit/>
          </a:bodyPr>
          <a:lstStyle/>
          <a:p>
            <a:pPr>
              <a:spcAft>
                <a:spcPts val="300"/>
              </a:spcAft>
            </a:pPr>
            <a:r>
              <a:rPr lang="de-DE" sz="1050" b="1">
                <a:solidFill>
                  <a:schemeClr val="tx1">
                    <a:lumMod val="75000"/>
                    <a:lumOff val="25000"/>
                  </a:schemeClr>
                </a:solidFill>
                <a:latin typeface="Comic Sans MS" panose="030F0702030302020204" pitchFamily="66" charset="0"/>
              </a:rPr>
              <a:t>Kontaktdaten unseres </a:t>
            </a:r>
            <a:r>
              <a:rPr lang="de-DE" sz="1050" b="1" smtClean="0">
                <a:solidFill>
                  <a:schemeClr val="tx1">
                    <a:lumMod val="75000"/>
                    <a:lumOff val="25000"/>
                  </a:schemeClr>
                </a:solidFill>
                <a:latin typeface="Comic Sans MS" panose="030F0702030302020204" pitchFamily="66" charset="0"/>
              </a:rPr>
              <a:t>Hausmeisters</a:t>
            </a:r>
            <a:endParaRPr lang="de-DE" sz="1050" b="1">
              <a:solidFill>
                <a:schemeClr val="tx1">
                  <a:lumMod val="75000"/>
                  <a:lumOff val="25000"/>
                </a:schemeClr>
              </a:solidFill>
              <a:latin typeface="Comic Sans MS" panose="030F0702030302020204" pitchFamily="66" charset="0"/>
            </a:endParaRPr>
          </a:p>
        </p:txBody>
      </p:sp>
      <p:graphicFrame>
        <p:nvGraphicFramePr>
          <p:cNvPr id="36" name="Tabelle 35"/>
          <p:cNvGraphicFramePr>
            <a:graphicFrameLocks noGrp="1"/>
          </p:cNvGraphicFramePr>
          <p:nvPr>
            <p:extLst>
              <p:ext uri="{D42A27DB-BD31-4B8C-83A1-F6EECF244321}">
                <p14:modId xmlns:p14="http://schemas.microsoft.com/office/powerpoint/2010/main" val="1809725257"/>
              </p:ext>
            </p:extLst>
          </p:nvPr>
        </p:nvGraphicFramePr>
        <p:xfrm>
          <a:off x="306252" y="8485639"/>
          <a:ext cx="6265999" cy="741680"/>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val="20000"/>
                    </a:ext>
                  </a:extLst>
                </a:gridCol>
                <a:gridCol w="1905736">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extLst>
                  <a:ext uri="{0D108BD9-81ED-4DB2-BD59-A6C34878D82A}">
                    <a16:rowId xmlns:a16="http://schemas.microsoft.com/office/drawing/2014/main" val="10000"/>
                  </a:ext>
                </a:extLst>
              </a:tr>
              <a:tr h="370840">
                <a:tc>
                  <a:txBody>
                    <a:bodyPr/>
                    <a:lstStyle/>
                    <a:p>
                      <a:r>
                        <a:rPr lang="de-DE" sz="1400" dirty="0" smtClean="0">
                          <a:solidFill>
                            <a:schemeClr val="tx1">
                              <a:lumMod val="75000"/>
                              <a:lumOff val="25000"/>
                            </a:schemeClr>
                          </a:solidFill>
                          <a:latin typeface="+mn-lt"/>
                        </a:rPr>
                        <a:t>Joachim</a:t>
                      </a:r>
                      <a:r>
                        <a:rPr lang="de-DE" sz="1400" baseline="0" dirty="0" smtClean="0">
                          <a:solidFill>
                            <a:schemeClr val="tx1">
                              <a:lumMod val="75000"/>
                              <a:lumOff val="25000"/>
                            </a:schemeClr>
                          </a:solidFill>
                          <a:latin typeface="+mn-lt"/>
                        </a:rPr>
                        <a:t> </a:t>
                      </a:r>
                      <a:r>
                        <a:rPr lang="de-DE" sz="1400" baseline="0" dirty="0" err="1" smtClean="0">
                          <a:solidFill>
                            <a:schemeClr val="tx1">
                              <a:lumMod val="75000"/>
                              <a:lumOff val="25000"/>
                            </a:schemeClr>
                          </a:solidFill>
                          <a:latin typeface="+mn-lt"/>
                        </a:rPr>
                        <a:t>Sohnle</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dirty="0" smtClean="0">
                          <a:solidFill>
                            <a:schemeClr val="tx1">
                              <a:lumMod val="75000"/>
                              <a:lumOff val="25000"/>
                            </a:schemeClr>
                          </a:solidFill>
                          <a:latin typeface="Calibri" panose="020F0502020204030204" pitchFamily="34" charset="0"/>
                        </a:rPr>
                        <a:t>0172/</a:t>
                      </a:r>
                      <a:r>
                        <a:rPr lang="de-DE" sz="1400" baseline="0" dirty="0" smtClean="0">
                          <a:solidFill>
                            <a:schemeClr val="tx1">
                              <a:lumMod val="75000"/>
                              <a:lumOff val="25000"/>
                            </a:schemeClr>
                          </a:solidFill>
                          <a:latin typeface="Calibri" panose="020F0502020204030204" pitchFamily="34" charset="0"/>
                        </a:rPr>
                        <a:t> 7398053</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extLst>
                  <a:ext uri="{0D108BD9-81ED-4DB2-BD59-A6C34878D82A}">
                    <a16:rowId xmlns:a16="http://schemas.microsoft.com/office/drawing/2014/main" val="10001"/>
                  </a:ext>
                </a:extLst>
              </a:tr>
            </a:tbl>
          </a:graphicData>
        </a:graphic>
      </p:graphicFrame>
      <p:sp>
        <p:nvSpPr>
          <p:cNvPr id="25" name="Rechteck 24"/>
          <p:cNvSpPr/>
          <p:nvPr/>
        </p:nvSpPr>
        <p:spPr>
          <a:xfrm>
            <a:off x="4705688" y="1055951"/>
            <a:ext cx="1007003" cy="25391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de-DE" sz="1050" dirty="0">
              <a:solidFill>
                <a:schemeClr val="bg1"/>
              </a:solidFill>
              <a:latin typeface="Comic Sans MS" panose="030F0702030302020204" pitchFamily="66" charset="0"/>
            </a:endParaRPr>
          </a:p>
        </p:txBody>
      </p:sp>
      <p:sp>
        <p:nvSpPr>
          <p:cNvPr id="30" name="Textfeld 29"/>
          <p:cNvSpPr txBox="1"/>
          <p:nvPr/>
        </p:nvSpPr>
        <p:spPr>
          <a:xfrm>
            <a:off x="2339287" y="1192286"/>
            <a:ext cx="65" cy="161583"/>
          </a:xfrm>
          <a:prstGeom prst="rect">
            <a:avLst/>
          </a:prstGeom>
          <a:noFill/>
        </p:spPr>
        <p:txBody>
          <a:bodyPr wrap="none" lIns="0" tIns="0" rIns="0" bIns="0" rtlCol="0">
            <a:spAutoFit/>
          </a:bodyPr>
          <a:lstStyle/>
          <a:p>
            <a:pPr algn="ctr"/>
            <a:endParaRPr lang="de-DE" sz="1050" dirty="0">
              <a:latin typeface="Comic Sans MS" panose="030F0702030302020204" pitchFamily="66" charset="0"/>
            </a:endParaRPr>
          </a:p>
        </p:txBody>
      </p:sp>
      <p:sp>
        <p:nvSpPr>
          <p:cNvPr id="27" name="Textfeld 26"/>
          <p:cNvSpPr txBox="1"/>
          <p:nvPr/>
        </p:nvSpPr>
        <p:spPr>
          <a:xfrm>
            <a:off x="1001534" y="1174766"/>
            <a:ext cx="447237" cy="161583"/>
          </a:xfrm>
          <a:prstGeom prst="rect">
            <a:avLst/>
          </a:prstGeom>
          <a:noFill/>
        </p:spPr>
        <p:txBody>
          <a:bodyPr wrap="none" lIns="0" tIns="0" rIns="0" bIns="0" rtlCol="0">
            <a:spAutoFit/>
          </a:bodyPr>
          <a:lstStyle/>
          <a:p>
            <a:pPr algn="ctr"/>
            <a:r>
              <a:rPr lang="de-DE" sz="1050" b="1" dirty="0" smtClean="0">
                <a:solidFill>
                  <a:schemeClr val="bg1"/>
                </a:solidFill>
                <a:latin typeface="Comic Sans MS" panose="030F0702030302020204" pitchFamily="66" charset="0"/>
              </a:rPr>
              <a:t>Ostern</a:t>
            </a:r>
            <a:endParaRPr lang="de-DE" sz="105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93845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endParaRPr lang="de-DE" dirty="0">
              <a:solidFill>
                <a:prstClr val="black"/>
              </a:solidFill>
            </a:endParaRPr>
          </a:p>
        </p:txBody>
      </p:sp>
      <p:sp>
        <p:nvSpPr>
          <p:cNvPr id="3" name="Titel 2"/>
          <p:cNvSpPr>
            <a:spLocks noGrp="1"/>
          </p:cNvSpPr>
          <p:nvPr>
            <p:ph type="title"/>
          </p:nvPr>
        </p:nvSpPr>
        <p:spPr/>
        <p:txBody>
          <a:bodyPr/>
          <a:lstStyle/>
          <a:p>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6393050" y="9609140"/>
            <a:ext cx="188286" cy="442000"/>
          </a:xfrm>
        </p:spPr>
        <p:txBody>
          <a:bodyPr lIns="20976" tIns="10488" rIns="20976" bIns="10488"/>
          <a:lstStyle/>
          <a:p>
            <a:pPr algn="r"/>
            <a:r>
              <a:rPr lang="de-DE" sz="1400" dirty="0">
                <a:solidFill>
                  <a:prstClr val="black"/>
                </a:solidFill>
              </a:rPr>
              <a:t>1</a:t>
            </a:r>
          </a:p>
        </p:txBody>
      </p:sp>
      <p:sp>
        <p:nvSpPr>
          <p:cNvPr id="4" name="Textfeld 3"/>
          <p:cNvSpPr txBox="1"/>
          <p:nvPr/>
        </p:nvSpPr>
        <p:spPr>
          <a:xfrm>
            <a:off x="457034" y="1505855"/>
            <a:ext cx="5993531" cy="7890045"/>
          </a:xfrm>
          <a:prstGeom prst="rect">
            <a:avLst/>
          </a:prstGeom>
          <a:noFill/>
        </p:spPr>
        <p:txBody>
          <a:bodyPr wrap="square" lIns="0" tIns="0" rIns="0" bIns="0" rtlCol="0">
            <a:spAutoFit/>
          </a:bodyPr>
          <a:lstStyle/>
          <a:p>
            <a:r>
              <a:rPr lang="de-DE" sz="1200" dirty="0">
                <a:latin typeface="Calibri" panose="020F0502020204030204" pitchFamily="34" charset="0"/>
              </a:rPr>
              <a:t>Liebe </a:t>
            </a:r>
            <a:r>
              <a:rPr lang="de-DE" sz="1200" dirty="0" smtClean="0">
                <a:latin typeface="Calibri" panose="020F0502020204030204" pitchFamily="34" charset="0"/>
              </a:rPr>
              <a:t>Kinder, </a:t>
            </a:r>
            <a:r>
              <a:rPr lang="de-DE" sz="1200" dirty="0">
                <a:latin typeface="Calibri" panose="020F0502020204030204" pitchFamily="34" charset="0"/>
              </a:rPr>
              <a:t>liebe Eltern</a:t>
            </a:r>
            <a:r>
              <a:rPr lang="de-DE" sz="1200" dirty="0" smtClean="0">
                <a:latin typeface="Calibri" panose="020F0502020204030204" pitchFamily="34" charset="0"/>
              </a:rPr>
              <a:t>,</a:t>
            </a:r>
          </a:p>
          <a:p>
            <a:endParaRPr lang="de-DE" sz="1200" dirty="0">
              <a:latin typeface="Calibri" panose="020F0502020204030204" pitchFamily="34" charset="0"/>
            </a:endParaRPr>
          </a:p>
          <a:p>
            <a:r>
              <a:rPr lang="de-DE" sz="1200" dirty="0">
                <a:latin typeface="Calibri" panose="020F0502020204030204" pitchFamily="34" charset="0"/>
              </a:rPr>
              <a:t>i</a:t>
            </a:r>
            <a:r>
              <a:rPr lang="de-DE" sz="1200" dirty="0" smtClean="0">
                <a:latin typeface="Calibri" panose="020F0502020204030204" pitchFamily="34" charset="0"/>
              </a:rPr>
              <a:t>n </a:t>
            </a:r>
            <a:r>
              <a:rPr lang="de-DE" sz="1200" dirty="0">
                <a:latin typeface="Calibri" panose="020F0502020204030204" pitchFamily="34" charset="0"/>
              </a:rPr>
              <a:t>den Osterferien dreht sich </a:t>
            </a:r>
            <a:r>
              <a:rPr lang="de-DE" sz="1200" dirty="0" smtClean="0">
                <a:latin typeface="Calibri" panose="020F0502020204030204" pitchFamily="34" charset="0"/>
              </a:rPr>
              <a:t>alles </a:t>
            </a:r>
            <a:r>
              <a:rPr lang="de-DE" sz="1200" dirty="0">
                <a:latin typeface="Calibri" panose="020F0502020204030204" pitchFamily="34" charset="0"/>
              </a:rPr>
              <a:t>„Rund um das Thema </a:t>
            </a:r>
            <a:r>
              <a:rPr lang="de-DE" sz="1200" dirty="0" smtClean="0">
                <a:latin typeface="Calibri" panose="020F0502020204030204" pitchFamily="34" charset="0"/>
              </a:rPr>
              <a:t>Theater“. </a:t>
            </a:r>
            <a:r>
              <a:rPr lang="de-DE" sz="1200" dirty="0">
                <a:latin typeface="Calibri" panose="020F0502020204030204" pitchFamily="34" charset="0"/>
              </a:rPr>
              <a:t>Die Ferienkinder können sich hier in verschiedenen Angeboten im Theaterspielen erproben. Dies muss nicht gleich eine große Aufführung sein. Auch kleine Szenen und Rollenspiele geben den Kindern die Möglichkeit sich im Theaterspielen auszuprobieren. </a:t>
            </a:r>
            <a:endParaRPr lang="de-DE" sz="1200" dirty="0" smtClean="0">
              <a:latin typeface="Calibri" panose="020F0502020204030204" pitchFamily="34" charset="0"/>
            </a:endParaRPr>
          </a:p>
          <a:p>
            <a:r>
              <a:rPr lang="de-DE" sz="1200" dirty="0" smtClean="0">
                <a:latin typeface="Calibri" panose="020F0502020204030204" pitchFamily="34" charset="0"/>
              </a:rPr>
              <a:t> </a:t>
            </a:r>
            <a:endParaRPr lang="de-DE" sz="1200" dirty="0">
              <a:latin typeface="Calibri" panose="020F0502020204030204" pitchFamily="34" charset="0"/>
            </a:endParaRPr>
          </a:p>
          <a:p>
            <a:r>
              <a:rPr lang="de-DE" sz="1200" dirty="0">
                <a:latin typeface="Calibri" panose="020F0502020204030204" pitchFamily="34" charset="0"/>
              </a:rPr>
              <a:t>Das Angebot </a:t>
            </a:r>
            <a:r>
              <a:rPr lang="de-DE" sz="1200" dirty="0" smtClean="0">
                <a:latin typeface="Calibri" panose="020F0502020204030204" pitchFamily="34" charset="0"/>
              </a:rPr>
              <a:t>Improvisationstheater sieht vor, dass die Ferienkinder durch </a:t>
            </a:r>
            <a:r>
              <a:rPr lang="de-DE" sz="1200" dirty="0">
                <a:latin typeface="Calibri" panose="020F0502020204030204" pitchFamily="34" charset="0"/>
              </a:rPr>
              <a:t>Mimik, Gestik und </a:t>
            </a:r>
            <a:r>
              <a:rPr lang="de-DE" sz="1200" dirty="0" smtClean="0">
                <a:latin typeface="Calibri" panose="020F0502020204030204" pitchFamily="34" charset="0"/>
              </a:rPr>
              <a:t>Sprache unterschiedliche </a:t>
            </a:r>
            <a:r>
              <a:rPr lang="de-DE" sz="1200" dirty="0">
                <a:latin typeface="Calibri" panose="020F0502020204030204" pitchFamily="34" charset="0"/>
              </a:rPr>
              <a:t>Empfindungen </a:t>
            </a:r>
            <a:r>
              <a:rPr lang="de-DE" sz="1200" dirty="0" smtClean="0">
                <a:latin typeface="Calibri" panose="020F0502020204030204" pitchFamily="34" charset="0"/>
              </a:rPr>
              <a:t>darstellen </a:t>
            </a:r>
            <a:r>
              <a:rPr lang="de-DE" sz="1200" dirty="0">
                <a:latin typeface="Calibri" panose="020F0502020204030204" pitchFamily="34" charset="0"/>
              </a:rPr>
              <a:t>und sich diese dann gegenseitig </a:t>
            </a:r>
            <a:r>
              <a:rPr lang="de-DE" sz="1200" dirty="0" smtClean="0">
                <a:latin typeface="Calibri" panose="020F0502020204030204" pitchFamily="34" charset="0"/>
              </a:rPr>
              <a:t>vorspielen</a:t>
            </a:r>
            <a:r>
              <a:rPr lang="de-DE" sz="1200" dirty="0">
                <a:latin typeface="Calibri" panose="020F0502020204030204" pitchFamily="34" charset="0"/>
              </a:rPr>
              <a:t>.  Natürlich steht auch die Theaterschminke auf dem Programm. Mit bunten Farben verwandeln sich die Ferienkinder gegenseitig in </a:t>
            </a:r>
            <a:r>
              <a:rPr lang="de-DE" sz="1200" dirty="0" smtClean="0">
                <a:latin typeface="Calibri" panose="020F0502020204030204" pitchFamily="34" charset="0"/>
              </a:rPr>
              <a:t>verschiedene </a:t>
            </a:r>
            <a:r>
              <a:rPr lang="de-DE" sz="1200" dirty="0">
                <a:latin typeface="Calibri" panose="020F0502020204030204" pitchFamily="34" charset="0"/>
              </a:rPr>
              <a:t>Tiere um dann kleine Szenen zu entwickeln und zu spielen</a:t>
            </a:r>
            <a:r>
              <a:rPr lang="de-DE" sz="1200" dirty="0" smtClean="0">
                <a:latin typeface="Calibri" panose="020F0502020204030204" pitchFamily="34" charset="0"/>
              </a:rPr>
              <a:t>. Wer </a:t>
            </a:r>
            <a:r>
              <a:rPr lang="de-DE" sz="1200" dirty="0">
                <a:latin typeface="Calibri" panose="020F0502020204030204" pitchFamily="34" charset="0"/>
              </a:rPr>
              <a:t>nicht gleich auf der Bühne stehen </a:t>
            </a:r>
            <a:r>
              <a:rPr lang="de-DE" sz="1200" dirty="0" smtClean="0">
                <a:latin typeface="Calibri" panose="020F0502020204030204" pitchFamily="34" charset="0"/>
              </a:rPr>
              <a:t>möchte, </a:t>
            </a:r>
            <a:r>
              <a:rPr lang="de-DE" sz="1200" dirty="0">
                <a:latin typeface="Calibri" panose="020F0502020204030204" pitchFamily="34" charset="0"/>
              </a:rPr>
              <a:t>kann sich im Schattentheater künstlerisch betätigen. Hier werden </a:t>
            </a:r>
            <a:r>
              <a:rPr lang="de-DE" sz="1200" dirty="0" smtClean="0">
                <a:latin typeface="Calibri" panose="020F0502020204030204" pitchFamily="34" charset="0"/>
              </a:rPr>
              <a:t>verschiedene </a:t>
            </a:r>
            <a:r>
              <a:rPr lang="de-DE" sz="1200" dirty="0">
                <a:latin typeface="Calibri" panose="020F0502020204030204" pitchFamily="34" charset="0"/>
              </a:rPr>
              <a:t>Figuren gebastelt, die mit Hilfe von Licht auf einer weißen Leinwand Schatten werfen. </a:t>
            </a:r>
            <a:r>
              <a:rPr lang="de-DE" sz="1200" dirty="0" smtClean="0">
                <a:latin typeface="Calibri" panose="020F0502020204030204" pitchFamily="34" charset="0"/>
              </a:rPr>
              <a:t>Dabei stehen </a:t>
            </a:r>
            <a:r>
              <a:rPr lang="de-DE" sz="1200" dirty="0">
                <a:latin typeface="Calibri" panose="020F0502020204030204" pitchFamily="34" charset="0"/>
              </a:rPr>
              <a:t>die Kinder nicht selbst auf der Bühne, können aber ihre Figuren spielen lassen. </a:t>
            </a:r>
            <a:endParaRPr lang="de-DE" sz="1200" dirty="0" smtClean="0">
              <a:latin typeface="Calibri" panose="020F0502020204030204" pitchFamily="34" charset="0"/>
            </a:endParaRPr>
          </a:p>
          <a:p>
            <a:endParaRPr lang="de-DE" sz="1200" dirty="0">
              <a:latin typeface="Calibri" panose="020F0502020204030204" pitchFamily="34" charset="0"/>
            </a:endParaRPr>
          </a:p>
          <a:p>
            <a:r>
              <a:rPr lang="de-DE" sz="1200" dirty="0">
                <a:latin typeface="Calibri" panose="020F0502020204030204" pitchFamily="34" charset="0"/>
              </a:rPr>
              <a:t>Im Angebot Fingerpuppen, gestalten die Ferienkinder aus Stoffen und Filz kleine Figuren, die über die Finger gestülpt werden. Mit diesen Fingerpuppen lassen sich z.B. kleine Dialoge oder Szenen in einer Art Kasperletheater gut spielen. </a:t>
            </a:r>
            <a:endParaRPr lang="de-DE" sz="1200" dirty="0" smtClean="0">
              <a:latin typeface="Calibri" panose="020F0502020204030204" pitchFamily="34" charset="0"/>
            </a:endParaRPr>
          </a:p>
          <a:p>
            <a:endParaRPr lang="de-DE" sz="1200" dirty="0">
              <a:latin typeface="Calibri" panose="020F0502020204030204" pitchFamily="34" charset="0"/>
            </a:endParaRPr>
          </a:p>
          <a:p>
            <a:r>
              <a:rPr lang="de-DE" sz="1200" dirty="0">
                <a:latin typeface="Calibri" panose="020F0502020204030204" pitchFamily="34" charset="0"/>
              </a:rPr>
              <a:t>Das Theater im Karton kann </a:t>
            </a:r>
            <a:r>
              <a:rPr lang="de-DE" sz="1200" dirty="0" smtClean="0">
                <a:latin typeface="Calibri" panose="020F0502020204030204" pitchFamily="34" charset="0"/>
              </a:rPr>
              <a:t>aus der Märchen-</a:t>
            </a:r>
            <a:r>
              <a:rPr lang="de-DE" sz="1200" dirty="0">
                <a:latin typeface="Calibri" panose="020F0502020204030204" pitchFamily="34" charset="0"/>
              </a:rPr>
              <a:t>, Geschichten-, oder Fantasiewelt </a:t>
            </a:r>
            <a:r>
              <a:rPr lang="de-DE" sz="1200" dirty="0" smtClean="0">
                <a:latin typeface="Calibri" panose="020F0502020204030204" pitchFamily="34" charset="0"/>
              </a:rPr>
              <a:t>entspringen, </a:t>
            </a:r>
            <a:r>
              <a:rPr lang="de-DE" sz="1200" dirty="0">
                <a:latin typeface="Calibri" panose="020F0502020204030204" pitchFamily="34" charset="0"/>
              </a:rPr>
              <a:t>je </a:t>
            </a:r>
            <a:r>
              <a:rPr lang="de-DE" sz="1200" dirty="0" smtClean="0">
                <a:latin typeface="Calibri" panose="020F0502020204030204" pitchFamily="34" charset="0"/>
              </a:rPr>
              <a:t>nachdem, was </a:t>
            </a:r>
            <a:r>
              <a:rPr lang="de-DE" sz="1200" dirty="0">
                <a:latin typeface="Calibri" panose="020F0502020204030204" pitchFamily="34" charset="0"/>
              </a:rPr>
              <a:t>die Ferienkinder daraus machen. </a:t>
            </a:r>
            <a:r>
              <a:rPr lang="de-DE" sz="1200" dirty="0" smtClean="0">
                <a:latin typeface="Calibri" panose="020F0502020204030204" pitchFamily="34" charset="0"/>
              </a:rPr>
              <a:t>Dabei wird aus </a:t>
            </a:r>
            <a:r>
              <a:rPr lang="de-DE" sz="1200" dirty="0">
                <a:latin typeface="Calibri" panose="020F0502020204030204" pitchFamily="34" charset="0"/>
              </a:rPr>
              <a:t>einem </a:t>
            </a:r>
            <a:r>
              <a:rPr lang="de-DE" sz="1200" dirty="0" smtClean="0">
                <a:latin typeface="Calibri" panose="020F0502020204030204" pitchFamily="34" charset="0"/>
              </a:rPr>
              <a:t>Karton ein Theater gebastelt. </a:t>
            </a:r>
            <a:r>
              <a:rPr lang="de-DE" sz="1200" dirty="0">
                <a:latin typeface="Calibri" panose="020F0502020204030204" pitchFamily="34" charset="0"/>
              </a:rPr>
              <a:t>M</a:t>
            </a:r>
            <a:r>
              <a:rPr lang="de-DE" sz="1200" dirty="0" smtClean="0">
                <a:latin typeface="Calibri" panose="020F0502020204030204" pitchFamily="34" charset="0"/>
              </a:rPr>
              <a:t>it </a:t>
            </a:r>
            <a:r>
              <a:rPr lang="de-DE" sz="1200" dirty="0">
                <a:latin typeface="Calibri" panose="020F0502020204030204" pitchFamily="34" charset="0"/>
              </a:rPr>
              <a:t>Bühnenbild Schauspielern und Bühnenvorhang</a:t>
            </a:r>
            <a:r>
              <a:rPr lang="de-DE" sz="1200" dirty="0" smtClean="0">
                <a:latin typeface="Calibri" panose="020F0502020204030204" pitchFamily="34" charset="0"/>
              </a:rPr>
              <a:t>.</a:t>
            </a:r>
          </a:p>
          <a:p>
            <a:endParaRPr lang="de-DE" sz="1200" b="1" dirty="0">
              <a:latin typeface="Calibri" panose="020F0502020204030204" pitchFamily="34" charset="0"/>
            </a:endParaRPr>
          </a:p>
          <a:p>
            <a:r>
              <a:rPr lang="de-DE" sz="1200" dirty="0">
                <a:latin typeface="Calibri" panose="020F0502020204030204" pitchFamily="34" charset="0"/>
              </a:rPr>
              <a:t>Zu einer </a:t>
            </a:r>
            <a:r>
              <a:rPr lang="de-DE" sz="1200" dirty="0" smtClean="0">
                <a:latin typeface="Calibri" panose="020F0502020204030204" pitchFamily="34" charset="0"/>
              </a:rPr>
              <a:t>Theaterwoche gehört </a:t>
            </a:r>
            <a:r>
              <a:rPr lang="de-DE" sz="1200" dirty="0">
                <a:latin typeface="Calibri" panose="020F0502020204030204" pitchFamily="34" charset="0"/>
              </a:rPr>
              <a:t>auch ein richtiges Theaterstück, daher freuen wir uns </a:t>
            </a:r>
            <a:r>
              <a:rPr lang="de-DE" sz="1200" dirty="0" smtClean="0">
                <a:latin typeface="Calibri" panose="020F0502020204030204" pitchFamily="34" charset="0"/>
              </a:rPr>
              <a:t>„</a:t>
            </a:r>
            <a:r>
              <a:rPr lang="de-DE" sz="1200" dirty="0" err="1" smtClean="0">
                <a:latin typeface="Calibri" panose="020F0502020204030204" pitchFamily="34" charset="0"/>
              </a:rPr>
              <a:t>Cinderella´s</a:t>
            </a:r>
            <a:r>
              <a:rPr lang="de-DE" sz="1200" dirty="0" smtClean="0">
                <a:latin typeface="Calibri" panose="020F0502020204030204" pitchFamily="34" charset="0"/>
              </a:rPr>
              <a:t> Marionetten – Theater“  mit </a:t>
            </a:r>
            <a:r>
              <a:rPr lang="de-DE" sz="1200" dirty="0">
                <a:latin typeface="Calibri" panose="020F0502020204030204" pitchFamily="34" charset="0"/>
              </a:rPr>
              <a:t>ihrem </a:t>
            </a:r>
            <a:r>
              <a:rPr lang="de-DE" sz="1200" dirty="0" smtClean="0">
                <a:latin typeface="Calibri" panose="020F0502020204030204" pitchFamily="34" charset="0"/>
              </a:rPr>
              <a:t>Stück  „</a:t>
            </a:r>
            <a:r>
              <a:rPr lang="de-DE" sz="1200" dirty="0" err="1" smtClean="0">
                <a:latin typeface="Calibri" panose="020F0502020204030204" pitchFamily="34" charset="0"/>
              </a:rPr>
              <a:t>Pumuckel</a:t>
            </a:r>
            <a:r>
              <a:rPr lang="de-DE" sz="1200" dirty="0" smtClean="0">
                <a:latin typeface="Calibri" panose="020F0502020204030204" pitchFamily="34" charset="0"/>
              </a:rPr>
              <a:t>, der frechste Kobold der Welt“ in </a:t>
            </a:r>
            <a:r>
              <a:rPr lang="de-DE" sz="1200" dirty="0">
                <a:latin typeface="Calibri" panose="020F0502020204030204" pitchFamily="34" charset="0"/>
              </a:rPr>
              <a:t>der ersten Ferienwoche begrüßen zu dürfen. In der zweiten Woche führt uns der Ausflug </a:t>
            </a:r>
            <a:r>
              <a:rPr lang="de-DE" sz="1200" dirty="0" smtClean="0">
                <a:latin typeface="Calibri" panose="020F0502020204030204" pitchFamily="34" charset="0"/>
              </a:rPr>
              <a:t>ins </a:t>
            </a:r>
            <a:r>
              <a:rPr lang="de-DE" sz="1200" dirty="0">
                <a:latin typeface="Calibri" panose="020F0502020204030204" pitchFamily="34" charset="0"/>
              </a:rPr>
              <a:t>JES Theater Stuttgart. Hier werden wir in </a:t>
            </a:r>
            <a:r>
              <a:rPr lang="de-DE" sz="1200" dirty="0" smtClean="0">
                <a:latin typeface="Calibri" panose="020F0502020204030204" pitchFamily="34" charset="0"/>
              </a:rPr>
              <a:t>zwei </a:t>
            </a:r>
            <a:r>
              <a:rPr lang="de-DE" sz="1200" dirty="0">
                <a:latin typeface="Calibri" panose="020F0502020204030204" pitchFamily="34" charset="0"/>
              </a:rPr>
              <a:t>Gruppen an einer Hausführung und einem Theaterworkshop </a:t>
            </a:r>
            <a:r>
              <a:rPr lang="de-DE" sz="1200" dirty="0" smtClean="0">
                <a:latin typeface="Calibri" panose="020F0502020204030204" pitchFamily="34" charset="0"/>
              </a:rPr>
              <a:t>teilnehmen. Das </a:t>
            </a:r>
            <a:r>
              <a:rPr lang="de-DE" sz="1200" dirty="0">
                <a:latin typeface="Calibri" panose="020F0502020204030204" pitchFamily="34" charset="0"/>
              </a:rPr>
              <a:t>wird sicherlich ein spannender Nachmittag mit den Kindern. Theaterspielen macht Kindern nicht nur Spaß, sondern ermöglicht ihnen auch, immer neue Erfahrungen mit sich selbst zu </a:t>
            </a:r>
            <a:r>
              <a:rPr lang="de-DE" sz="1200" dirty="0" smtClean="0">
                <a:latin typeface="Calibri" panose="020F0502020204030204" pitchFamily="34" charset="0"/>
              </a:rPr>
              <a:t>sammeln und ihre Persönlichkeit zu stärken. </a:t>
            </a:r>
            <a:r>
              <a:rPr lang="de-DE" sz="1200" dirty="0">
                <a:latin typeface="Calibri" panose="020F0502020204030204" pitchFamily="34" charset="0"/>
              </a:rPr>
              <a:t/>
            </a:r>
            <a:br>
              <a:rPr lang="de-DE" sz="1200" dirty="0">
                <a:latin typeface="Calibri" panose="020F0502020204030204" pitchFamily="34" charset="0"/>
              </a:rPr>
            </a:br>
            <a:endParaRPr lang="de-DE" sz="1200" dirty="0">
              <a:latin typeface="Calibri" panose="020F0502020204030204" pitchFamily="34" charset="0"/>
            </a:endParaRPr>
          </a:p>
          <a:p>
            <a:r>
              <a:rPr lang="de-DE" sz="1200" dirty="0">
                <a:latin typeface="Calibri" panose="020F0502020204030204" pitchFamily="34" charset="0"/>
              </a:rPr>
              <a:t> </a:t>
            </a:r>
          </a:p>
          <a:p>
            <a:pPr>
              <a:lnSpc>
                <a:spcPct val="107000"/>
              </a:lnSpc>
              <a:spcAft>
                <a:spcPts val="800"/>
              </a:spcAft>
            </a:pPr>
            <a:r>
              <a:rPr lang="de-DE" sz="1200" dirty="0" smtClean="0">
                <a:latin typeface="Calibri" panose="020F0502020204030204" pitchFamily="34" charset="0"/>
                <a:ea typeface="Calibri" panose="020F0502020204030204" pitchFamily="34" charset="0"/>
                <a:cs typeface="Times New Roman" panose="02020603050405020304" pitchFamily="18" charset="0"/>
              </a:rPr>
              <a:t>Ihnen </a:t>
            </a:r>
            <a:r>
              <a:rPr lang="de-DE" sz="1200" dirty="0">
                <a:latin typeface="Calibri" panose="020F0502020204030204" pitchFamily="34" charset="0"/>
                <a:ea typeface="Calibri" panose="020F0502020204030204" pitchFamily="34" charset="0"/>
                <a:cs typeface="Times New Roman" panose="02020603050405020304" pitchFamily="18" charset="0"/>
              </a:rPr>
              <a:t>liebe Eltern, und </a:t>
            </a:r>
            <a:r>
              <a:rPr lang="de-DE" sz="1200" dirty="0" smtClean="0">
                <a:latin typeface="Calibri" panose="020F0502020204030204" pitchFamily="34" charset="0"/>
                <a:ea typeface="Calibri" panose="020F0502020204030204" pitchFamily="34" charset="0"/>
                <a:cs typeface="Times New Roman" panose="02020603050405020304" pitchFamily="18" charset="0"/>
              </a:rPr>
              <a:t>Euch </a:t>
            </a:r>
            <a:r>
              <a:rPr lang="de-DE" sz="1200" dirty="0">
                <a:latin typeface="Calibri" panose="020F0502020204030204" pitchFamily="34" charset="0"/>
                <a:ea typeface="Calibri" panose="020F0502020204030204" pitchFamily="34" charset="0"/>
                <a:cs typeface="Times New Roman" panose="02020603050405020304" pitchFamily="18" charset="0"/>
              </a:rPr>
              <a:t>liebe Kinder </a:t>
            </a:r>
            <a:r>
              <a:rPr lang="de-DE" sz="1200" dirty="0" smtClean="0">
                <a:latin typeface="Calibri" panose="020F0502020204030204" pitchFamily="34" charset="0"/>
                <a:ea typeface="Calibri" panose="020F0502020204030204" pitchFamily="34" charset="0"/>
                <a:cs typeface="Times New Roman" panose="02020603050405020304" pitchFamily="18" charset="0"/>
              </a:rPr>
              <a:t>wünschen wir einen schönen Frühlingsanfang in Hausen. </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endParaRPr lang="de-DE" sz="1200" dirty="0">
              <a:latin typeface="Calibri" panose="020F0502020204030204" pitchFamily="34" charset="0"/>
            </a:endParaRPr>
          </a:p>
          <a:p>
            <a:r>
              <a:rPr lang="de-DE" sz="1200" dirty="0">
                <a:latin typeface="Calibri" panose="020F0502020204030204" pitchFamily="34" charset="0"/>
              </a:rPr>
              <a:t>Mit freundlichen Grüßen</a:t>
            </a:r>
          </a:p>
          <a:p>
            <a:r>
              <a:rPr lang="de-DE" sz="1200" dirty="0">
                <a:latin typeface="Calibri" panose="020F0502020204030204" pitchFamily="34" charset="0"/>
              </a:rPr>
              <a:t>		</a:t>
            </a:r>
            <a:endParaRPr lang="de-DE" sz="1200" dirty="0" smtClean="0">
              <a:latin typeface="Calibri" panose="020F0502020204030204" pitchFamily="34" charset="0"/>
            </a:endParaRPr>
          </a:p>
          <a:p>
            <a:endParaRPr lang="de-DE" sz="1200" dirty="0" smtClean="0">
              <a:latin typeface="Calibri" panose="020F0502020204030204" pitchFamily="34" charset="0"/>
            </a:endParaRPr>
          </a:p>
          <a:p>
            <a:r>
              <a:rPr lang="de-DE" sz="1200" dirty="0" smtClean="0">
                <a:latin typeface="Calibri" panose="020F0502020204030204" pitchFamily="34" charset="0"/>
              </a:rPr>
              <a:t>                 </a:t>
            </a:r>
            <a:r>
              <a:rPr lang="de-DE" sz="1200" u="sng" dirty="0" smtClean="0">
                <a:latin typeface="Calibri" panose="020F0502020204030204" pitchFamily="34" charset="0"/>
              </a:rPr>
              <a:t>Jasmin </a:t>
            </a:r>
            <a:r>
              <a:rPr lang="de-DE" sz="1200" u="sng" dirty="0">
                <a:latin typeface="Calibri" panose="020F0502020204030204" pitchFamily="34" charset="0"/>
              </a:rPr>
              <a:t>Grenzbach</a:t>
            </a:r>
            <a:r>
              <a:rPr lang="de-DE" sz="1200" dirty="0">
                <a:latin typeface="Calibri" panose="020F0502020204030204" pitchFamily="34" charset="0"/>
              </a:rPr>
              <a:t>	 </a:t>
            </a:r>
            <a:r>
              <a:rPr lang="de-DE" sz="1200" dirty="0" smtClean="0">
                <a:latin typeface="Calibri" panose="020F0502020204030204" pitchFamily="34" charset="0"/>
              </a:rPr>
              <a:t>               		  </a:t>
            </a:r>
            <a:r>
              <a:rPr lang="de-DE" sz="1200" u="sng" dirty="0" smtClean="0">
                <a:latin typeface="Calibri" panose="020F0502020204030204" pitchFamily="34" charset="0"/>
              </a:rPr>
              <a:t>Angelika </a:t>
            </a:r>
            <a:r>
              <a:rPr lang="de-DE" sz="1200" u="sng" dirty="0">
                <a:latin typeface="Calibri" panose="020F0502020204030204" pitchFamily="34" charset="0"/>
              </a:rPr>
              <a:t>Müller-</a:t>
            </a:r>
            <a:r>
              <a:rPr lang="de-DE" sz="1200" u="sng" dirty="0" err="1">
                <a:latin typeface="Calibri" panose="020F0502020204030204" pitchFamily="34" charset="0"/>
              </a:rPr>
              <a:t>Zastrau</a:t>
            </a:r>
            <a:r>
              <a:rPr lang="de-DE" sz="1200" u="sng" dirty="0">
                <a:latin typeface="Calibri" panose="020F0502020204030204" pitchFamily="34" charset="0"/>
              </a:rPr>
              <a:t/>
            </a:r>
            <a:br>
              <a:rPr lang="de-DE" sz="1200" u="sng" dirty="0">
                <a:latin typeface="Calibri" panose="020F0502020204030204" pitchFamily="34" charset="0"/>
              </a:rPr>
            </a:br>
            <a:r>
              <a:rPr lang="de-DE" sz="1200" dirty="0" smtClean="0">
                <a:latin typeface="Calibri" panose="020F0502020204030204" pitchFamily="34" charset="0"/>
              </a:rPr>
              <a:t>                Teamleitung Ganztag	                                                                     Rektorin</a:t>
            </a:r>
            <a:endParaRPr lang="de-DE" sz="1200" dirty="0">
              <a:latin typeface="Calibri" panose="020F0502020204030204" pitchFamily="34" charset="0"/>
            </a:endParaRPr>
          </a:p>
          <a:p>
            <a:pPr>
              <a:lnSpc>
                <a:spcPct val="108000"/>
              </a:lnSpc>
              <a:spcAft>
                <a:spcPts val="1008"/>
              </a:spcAft>
            </a:pPr>
            <a:r>
              <a:rPr lang="de-DE" sz="1200" dirty="0" smtClean="0">
                <a:latin typeface="Calibri" panose="020F0502020204030204" pitchFamily="34" charset="0"/>
              </a:rPr>
              <a:t>  </a:t>
            </a:r>
            <a:endParaRPr lang="de-DE" sz="1200" dirty="0">
              <a:latin typeface="Calibri" panose="020F0502020204030204" pitchFamily="34" charset="0"/>
            </a:endParaRPr>
          </a:p>
        </p:txBody>
      </p:sp>
      <p:grpSp>
        <p:nvGrpSpPr>
          <p:cNvPr id="5" name="Gruppieren 4"/>
          <p:cNvGrpSpPr/>
          <p:nvPr/>
        </p:nvGrpSpPr>
        <p:grpSpPr>
          <a:xfrm>
            <a:off x="153268" y="26282"/>
            <a:ext cx="6275465" cy="1479573"/>
            <a:chOff x="153268" y="26282"/>
            <a:chExt cx="6275465" cy="1479573"/>
          </a:xfrm>
        </p:grpSpPr>
        <p:pic>
          <p:nvPicPr>
            <p:cNvPr id="6"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2"/>
            <a:srcRect/>
            <a:stretch>
              <a:fillRect/>
            </a:stretch>
          </p:blipFill>
          <p:spPr bwMode="auto">
            <a:xfrm>
              <a:off x="153268" y="26282"/>
              <a:ext cx="4235284" cy="1479573"/>
            </a:xfrm>
            <a:prstGeom prst="rect">
              <a:avLst/>
            </a:prstGeom>
            <a:noFill/>
          </p:spPr>
        </p:pic>
        <p:pic>
          <p:nvPicPr>
            <p:cNvPr id="7" name="Picture 61" descr="G:\Weitere Aufträge\1 Montessori - Müller-Zastrau\Urkunde und Anmeldung Multikulti\logo stj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0281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0622373"/>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1675" name="think-cell Folie" r:id="rId5" imgW="0" imgH="0" progId="">
                  <p:embed/>
                </p:oleObj>
              </mc:Choice>
              <mc:Fallback>
                <p:oleObj name="think-cell Folie" r:id="rId5" imgW="0" imgH="0" progId="">
                  <p:embed/>
                  <p:pic>
                    <p:nvPicPr>
                      <p:cNvPr id="0" name="AutoShape 57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p:cNvSpPr/>
          <p:nvPr/>
        </p:nvSpPr>
        <p:spPr>
          <a:xfrm>
            <a:off x="211324" y="1549941"/>
            <a:ext cx="6444963" cy="8322791"/>
          </a:xfrm>
          <a:prstGeom prst="rect">
            <a:avLst/>
          </a:prstGeom>
        </p:spPr>
        <p:txBody>
          <a:bodyPr wrap="square">
            <a:spAutoFit/>
          </a:bodyPr>
          <a:lstStyle/>
          <a:p>
            <a:endParaRPr lang="de-DE" sz="1400" b="1" dirty="0" smtClean="0">
              <a:solidFill>
                <a:schemeClr val="tx1">
                  <a:lumMod val="75000"/>
                  <a:lumOff val="25000"/>
                </a:schemeClr>
              </a:solidFill>
              <a:latin typeface="Comic Sans MS" panose="030F0702030302020204" pitchFamily="66" charset="0"/>
            </a:endParaRPr>
          </a:p>
          <a:p>
            <a:r>
              <a:rPr lang="de-DE" sz="1400" b="1" dirty="0" smtClean="0">
                <a:solidFill>
                  <a:schemeClr val="tx1">
                    <a:lumMod val="75000"/>
                    <a:lumOff val="25000"/>
                  </a:schemeClr>
                </a:solidFill>
                <a:latin typeface="Comic Sans MS" panose="030F0702030302020204" pitchFamily="66" charset="0"/>
              </a:rPr>
              <a:t> </a:t>
            </a:r>
            <a:endParaRPr lang="de-DE" sz="1400" b="1" dirty="0">
              <a:solidFill>
                <a:schemeClr val="tx1">
                  <a:lumMod val="75000"/>
                  <a:lumOff val="25000"/>
                </a:schemeClr>
              </a:solidFill>
              <a:latin typeface="Comic Sans MS" panose="030F0702030302020204" pitchFamily="66" charset="0"/>
            </a:endParaRPr>
          </a:p>
          <a:p>
            <a:r>
              <a:rPr lang="de-DE" sz="1400" dirty="0">
                <a:solidFill>
                  <a:schemeClr val="tx1">
                    <a:lumMod val="75000"/>
                    <a:lumOff val="25000"/>
                  </a:schemeClr>
                </a:solidFill>
                <a:latin typeface="Comic Sans MS" panose="030F0702030302020204" pitchFamily="66" charset="0"/>
              </a:rPr>
              <a:t>H</a:t>
            </a:r>
            <a:r>
              <a:rPr lang="de-DE" sz="1400" dirty="0" smtClean="0">
                <a:solidFill>
                  <a:schemeClr val="tx1">
                    <a:lumMod val="75000"/>
                    <a:lumOff val="25000"/>
                  </a:schemeClr>
                </a:solidFill>
                <a:latin typeface="Comic Sans MS" panose="030F0702030302020204" pitchFamily="66" charset="0"/>
              </a:rPr>
              <a:t>ier </a:t>
            </a:r>
            <a:r>
              <a:rPr lang="de-DE" sz="1400" dirty="0">
                <a:solidFill>
                  <a:schemeClr val="tx1">
                    <a:lumMod val="75000"/>
                    <a:lumOff val="25000"/>
                  </a:schemeClr>
                </a:solidFill>
                <a:latin typeface="Comic Sans MS" panose="030F0702030302020204" pitchFamily="66" charset="0"/>
              </a:rPr>
              <a:t>erhalten </a:t>
            </a:r>
            <a:r>
              <a:rPr lang="de-DE" sz="1400" dirty="0" smtClean="0">
                <a:solidFill>
                  <a:schemeClr val="tx1">
                    <a:lumMod val="75000"/>
                    <a:lumOff val="25000"/>
                  </a:schemeClr>
                </a:solidFill>
                <a:latin typeface="Comic Sans MS" panose="030F0702030302020204" pitchFamily="66" charset="0"/>
              </a:rPr>
              <a:t>Sie/Ihr </a:t>
            </a:r>
            <a:r>
              <a:rPr lang="de-DE" sz="1400" dirty="0">
                <a:solidFill>
                  <a:schemeClr val="tx1">
                    <a:lumMod val="75000"/>
                    <a:lumOff val="25000"/>
                  </a:schemeClr>
                </a:solidFill>
                <a:latin typeface="Comic Sans MS" panose="030F0702030302020204" pitchFamily="66" charset="0"/>
              </a:rPr>
              <a:t>nun </a:t>
            </a:r>
            <a:r>
              <a:rPr lang="de-DE" sz="1400" dirty="0" smtClean="0">
                <a:solidFill>
                  <a:schemeClr val="tx1">
                    <a:lumMod val="75000"/>
                    <a:lumOff val="25000"/>
                  </a:schemeClr>
                </a:solidFill>
                <a:latin typeface="Comic Sans MS" panose="030F0702030302020204" pitchFamily="66" charset="0"/>
              </a:rPr>
              <a:t>das	                          für die Weihnachtsferien. Wir </a:t>
            </a:r>
            <a:r>
              <a:rPr lang="de-DE" sz="1400" dirty="0">
                <a:solidFill>
                  <a:schemeClr val="tx1">
                    <a:lumMod val="75000"/>
                    <a:lumOff val="25000"/>
                  </a:schemeClr>
                </a:solidFill>
                <a:latin typeface="Comic Sans MS" panose="030F0702030302020204" pitchFamily="66" charset="0"/>
              </a:rPr>
              <a:t>wollen Ihnen und E</a:t>
            </a:r>
            <a:r>
              <a:rPr lang="de-DE" sz="1400" dirty="0" smtClean="0">
                <a:solidFill>
                  <a:schemeClr val="tx1">
                    <a:lumMod val="75000"/>
                    <a:lumOff val="25000"/>
                  </a:schemeClr>
                </a:solidFill>
                <a:latin typeface="Comic Sans MS" panose="030F0702030302020204" pitchFamily="66" charset="0"/>
              </a:rPr>
              <a:t>uch </a:t>
            </a:r>
            <a:r>
              <a:rPr lang="de-DE" sz="1400" dirty="0">
                <a:solidFill>
                  <a:schemeClr val="tx1">
                    <a:lumMod val="75000"/>
                    <a:lumOff val="25000"/>
                  </a:schemeClr>
                </a:solidFill>
                <a:latin typeface="Comic Sans MS" panose="030F0702030302020204" pitchFamily="66" charset="0"/>
              </a:rPr>
              <a:t>zunächst </a:t>
            </a:r>
            <a:r>
              <a:rPr lang="de-DE" sz="1400" dirty="0" smtClean="0">
                <a:solidFill>
                  <a:schemeClr val="tx1">
                    <a:lumMod val="75000"/>
                    <a:lumOff val="25000"/>
                  </a:schemeClr>
                </a:solidFill>
                <a:latin typeface="Comic Sans MS" panose="030F0702030302020204" pitchFamily="66" charset="0"/>
              </a:rPr>
              <a:t>wieder </a:t>
            </a:r>
            <a:r>
              <a:rPr lang="de-DE" sz="1400" dirty="0">
                <a:solidFill>
                  <a:schemeClr val="tx1">
                    <a:lumMod val="75000"/>
                    <a:lumOff val="25000"/>
                  </a:schemeClr>
                </a:solidFill>
                <a:latin typeface="Comic Sans MS" panose="030F0702030302020204" pitchFamily="66" charset="0"/>
              </a:rPr>
              <a:t>ein paar Grundstrukturen </a:t>
            </a:r>
            <a:r>
              <a:rPr lang="de-DE" sz="1400" dirty="0" smtClean="0">
                <a:solidFill>
                  <a:schemeClr val="tx1">
                    <a:lumMod val="75000"/>
                    <a:lumOff val="25000"/>
                  </a:schemeClr>
                </a:solidFill>
                <a:latin typeface="Comic Sans MS" panose="030F0702030302020204" pitchFamily="66" charset="0"/>
              </a:rPr>
              <a:t>unserer </a:t>
            </a:r>
            <a:r>
              <a:rPr lang="de-DE" sz="1400" dirty="0">
                <a:solidFill>
                  <a:schemeClr val="tx1">
                    <a:lumMod val="75000"/>
                    <a:lumOff val="25000"/>
                  </a:schemeClr>
                </a:solidFill>
                <a:latin typeface="Comic Sans MS" panose="030F0702030302020204" pitchFamily="66" charset="0"/>
              </a:rPr>
              <a:t>Ferienkonzeption vorstellen, denn die Ferientage haben einen klaren und immer wiederkehrenden Ablauf. </a:t>
            </a:r>
            <a:r>
              <a:rPr lang="de-DE" sz="1400" dirty="0" smtClean="0">
                <a:solidFill>
                  <a:schemeClr val="tx1">
                    <a:lumMod val="75000"/>
                    <a:lumOff val="25000"/>
                  </a:schemeClr>
                </a:solidFill>
                <a:latin typeface="Comic Sans MS" panose="030F0702030302020204" pitchFamily="66" charset="0"/>
              </a:rPr>
              <a:t>Das </a:t>
            </a:r>
            <a:r>
              <a:rPr lang="de-DE" sz="1400" dirty="0">
                <a:solidFill>
                  <a:schemeClr val="tx1">
                    <a:lumMod val="75000"/>
                    <a:lumOff val="25000"/>
                  </a:schemeClr>
                </a:solidFill>
                <a:latin typeface="Comic Sans MS" panose="030F0702030302020204" pitchFamily="66" charset="0"/>
              </a:rPr>
              <a:t>gibt Kindern Orientierung und Sicherheit. </a:t>
            </a:r>
            <a:endParaRPr lang="de-DE" sz="1400" dirty="0" smtClean="0">
              <a:solidFill>
                <a:schemeClr val="tx1">
                  <a:lumMod val="75000"/>
                  <a:lumOff val="25000"/>
                </a:schemeClr>
              </a:solidFill>
              <a:latin typeface="Comic Sans MS" panose="030F0702030302020204" pitchFamily="66" charset="0"/>
            </a:endParaRPr>
          </a:p>
          <a:p>
            <a:pPr>
              <a:spcBef>
                <a:spcPts val="200"/>
              </a:spcBef>
              <a:spcAft>
                <a:spcPts val="300"/>
              </a:spcAft>
            </a:pPr>
            <a:r>
              <a:rPr lang="de-DE" sz="1400" dirty="0" smtClean="0">
                <a:solidFill>
                  <a:schemeClr val="tx1">
                    <a:lumMod val="75000"/>
                    <a:lumOff val="25000"/>
                  </a:schemeClr>
                </a:solidFill>
              </a:rPr>
              <a:t> </a:t>
            </a:r>
          </a:p>
          <a:p>
            <a:pPr marL="285750" indent="-285750">
              <a:spcBef>
                <a:spcPts val="200"/>
              </a:spcBef>
              <a:spcAft>
                <a:spcPts val="400"/>
              </a:spcAft>
              <a:buClr>
                <a:srgbClr val="92D050"/>
              </a:buClr>
              <a:buFont typeface="Wingdings 3" panose="05040102010807070707" pitchFamily="18" charset="2"/>
              <a:buChar char="u"/>
            </a:pPr>
            <a:r>
              <a:rPr lang="de-DE" sz="1400" b="1" dirty="0" smtClean="0">
                <a:solidFill>
                  <a:schemeClr val="tx1">
                    <a:lumMod val="75000"/>
                    <a:lumOff val="25000"/>
                  </a:schemeClr>
                </a:solidFill>
                <a:latin typeface="Calibri" panose="020F0502020204030204" pitchFamily="34" charset="0"/>
              </a:rPr>
              <a:t>Aktive </a:t>
            </a:r>
            <a:r>
              <a:rPr lang="de-DE" sz="1400" b="1" dirty="0">
                <a:solidFill>
                  <a:schemeClr val="tx1">
                    <a:lumMod val="75000"/>
                    <a:lumOff val="25000"/>
                  </a:schemeClr>
                </a:solidFill>
                <a:latin typeface="Calibri" panose="020F0502020204030204" pitchFamily="34" charset="0"/>
              </a:rPr>
              <a:t>Mithilfe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a:t>
            </a:r>
            <a:r>
              <a:rPr lang="de-DE" sz="1300" dirty="0" smtClean="0">
                <a:solidFill>
                  <a:schemeClr val="tx1">
                    <a:lumMod val="75000"/>
                    <a:lumOff val="25000"/>
                  </a:schemeClr>
                </a:solidFill>
                <a:latin typeface="Calibri" panose="020F0502020204030204" pitchFamily="34" charset="0"/>
              </a:rPr>
              <a:t>Tischdecken </a:t>
            </a:r>
            <a:r>
              <a:rPr lang="de-DE" sz="1300" dirty="0">
                <a:solidFill>
                  <a:schemeClr val="tx1">
                    <a:lumMod val="75000"/>
                    <a:lumOff val="25000"/>
                  </a:schemeClr>
                </a:solidFill>
                <a:latin typeface="Calibri" panose="020F0502020204030204" pitchFamily="34" charset="0"/>
              </a:rPr>
              <a:t>und Abräumen,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der </a:t>
            </a:r>
            <a:r>
              <a:rPr lang="de-DE" sz="1300" dirty="0">
                <a:solidFill>
                  <a:schemeClr val="tx1">
                    <a:lumMod val="75000"/>
                    <a:lumOff val="25000"/>
                  </a:schemeClr>
                </a:solidFill>
                <a:latin typeface="Calibri" panose="020F0502020204030204" pitchFamily="34" charset="0"/>
              </a:rPr>
              <a:t>Vorbereitung des Frühstücks, beim Kehren, bei der Versorgung der Tiere,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beim </a:t>
            </a:r>
            <a:r>
              <a:rPr lang="de-DE" sz="1300" dirty="0">
                <a:solidFill>
                  <a:schemeClr val="tx1">
                    <a:lumMod val="75000"/>
                    <a:lumOff val="25000"/>
                  </a:schemeClr>
                </a:solidFill>
                <a:latin typeface="Calibri" panose="020F0502020204030204" pitchFamily="34" charset="0"/>
              </a:rPr>
              <a:t>Wässern der Pflanzen oder dem Bearbeiten der Beete</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Sportangebote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In allen Ferienprogrammen ist Sport ein wichtiger </a:t>
            </a:r>
            <a:r>
              <a:rPr lang="de-DE" sz="1300" dirty="0" smtClean="0">
                <a:solidFill>
                  <a:schemeClr val="tx1">
                    <a:lumMod val="75000"/>
                    <a:lumOff val="25000"/>
                  </a:schemeClr>
                </a:solidFill>
                <a:latin typeface="Calibri" panose="020F0502020204030204" pitchFamily="34" charset="0"/>
              </a:rPr>
              <a:t>Bestandteil. Damit </a:t>
            </a:r>
            <a:r>
              <a:rPr lang="de-DE" sz="1300" dirty="0">
                <a:solidFill>
                  <a:schemeClr val="tx1">
                    <a:lumMod val="75000"/>
                    <a:lumOff val="25000"/>
                  </a:schemeClr>
                </a:solidFill>
                <a:latin typeface="Calibri" panose="020F0502020204030204" pitchFamily="34" charset="0"/>
              </a:rPr>
              <a:t>wollen wir einen Beitrag zur Gesunderhaltung der Kinder leisten.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Außerdem </a:t>
            </a:r>
            <a:r>
              <a:rPr lang="de-DE" sz="1300" dirty="0">
                <a:solidFill>
                  <a:schemeClr val="tx1">
                    <a:lumMod val="75000"/>
                    <a:lumOff val="25000"/>
                  </a:schemeClr>
                </a:solidFill>
                <a:latin typeface="Calibri" panose="020F0502020204030204" pitchFamily="34" charset="0"/>
              </a:rPr>
              <a:t>ist die Maria Montessori Grundschule Hausen zertifizierte Schule mit sport- und bewegungserzieherischem Schwerpunkt. Wir führen diesen Teil des </a:t>
            </a:r>
            <a:r>
              <a:rPr lang="de-DE" sz="1300" dirty="0" smtClean="0">
                <a:solidFill>
                  <a:schemeClr val="tx1">
                    <a:lumMod val="75000"/>
                    <a:lumOff val="25000"/>
                  </a:schemeClr>
                </a:solidFill>
                <a:latin typeface="Calibri" panose="020F0502020204030204" pitchFamily="34" charset="0"/>
              </a:rPr>
              <a:t>Ferienprogramms </a:t>
            </a:r>
            <a:r>
              <a:rPr lang="de-DE" sz="1300" dirty="0">
                <a:solidFill>
                  <a:schemeClr val="tx1">
                    <a:lumMod val="75000"/>
                    <a:lumOff val="25000"/>
                  </a:schemeClr>
                </a:solidFill>
                <a:latin typeface="Calibri" panose="020F0502020204030204" pitchFamily="34" charset="0"/>
              </a:rPr>
              <a:t>nicht mehr extra auf, da er im Grundsatz verankert ist</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Kontaktmöglichkeiten</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Wichtige Telefonnummern </a:t>
            </a:r>
            <a:r>
              <a:rPr lang="de-DE" sz="1300" dirty="0" smtClean="0">
                <a:solidFill>
                  <a:schemeClr val="tx1">
                    <a:lumMod val="75000"/>
                    <a:lumOff val="25000"/>
                  </a:schemeClr>
                </a:solidFill>
                <a:latin typeface="Calibri" panose="020F0502020204030204" pitchFamily="34" charset="0"/>
              </a:rPr>
              <a:t>finden Sie hier (Ausflugshandy 017690976397).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Mitarbeiterinnen </a:t>
            </a:r>
            <a:r>
              <a:rPr lang="de-DE" sz="1300" dirty="0">
                <a:solidFill>
                  <a:schemeClr val="tx1">
                    <a:lumMod val="75000"/>
                    <a:lumOff val="25000"/>
                  </a:schemeClr>
                </a:solidFill>
                <a:latin typeface="Calibri" panose="020F0502020204030204" pitchFamily="34" charset="0"/>
              </a:rPr>
              <a:t>und Mitarbeiter, die punktuell, also zeitlich begrenzt im Ferienprogramm helfen, stellen sich Ihnen und </a:t>
            </a:r>
            <a:r>
              <a:rPr lang="de-DE" sz="1300" dirty="0" smtClean="0">
                <a:solidFill>
                  <a:schemeClr val="tx1">
                    <a:lumMod val="75000"/>
                    <a:lumOff val="25000"/>
                  </a:schemeClr>
                </a:solidFill>
                <a:latin typeface="Calibri" panose="020F0502020204030204" pitchFamily="34" charset="0"/>
              </a:rPr>
              <a:t>euch </a:t>
            </a:r>
            <a:r>
              <a:rPr lang="de-DE" sz="1300" dirty="0">
                <a:solidFill>
                  <a:schemeClr val="tx1">
                    <a:lumMod val="75000"/>
                    <a:lumOff val="25000"/>
                  </a:schemeClr>
                </a:solidFill>
                <a:latin typeface="Calibri" panose="020F0502020204030204" pitchFamily="34" charset="0"/>
              </a:rPr>
              <a:t>in einem kleinen Lebenslauf vor.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der Broschüre liegt der herausnehmbare Ferienplan, den </a:t>
            </a:r>
            <a:r>
              <a:rPr lang="de-DE" sz="1300" dirty="0" smtClean="0">
                <a:solidFill>
                  <a:schemeClr val="tx1">
                    <a:lumMod val="75000"/>
                    <a:lumOff val="25000"/>
                  </a:schemeClr>
                </a:solidFill>
                <a:latin typeface="Calibri" panose="020F0502020204030204" pitchFamily="34" charset="0"/>
              </a:rPr>
              <a:t>Sie/Ihr an </a:t>
            </a:r>
            <a:r>
              <a:rPr lang="de-DE" sz="1300" dirty="0">
                <a:solidFill>
                  <a:schemeClr val="tx1">
                    <a:lumMod val="75000"/>
                    <a:lumOff val="25000"/>
                  </a:schemeClr>
                </a:solidFill>
                <a:latin typeface="Calibri" panose="020F0502020204030204" pitchFamily="34" charset="0"/>
              </a:rPr>
              <a:t>markanter Stelle </a:t>
            </a:r>
            <a:r>
              <a:rPr lang="de-DE" sz="1300" dirty="0" smtClean="0">
                <a:solidFill>
                  <a:schemeClr val="tx1">
                    <a:lumMod val="75000"/>
                    <a:lumOff val="25000"/>
                  </a:schemeClr>
                </a:solidFill>
                <a:latin typeface="Calibri" panose="020F0502020204030204" pitchFamily="34" charset="0"/>
              </a:rPr>
              <a:t>aufhängen könnt</a:t>
            </a:r>
            <a:r>
              <a:rPr lang="de-DE" sz="1300" dirty="0">
                <a:solidFill>
                  <a:schemeClr val="tx1">
                    <a:lumMod val="75000"/>
                    <a:lumOff val="25000"/>
                  </a:schemeClr>
                </a:solidFill>
                <a:latin typeface="Calibri" panose="020F0502020204030204" pitchFamily="34" charset="0"/>
              </a:rPr>
              <a:t>, damit alle Eltern mitverfolgen können, </a:t>
            </a:r>
            <a:r>
              <a:rPr lang="de-DE" sz="1300" dirty="0" smtClean="0">
                <a:solidFill>
                  <a:schemeClr val="tx1">
                    <a:lumMod val="75000"/>
                    <a:lumOff val="25000"/>
                  </a:schemeClr>
                </a:solidFill>
                <a:latin typeface="Calibri" panose="020F0502020204030204" pitchFamily="34" charset="0"/>
              </a:rPr>
              <a:t>was  Ihr </a:t>
            </a:r>
            <a:r>
              <a:rPr lang="de-DE" sz="1300" dirty="0">
                <a:solidFill>
                  <a:schemeClr val="tx1">
                    <a:lumMod val="75000"/>
                    <a:lumOff val="25000"/>
                  </a:schemeClr>
                </a:solidFill>
                <a:latin typeface="Calibri" panose="020F0502020204030204" pitchFamily="34" charset="0"/>
              </a:rPr>
              <a:t>Kind wohl gerade so macht.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Rückmeldung</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smtClean="0">
                <a:solidFill>
                  <a:schemeClr val="tx1">
                    <a:lumMod val="75000"/>
                    <a:lumOff val="25000"/>
                  </a:schemeClr>
                </a:solidFill>
                <a:latin typeface="Calibri" panose="020F0502020204030204" pitchFamily="34" charset="0"/>
              </a:rPr>
              <a:t>Neben den Angebotssymbolen im Stundenplan finden Sie/Ihr leere, weiße Kreisformen, in die Ihr positive, negative oder neutrale </a:t>
            </a:r>
            <a:r>
              <a:rPr lang="de-DE" sz="1300" dirty="0" err="1" smtClean="0">
                <a:solidFill>
                  <a:schemeClr val="tx1">
                    <a:lumMod val="75000"/>
                    <a:lumOff val="25000"/>
                  </a:schemeClr>
                </a:solidFill>
                <a:latin typeface="Calibri" panose="020F0502020204030204" pitchFamily="34" charset="0"/>
              </a:rPr>
              <a:t>Smilys</a:t>
            </a:r>
            <a:r>
              <a:rPr lang="de-DE" sz="1300" dirty="0" smtClean="0">
                <a:solidFill>
                  <a:schemeClr val="tx1">
                    <a:lumMod val="75000"/>
                    <a:lumOff val="25000"/>
                  </a:schemeClr>
                </a:solidFill>
                <a:latin typeface="Calibri" panose="020F0502020204030204" pitchFamily="34" charset="0"/>
              </a:rPr>
              <a:t> einzeichnen könnt. Bewertet Ihr das jeweilige Angebot. Den Stundenplan werft Ihr </a:t>
            </a:r>
            <a:r>
              <a:rPr lang="de-DE" sz="1300" dirty="0">
                <a:solidFill>
                  <a:schemeClr val="tx1">
                    <a:lumMod val="75000"/>
                    <a:lumOff val="25000"/>
                  </a:schemeClr>
                </a:solidFill>
                <a:latin typeface="Calibri" panose="020F0502020204030204" pitchFamily="34" charset="0"/>
              </a:rPr>
              <a:t>bitte am Montag in der Folgewoche ausgefüllt in den Briefkasten der </a:t>
            </a:r>
            <a:r>
              <a:rPr lang="de-DE" sz="1300" dirty="0" smtClean="0">
                <a:solidFill>
                  <a:schemeClr val="tx1">
                    <a:lumMod val="75000"/>
                    <a:lumOff val="25000"/>
                  </a:schemeClr>
                </a:solidFill>
                <a:latin typeface="Calibri" panose="020F0502020204030204" pitchFamily="34" charset="0"/>
              </a:rPr>
              <a:t>Schule. Es </a:t>
            </a:r>
            <a:r>
              <a:rPr lang="de-DE" sz="1300" dirty="0">
                <a:solidFill>
                  <a:schemeClr val="tx1">
                    <a:lumMod val="75000"/>
                    <a:lumOff val="25000"/>
                  </a:schemeClr>
                </a:solidFill>
                <a:latin typeface="Calibri" panose="020F0502020204030204" pitchFamily="34" charset="0"/>
              </a:rPr>
              <a:t>ist uns sehr wichtig, wie Ihrem Kind bzw. wie Dir das Programm gefallen hat, wie Du Dich </a:t>
            </a:r>
            <a:r>
              <a:rPr lang="de-DE" sz="1300" dirty="0" smtClean="0">
                <a:solidFill>
                  <a:schemeClr val="tx1">
                    <a:lumMod val="75000"/>
                    <a:lumOff val="25000"/>
                  </a:schemeClr>
                </a:solidFill>
                <a:latin typeface="Calibri" panose="020F0502020204030204" pitchFamily="34" charset="0"/>
              </a:rPr>
              <a:t>betreut </a:t>
            </a:r>
            <a:r>
              <a:rPr lang="de-DE" sz="1300" dirty="0">
                <a:solidFill>
                  <a:schemeClr val="tx1">
                    <a:lumMod val="75000"/>
                    <a:lumOff val="25000"/>
                  </a:schemeClr>
                </a:solidFill>
                <a:latin typeface="Calibri" panose="020F0502020204030204" pitchFamily="34" charset="0"/>
              </a:rPr>
              <a:t>gefühlt hast und ob Dir das Essen geschmeckt hat. Nur so können wir uns gegebenenfalls auch verbessern. Daher ist es ganz wichtig, dass wir möglichst von jedem Kind </a:t>
            </a:r>
            <a:r>
              <a:rPr lang="de-DE" sz="1300" dirty="0" smtClean="0">
                <a:solidFill>
                  <a:schemeClr val="tx1">
                    <a:lumMod val="75000"/>
                    <a:lumOff val="25000"/>
                  </a:schemeClr>
                </a:solidFill>
                <a:latin typeface="Calibri" panose="020F0502020204030204" pitchFamily="34" charset="0"/>
              </a:rPr>
              <a:t>diese Rückmeldung erhalten</a:t>
            </a:r>
            <a:r>
              <a:rPr lang="de-DE" sz="1300" dirty="0">
                <a:solidFill>
                  <a:schemeClr val="tx1">
                    <a:lumMod val="75000"/>
                    <a:lumOff val="25000"/>
                  </a:schemeClr>
                </a:solidFill>
                <a:latin typeface="Calibri" panose="020F0502020204030204" pitchFamily="34" charset="0"/>
              </a:rPr>
              <a:t>. Wichtig ist uns auch, neue Ideen für die Ferienbetreuung direkt von den Kindern zu erhalten. Auch neue Vorschläge sind also auf dem Rückmeldebogen zu unterbreiten. Gerne nehmen wir Anregungen der Kinder in unser </a:t>
            </a:r>
            <a:r>
              <a:rPr lang="de-DE" sz="1300" dirty="0" smtClean="0">
                <a:solidFill>
                  <a:schemeClr val="tx1">
                    <a:lumMod val="75000"/>
                    <a:lumOff val="25000"/>
                  </a:schemeClr>
                </a:solidFill>
                <a:latin typeface="Calibri" panose="020F0502020204030204" pitchFamily="34" charset="0"/>
              </a:rPr>
              <a:t>Ferienprogramm </a:t>
            </a:r>
            <a:r>
              <a:rPr lang="de-DE" sz="1300" dirty="0" smtClean="0">
                <a:solidFill>
                  <a:schemeClr val="tx1">
                    <a:lumMod val="75000"/>
                    <a:lumOff val="25000"/>
                  </a:schemeClr>
                </a:solidFill>
              </a:rPr>
              <a:t>auf.</a:t>
            </a:r>
            <a:endParaRPr lang="de-DE" sz="1300" dirty="0">
              <a:solidFill>
                <a:schemeClr val="tx1">
                  <a:lumMod val="75000"/>
                  <a:lumOff val="25000"/>
                </a:schemeClr>
              </a:solidFill>
            </a:endParaRP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864202" y="2019704"/>
            <a:ext cx="1585370" cy="215444"/>
          </a:xfrm>
          <a:prstGeom prst="rect">
            <a:avLst/>
          </a:prstGeom>
          <a:noFill/>
        </p:spPr>
        <p:txBody>
          <a:bodyPr wrap="none" lIns="0" tIns="0" rIns="0" bIns="0" rtlCol="0">
            <a:spAutoFit/>
          </a:bodyPr>
          <a:lstStyle/>
          <a:p>
            <a:pPr algn="ctr"/>
            <a:r>
              <a:rPr lang="de-DE" sz="1400" b="1" smtClean="0">
                <a:solidFill>
                  <a:srgbClr val="7030A0"/>
                </a:solidFill>
                <a:latin typeface="Comic Sans MS" panose="030F0702030302020204" pitchFamily="66" charset="0"/>
              </a:rPr>
              <a:t>F</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R</a:t>
            </a:r>
            <a:r>
              <a:rPr lang="de-DE" sz="1400" b="1" smtClean="0">
                <a:solidFill>
                  <a:srgbClr val="92D050"/>
                </a:solidFill>
                <a:latin typeface="Comic Sans MS" panose="030F0702030302020204" pitchFamily="66" charset="0"/>
              </a:rPr>
              <a:t>I</a:t>
            </a:r>
            <a:r>
              <a:rPr lang="de-DE" sz="1400" b="1" smtClean="0">
                <a:solidFill>
                  <a:srgbClr val="7030A0"/>
                </a:solidFill>
                <a:latin typeface="Comic Sans MS" panose="030F0702030302020204" pitchFamily="66" charset="0"/>
              </a:rPr>
              <a:t>E</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A</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G</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B</a:t>
            </a:r>
            <a:r>
              <a:rPr lang="de-DE" sz="1400" b="1" smtClean="0">
                <a:solidFill>
                  <a:srgbClr val="92D050"/>
                </a:solidFill>
                <a:latin typeface="Comic Sans MS" panose="030F0702030302020204" pitchFamily="66" charset="0"/>
              </a:rPr>
              <a:t>O</a:t>
            </a:r>
            <a:r>
              <a:rPr lang="de-DE" sz="1400" b="1" smtClean="0">
                <a:solidFill>
                  <a:srgbClr val="7030A0"/>
                </a:solidFill>
                <a:latin typeface="Comic Sans MS" panose="030F0702030302020204" pitchFamily="66" charset="0"/>
              </a:rPr>
              <a:t>T</a:t>
            </a:r>
            <a:endParaRPr lang="de-DE" sz="140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224759" y="9594626"/>
            <a:ext cx="188286" cy="442000"/>
          </a:xfrm>
        </p:spPr>
        <p:txBody>
          <a:bodyPr lIns="20976" tIns="10488" rIns="20976" bIns="10488"/>
          <a:lstStyle/>
          <a:p>
            <a:pPr algn="r"/>
            <a:r>
              <a:rPr lang="de-DE" sz="1400" dirty="0" smtClean="0">
                <a:solidFill>
                  <a:prstClr val="black"/>
                </a:solidFill>
              </a:rPr>
              <a:t>2</a:t>
            </a:r>
            <a:endParaRPr lang="de-DE" sz="1400" dirty="0">
              <a:solidFill>
                <a:prstClr val="black"/>
              </a:solidFill>
            </a:endParaRPr>
          </a:p>
        </p:txBody>
      </p:sp>
      <p:pic>
        <p:nvPicPr>
          <p:cNvPr id="1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21" name="Rechteck 20"/>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3" name="Rechteck 22"/>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24" name="Gruppieren 23"/>
          <p:cNvGrpSpPr/>
          <p:nvPr/>
        </p:nvGrpSpPr>
        <p:grpSpPr>
          <a:xfrm>
            <a:off x="2317249" y="1074239"/>
            <a:ext cx="4540749" cy="406906"/>
            <a:chOff x="2317251" y="1055951"/>
            <a:chExt cx="4540749" cy="406906"/>
          </a:xfrm>
        </p:grpSpPr>
        <p:sp>
          <p:nvSpPr>
            <p:cNvPr id="25" name="Rechteck 2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6" name="Textfeld 25"/>
            <p:cNvSpPr txBox="1"/>
            <p:nvPr/>
          </p:nvSpPr>
          <p:spPr>
            <a:xfrm>
              <a:off x="2317251" y="117476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27" name="Textfeld 26"/>
          <p:cNvSpPr txBox="1"/>
          <p:nvPr/>
        </p:nvSpPr>
        <p:spPr>
          <a:xfrm>
            <a:off x="991916" y="1174766"/>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52665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399239096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3723" name="think-cell Folie" r:id="rId5" imgW="0" imgH="0" progId="">
                  <p:embed/>
                </p:oleObj>
              </mc:Choice>
              <mc:Fallback>
                <p:oleObj name="think-cell Folie" r:id="rId5" imgW="0" imgH="0" progId="">
                  <p:embed/>
                  <p:pic>
                    <p:nvPicPr>
                      <p:cNvPr id="0" name="AutoShape 57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2" name="Gruppieren 1"/>
          <p:cNvGrpSpPr/>
          <p:nvPr/>
        </p:nvGrpSpPr>
        <p:grpSpPr>
          <a:xfrm>
            <a:off x="4705688" y="1055951"/>
            <a:ext cx="1007003" cy="406906"/>
            <a:chOff x="4705688" y="1055951"/>
            <a:chExt cx="1007003" cy="406906"/>
          </a:xfrm>
        </p:grpSpPr>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a:t>
              </a:r>
              <a:endParaRPr lang="de-DE" sz="600">
                <a:solidFill>
                  <a:schemeClr val="bg1"/>
                </a:solidFill>
                <a:latin typeface="Comic Sans MS" panose="030F0702030302020204" pitchFamily="66" charset="0"/>
              </a:endParaRPr>
            </a:p>
          </p:txBody>
        </p:sp>
      </p:grpSp>
      <p:sp>
        <p:nvSpPr>
          <p:cNvPr id="3" name="Foliennummernplatzhalter 2"/>
          <p:cNvSpPr>
            <a:spLocks noGrp="1"/>
          </p:cNvSpPr>
          <p:nvPr>
            <p:ph type="sldNum" sz="quarter" idx="12"/>
          </p:nvPr>
        </p:nvSpPr>
        <p:spPr>
          <a:xfrm>
            <a:off x="6405567" y="9594626"/>
            <a:ext cx="188286" cy="442000"/>
          </a:xfrm>
        </p:spPr>
        <p:txBody>
          <a:bodyPr/>
          <a:lstStyle/>
          <a:p>
            <a:pPr algn="r"/>
            <a:r>
              <a:rPr lang="de-DE" sz="1400" dirty="0" smtClean="0">
                <a:solidFill>
                  <a:prstClr val="black"/>
                </a:solidFill>
              </a:rPr>
              <a:t>3</a:t>
            </a:r>
            <a:endParaRPr lang="de-DE" sz="1400" dirty="0">
              <a:solidFill>
                <a:prstClr val="black"/>
              </a:solidFill>
            </a:endParaRPr>
          </a:p>
        </p:txBody>
      </p:sp>
      <p:sp>
        <p:nvSpPr>
          <p:cNvPr id="21" name="Rechteck 20"/>
          <p:cNvSpPr/>
          <p:nvPr/>
        </p:nvSpPr>
        <p:spPr>
          <a:xfrm>
            <a:off x="211324" y="1549941"/>
            <a:ext cx="6444963" cy="6835204"/>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Unsere geplanten Ferienthemen für das Schuljahr </a:t>
            </a:r>
            <a:r>
              <a:rPr lang="de-DE" sz="1300" b="1" dirty="0" smtClean="0">
                <a:solidFill>
                  <a:schemeClr val="tx1">
                    <a:lumMod val="75000"/>
                    <a:lumOff val="25000"/>
                  </a:schemeClr>
                </a:solidFill>
                <a:latin typeface="Comic Sans MS" panose="030F0702030302020204" pitchFamily="66" charset="0"/>
              </a:rPr>
              <a:t>2017/18</a:t>
            </a:r>
          </a:p>
          <a:p>
            <a:pPr>
              <a:spcAft>
                <a:spcPts val="300"/>
              </a:spcAft>
            </a:pPr>
            <a:r>
              <a:rPr lang="de-DE" sz="1300" dirty="0" smtClean="0">
                <a:solidFill>
                  <a:schemeClr val="tx1">
                    <a:lumMod val="75000"/>
                    <a:lumOff val="25000"/>
                  </a:schemeClr>
                </a:solidFill>
                <a:latin typeface="Calibri" panose="020F0502020204030204" pitchFamily="34" charset="0"/>
              </a:rPr>
              <a:t>(Änderungen </a:t>
            </a:r>
            <a:r>
              <a:rPr lang="de-DE" sz="1300" dirty="0">
                <a:solidFill>
                  <a:schemeClr val="tx1">
                    <a:lumMod val="75000"/>
                    <a:lumOff val="25000"/>
                  </a:schemeClr>
                </a:solidFill>
                <a:latin typeface="Calibri" panose="020F0502020204030204" pitchFamily="34" charset="0"/>
              </a:rPr>
              <a:t>vorbehalten):</a:t>
            </a:r>
          </a:p>
          <a:p>
            <a:pPr>
              <a:spcBef>
                <a:spcPts val="200"/>
              </a:spcBef>
              <a:spcAft>
                <a:spcPts val="300"/>
              </a:spcAft>
            </a:pPr>
            <a:r>
              <a:rPr lang="de-DE" sz="1300" dirty="0" smtClean="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p:txBody>
      </p:sp>
      <p:sp>
        <p:nvSpPr>
          <p:cNvPr id="27" name="Rechteck 26"/>
          <p:cNvSpPr/>
          <p:nvPr/>
        </p:nvSpPr>
        <p:spPr>
          <a:xfrm>
            <a:off x="335279" y="9278908"/>
            <a:ext cx="6321008" cy="400110"/>
          </a:xfrm>
          <a:prstGeom prst="rect">
            <a:avLst/>
          </a:prstGeom>
        </p:spPr>
        <p:txBody>
          <a:bodyPr wrap="square" lIns="0" tIns="0" rIns="0" bIns="0">
            <a:spAutoFit/>
          </a:bodyPr>
          <a:lstStyle/>
          <a:p>
            <a:pPr algn="ctr">
              <a:buClr>
                <a:srgbClr val="00B0F0"/>
              </a:buClr>
            </a:pPr>
            <a:r>
              <a:rPr lang="de-DE" sz="1300" i="1">
                <a:solidFill>
                  <a:schemeClr val="tx1">
                    <a:lumMod val="75000"/>
                    <a:lumOff val="25000"/>
                  </a:schemeClr>
                </a:solidFill>
                <a:latin typeface="Calibri" panose="020F0502020204030204" pitchFamily="34" charset="0"/>
              </a:rPr>
              <a:t>Wenn Sie oder Ihr zu einem der Themen etwas Besonderes beitragen könnt, </a:t>
            </a:r>
            <a:r>
              <a:rPr lang="de-DE" sz="1300" i="1" smtClean="0">
                <a:solidFill>
                  <a:schemeClr val="tx1">
                    <a:lumMod val="75000"/>
                    <a:lumOff val="25000"/>
                  </a:schemeClr>
                </a:solidFill>
                <a:latin typeface="Calibri" panose="020F0502020204030204" pitchFamily="34" charset="0"/>
              </a:rPr>
              <a:t/>
            </a:r>
            <a:br>
              <a:rPr lang="de-DE" sz="1300" i="1" smtClean="0">
                <a:solidFill>
                  <a:schemeClr val="tx1">
                    <a:lumMod val="75000"/>
                    <a:lumOff val="25000"/>
                  </a:schemeClr>
                </a:solidFill>
                <a:latin typeface="Calibri" panose="020F0502020204030204" pitchFamily="34" charset="0"/>
              </a:rPr>
            </a:br>
            <a:r>
              <a:rPr lang="de-DE" sz="1300" i="1" smtClean="0">
                <a:solidFill>
                  <a:schemeClr val="tx1">
                    <a:lumMod val="75000"/>
                    <a:lumOff val="25000"/>
                  </a:schemeClr>
                </a:solidFill>
                <a:latin typeface="Calibri" panose="020F0502020204030204" pitchFamily="34" charset="0"/>
              </a:rPr>
              <a:t>lassen </a:t>
            </a:r>
            <a:r>
              <a:rPr lang="de-DE" sz="1300" i="1">
                <a:solidFill>
                  <a:schemeClr val="tx1">
                    <a:lumMod val="75000"/>
                    <a:lumOff val="25000"/>
                  </a:schemeClr>
                </a:solidFill>
                <a:latin typeface="Calibri" panose="020F0502020204030204" pitchFamily="34" charset="0"/>
              </a:rPr>
              <a:t>Sie uns / lasst uns das bitte wissen. Gerne nehmen wir Anregungen auf.</a:t>
            </a:r>
          </a:p>
        </p:txBody>
      </p:sp>
      <p:sp>
        <p:nvSpPr>
          <p:cNvPr id="22" name="Rechteck 21"/>
          <p:cNvSpPr/>
          <p:nvPr/>
        </p:nvSpPr>
        <p:spPr>
          <a:xfrm>
            <a:off x="4439624" y="2542487"/>
            <a:ext cx="2271255" cy="36933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Weihnachtsferien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Körper und Geist </a:t>
            </a:r>
            <a:endParaRPr lang="de-DE" sz="1200" dirty="0" smtClean="0">
              <a:solidFill>
                <a:schemeClr val="tx1">
                  <a:lumMod val="75000"/>
                  <a:lumOff val="25000"/>
                </a:schemeClr>
              </a:solidFill>
              <a:latin typeface="Calibri" panose="020F0502020204030204" pitchFamily="34" charset="0"/>
            </a:endParaRPr>
          </a:p>
        </p:txBody>
      </p:sp>
      <p:sp>
        <p:nvSpPr>
          <p:cNvPr id="23" name="Rechteck 22"/>
          <p:cNvSpPr/>
          <p:nvPr/>
        </p:nvSpPr>
        <p:spPr>
          <a:xfrm>
            <a:off x="1419362" y="4262284"/>
            <a:ext cx="2925288" cy="184666"/>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Faschingsferien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Rund ums Thema Mode</a:t>
            </a:r>
            <a:endParaRPr lang="de-DE" sz="1200" dirty="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2210157" cy="184666"/>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Pfingstferien – Alles was rollt !</a:t>
            </a:r>
            <a:endParaRPr lang="de-DE" sz="1200" dirty="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689006" cy="400110"/>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Sommerferien – Eine Weltreise für </a:t>
            </a:r>
          </a:p>
          <a:p>
            <a:pPr>
              <a:buClr>
                <a:srgbClr val="FFC000"/>
              </a:buClr>
            </a:pPr>
            <a:r>
              <a:rPr lang="de-DE" sz="1300" b="1" dirty="0" smtClean="0">
                <a:solidFill>
                  <a:schemeClr val="tx1">
                    <a:lumMod val="75000"/>
                    <a:lumOff val="25000"/>
                  </a:schemeClr>
                </a:solidFill>
                <a:latin typeface="Calibri" panose="020F0502020204030204" pitchFamily="34" charset="0"/>
              </a:rPr>
              <a:t>	Abenteurer</a:t>
            </a:r>
            <a:endParaRPr lang="de-DE" sz="1300" dirty="0">
              <a:solidFill>
                <a:schemeClr val="tx1">
                  <a:lumMod val="75000"/>
                  <a:lumOff val="25000"/>
                </a:schemeClr>
              </a:solidFill>
              <a:latin typeface="Calibri" panose="020F0502020204030204" pitchFamily="34" charset="0"/>
            </a:endParaRPr>
          </a:p>
        </p:txBody>
      </p:sp>
      <p:sp>
        <p:nvSpPr>
          <p:cNvPr id="24" name="Rechteck 23"/>
          <p:cNvSpPr/>
          <p:nvPr/>
        </p:nvSpPr>
        <p:spPr>
          <a:xfrm>
            <a:off x="3271535" y="5403543"/>
            <a:ext cx="2816540" cy="184666"/>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Osterferien – Rund ums Thema Theater </a:t>
            </a:r>
            <a:endParaRPr lang="de-DE" sz="1200" dirty="0">
              <a:solidFill>
                <a:schemeClr val="tx1">
                  <a:lumMod val="75000"/>
                  <a:lumOff val="25000"/>
                </a:schemeClr>
              </a:solidFill>
              <a:latin typeface="Calibri" panose="020F0502020204030204" pitchFamily="34" charset="0"/>
            </a:endParaRPr>
          </a:p>
        </p:txBody>
      </p:sp>
      <p:sp>
        <p:nvSpPr>
          <p:cNvPr id="50" name="Rechteck 49"/>
          <p:cNvSpPr/>
          <p:nvPr/>
        </p:nvSpPr>
        <p:spPr>
          <a:xfrm>
            <a:off x="1081160" y="2199349"/>
            <a:ext cx="2676353" cy="184666"/>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Herbstferien – </a:t>
            </a:r>
            <a:r>
              <a:rPr lang="de-DE" sz="1200" b="1" dirty="0" smtClean="0">
                <a:solidFill>
                  <a:schemeClr val="tx1">
                    <a:lumMod val="75000"/>
                    <a:lumOff val="25000"/>
                  </a:schemeClr>
                </a:solidFill>
                <a:latin typeface="Calibri" panose="020F0502020204030204" pitchFamily="34" charset="0"/>
              </a:rPr>
              <a:t>Ritter</a:t>
            </a:r>
            <a:endParaRPr lang="de-DE" sz="1200" dirty="0">
              <a:solidFill>
                <a:schemeClr val="tx1">
                  <a:lumMod val="75000"/>
                  <a:lumOff val="25000"/>
                </a:schemeClr>
              </a:solidFill>
              <a:latin typeface="Calibri" panose="020F0502020204030204" pitchFamily="34" charset="0"/>
            </a:endParaRP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Pfingsten</a:t>
            </a:r>
            <a:endParaRPr lang="de-DE" sz="60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Fasching</a:t>
            </a:r>
            <a:endParaRPr lang="de-DE" sz="600">
              <a:solidFill>
                <a:schemeClr val="bg1"/>
              </a:solidFill>
              <a:latin typeface="Comic Sans MS" panose="030F0702030302020204" pitchFamily="66" charset="0"/>
            </a:endParaRPr>
          </a:p>
        </p:txBody>
      </p:sp>
      <p:grpSp>
        <p:nvGrpSpPr>
          <p:cNvPr id="11" name="Gruppieren 10"/>
          <p:cNvGrpSpPr/>
          <p:nvPr/>
        </p:nvGrpSpPr>
        <p:grpSpPr>
          <a:xfrm>
            <a:off x="5783580" y="1055951"/>
            <a:ext cx="1074420" cy="406906"/>
            <a:chOff x="5783580" y="1055951"/>
            <a:chExt cx="1074420" cy="406906"/>
          </a:xfrm>
        </p:grpSpPr>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55" name="Textfeld 54"/>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sp>
        <p:nvSpPr>
          <p:cNvPr id="59" name="Ellipse 58"/>
          <p:cNvSpPr/>
          <p:nvPr/>
        </p:nvSpPr>
        <p:spPr>
          <a:xfrm>
            <a:off x="104394" y="6646857"/>
            <a:ext cx="900000" cy="900000"/>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2" name="Ellipse 61"/>
          <p:cNvSpPr/>
          <p:nvPr/>
        </p:nvSpPr>
        <p:spPr>
          <a:xfrm>
            <a:off x="2571583" y="8109809"/>
            <a:ext cx="900000" cy="900000"/>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5" name="Ellipse 64"/>
          <p:cNvSpPr/>
          <p:nvPr/>
        </p:nvSpPr>
        <p:spPr>
          <a:xfrm>
            <a:off x="2229869" y="5403543"/>
            <a:ext cx="900000" cy="900000"/>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0" name="Ellipse 69"/>
          <p:cNvSpPr/>
          <p:nvPr/>
        </p:nvSpPr>
        <p:spPr>
          <a:xfrm>
            <a:off x="3429707" y="2477568"/>
            <a:ext cx="900000" cy="900000"/>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3" name="Ellipse 72"/>
          <p:cNvSpPr/>
          <p:nvPr/>
        </p:nvSpPr>
        <p:spPr>
          <a:xfrm>
            <a:off x="384329" y="4184772"/>
            <a:ext cx="900000" cy="900000"/>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6" name="Ellipse 75"/>
          <p:cNvSpPr/>
          <p:nvPr/>
        </p:nvSpPr>
        <p:spPr>
          <a:xfrm>
            <a:off x="85382" y="2118376"/>
            <a:ext cx="900000" cy="900000"/>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4329" y="2226625"/>
            <a:ext cx="393032" cy="692352"/>
          </a:xfrm>
          <a:prstGeom prst="rect">
            <a:avLst/>
          </a:prstGeom>
        </p:spPr>
      </p:pic>
      <p:pic>
        <p:nvPicPr>
          <p:cNvPr id="13" name="Grafik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5236" y="2573097"/>
            <a:ext cx="708942" cy="708942"/>
          </a:xfrm>
          <a:prstGeom prst="rect">
            <a:avLst/>
          </a:prstGeom>
        </p:spPr>
      </p:pic>
      <p:pic>
        <p:nvPicPr>
          <p:cNvPr id="14" name="Grafik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19924" y="8171585"/>
            <a:ext cx="551611" cy="872304"/>
          </a:xfrm>
          <a:prstGeom prst="rect">
            <a:avLst/>
          </a:prstGeom>
        </p:spPr>
      </p:pic>
      <p:pic>
        <p:nvPicPr>
          <p:cNvPr id="15" name="Grafik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20347" y="5507527"/>
            <a:ext cx="701236" cy="620377"/>
          </a:xfrm>
          <a:prstGeom prst="rect">
            <a:avLst/>
          </a:prstGeom>
        </p:spPr>
      </p:pic>
      <p:pic>
        <p:nvPicPr>
          <p:cNvPr id="16" name="Grafik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0592" y="6740639"/>
            <a:ext cx="771098" cy="706840"/>
          </a:xfrm>
          <a:prstGeom prst="rect">
            <a:avLst/>
          </a:prstGeom>
        </p:spPr>
      </p:pic>
      <p:pic>
        <p:nvPicPr>
          <p:cNvPr id="5" name="Grafik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9029" y="4354617"/>
            <a:ext cx="641463" cy="565825"/>
          </a:xfrm>
          <a:prstGeom prst="rect">
            <a:avLst/>
          </a:prstGeom>
        </p:spPr>
      </p:pic>
    </p:spTree>
    <p:extLst>
      <p:ext uri="{BB962C8B-B14F-4D97-AF65-F5344CB8AC3E}">
        <p14:creationId xmlns:p14="http://schemas.microsoft.com/office/powerpoint/2010/main" val="2579036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79800107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4798" name="think-cell Folie" r:id="rId5" imgW="0" imgH="0" progId="">
                  <p:embed/>
                </p:oleObj>
              </mc:Choice>
              <mc:Fallback>
                <p:oleObj name="think-cell Folie" r:id="rId5" imgW="0" imgH="0" progId="">
                  <p:embed/>
                  <p:pic>
                    <p:nvPicPr>
                      <p:cNvPr id="0" name="AutoShape 61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Ostern 2018</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val="3055972892"/>
              </p:ext>
            </p:extLst>
          </p:nvPr>
        </p:nvGraphicFramePr>
        <p:xfrm>
          <a:off x="515670" y="1822856"/>
          <a:ext cx="6140617" cy="7500048"/>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val="20000"/>
                    </a:ext>
                  </a:extLst>
                </a:gridCol>
                <a:gridCol w="4157913">
                  <a:extLst>
                    <a:ext uri="{9D8B030D-6E8A-4147-A177-3AD203B41FA5}">
                      <a16:colId xmlns:a16="http://schemas.microsoft.com/office/drawing/2014/main" val="20001"/>
                    </a:ext>
                  </a:extLst>
                </a:gridCol>
              </a:tblGrid>
              <a:tr h="245391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Improvisationstheater</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Rolf Haller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22/</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Villa Kunterbunt </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effectLst/>
                          <a:latin typeface="Calibri" panose="020F0502020204030204" pitchFamily="34" charset="0"/>
                          <a:ea typeface="+mn-ea"/>
                          <a:cs typeface="+mn-cs"/>
                        </a:rPr>
                        <a:t>Wer</a:t>
                      </a:r>
                      <a:r>
                        <a:rPr lang="de-DE" sz="1200" b="0" kern="1200" baseline="0" dirty="0" smtClean="0">
                          <a:solidFill>
                            <a:schemeClr val="tx1"/>
                          </a:solidFill>
                          <a:effectLst/>
                          <a:latin typeface="Calibri" panose="020F0502020204030204" pitchFamily="34" charset="0"/>
                          <a:ea typeface="+mn-ea"/>
                          <a:cs typeface="+mn-cs"/>
                        </a:rPr>
                        <a:t> </a:t>
                      </a:r>
                      <a:r>
                        <a:rPr lang="de-DE" sz="1200" b="0" kern="1200" dirty="0" smtClean="0">
                          <a:solidFill>
                            <a:schemeClr val="tx1"/>
                          </a:solidFill>
                          <a:effectLst/>
                          <a:latin typeface="Calibri" panose="020F0502020204030204" pitchFamily="34" charset="0"/>
                          <a:ea typeface="+mn-ea"/>
                          <a:cs typeface="+mn-cs"/>
                        </a:rPr>
                        <a:t>kennt</a:t>
                      </a:r>
                      <a:r>
                        <a:rPr lang="de-DE" sz="1200" b="0" kern="1200" baseline="0" dirty="0" smtClean="0">
                          <a:solidFill>
                            <a:schemeClr val="tx1"/>
                          </a:solidFill>
                          <a:effectLst/>
                          <a:latin typeface="Calibri" panose="020F0502020204030204" pitchFamily="34" charset="0"/>
                          <a:ea typeface="+mn-ea"/>
                          <a:cs typeface="+mn-cs"/>
                        </a:rPr>
                        <a:t> sie nicht </a:t>
                      </a:r>
                      <a:r>
                        <a:rPr lang="de-DE" sz="1200" b="0" kern="1200" dirty="0" smtClean="0">
                          <a:solidFill>
                            <a:schemeClr val="tx1"/>
                          </a:solidFill>
                          <a:effectLst/>
                          <a:latin typeface="Calibri" panose="020F0502020204030204" pitchFamily="34" charset="0"/>
                          <a:ea typeface="+mn-ea"/>
                          <a:cs typeface="+mn-cs"/>
                        </a:rPr>
                        <a:t>die Redensarten  „Ich könnte aus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effectLst/>
                          <a:latin typeface="Calibri" panose="020F0502020204030204" pitchFamily="34" charset="0"/>
                          <a:ea typeface="+mn-ea"/>
                          <a:cs typeface="+mn-cs"/>
                        </a:rPr>
                        <a:t>der Haut fahren“, „Das stehen einem doch die Haare zu Berge“, „Ich könnte die ganze Welt umarmen“. Aber wie stellt man diese Gefühle auf der Bühne dar? Das alles und noch mehr können</a:t>
                      </a:r>
                      <a:r>
                        <a:rPr lang="de-DE" sz="1200" b="0" kern="1200" baseline="0" dirty="0" smtClean="0">
                          <a:solidFill>
                            <a:schemeClr val="tx1"/>
                          </a:solidFill>
                          <a:effectLst/>
                          <a:latin typeface="Calibri" panose="020F0502020204030204" pitchFamily="34" charset="0"/>
                          <a:ea typeface="+mn-ea"/>
                          <a:cs typeface="+mn-cs"/>
                        </a:rPr>
                        <a:t> die Ferienkinder im</a:t>
                      </a:r>
                      <a:r>
                        <a:rPr lang="de-DE" sz="1200" b="0" kern="1200" dirty="0" smtClean="0">
                          <a:solidFill>
                            <a:schemeClr val="tx1"/>
                          </a:solidFill>
                          <a:effectLst/>
                          <a:latin typeface="Calibri" panose="020F0502020204030204" pitchFamily="34" charset="0"/>
                          <a:ea typeface="+mn-ea"/>
                          <a:cs typeface="+mn-cs"/>
                        </a:rPr>
                        <a:t> Improvisationstheater</a:t>
                      </a:r>
                      <a:r>
                        <a:rPr lang="de-DE" sz="1200" b="0" kern="1200" baseline="0" dirty="0" smtClean="0">
                          <a:solidFill>
                            <a:schemeClr val="tx1"/>
                          </a:solidFill>
                          <a:effectLst/>
                          <a:latin typeface="Calibri" panose="020F0502020204030204" pitchFamily="34" charset="0"/>
                          <a:ea typeface="+mn-ea"/>
                          <a:cs typeface="+mn-cs"/>
                        </a:rPr>
                        <a:t>w</a:t>
                      </a:r>
                      <a:r>
                        <a:rPr lang="de-DE" sz="1200" b="0" kern="1200" dirty="0" smtClean="0">
                          <a:solidFill>
                            <a:schemeClr val="tx1"/>
                          </a:solidFill>
                          <a:effectLst/>
                          <a:latin typeface="Calibri" panose="020F0502020204030204" pitchFamily="34" charset="0"/>
                          <a:ea typeface="+mn-ea"/>
                          <a:cs typeface="+mn-cs"/>
                        </a:rPr>
                        <a:t>orkshop</a:t>
                      </a:r>
                      <a:r>
                        <a:rPr lang="de-DE" sz="1200" b="0" kern="1200" baseline="0" dirty="0" smtClean="0">
                          <a:solidFill>
                            <a:schemeClr val="tx1"/>
                          </a:solidFill>
                          <a:effectLst/>
                          <a:latin typeface="Calibri" panose="020F0502020204030204" pitchFamily="34" charset="0"/>
                          <a:ea typeface="+mn-ea"/>
                          <a:cs typeface="+mn-cs"/>
                        </a:rPr>
                        <a:t> erfahren</a:t>
                      </a:r>
                      <a:r>
                        <a:rPr lang="de-DE" sz="1200" b="0" kern="1200" dirty="0" smtClean="0">
                          <a:solidFill>
                            <a:schemeClr val="tx1"/>
                          </a:solidFill>
                          <a:effectLst/>
                          <a:latin typeface="Calibri" panose="020F0502020204030204" pitchFamily="34" charset="0"/>
                          <a:ea typeface="+mn-ea"/>
                          <a:cs typeface="+mn-cs"/>
                        </a:rPr>
                        <a:t>. Die</a:t>
                      </a:r>
                      <a:r>
                        <a:rPr lang="de-DE" sz="1200" b="0" kern="1200" baseline="0" dirty="0" smtClean="0">
                          <a:solidFill>
                            <a:schemeClr val="tx1"/>
                          </a:solidFill>
                          <a:effectLst/>
                          <a:latin typeface="Calibri" panose="020F0502020204030204" pitchFamily="34" charset="0"/>
                          <a:ea typeface="+mn-ea"/>
                          <a:cs typeface="+mn-cs"/>
                        </a:rPr>
                        <a:t> Gruppe lernt verschiedene </a:t>
                      </a:r>
                      <a:r>
                        <a:rPr lang="de-DE" sz="1200" b="0" kern="1200" dirty="0" smtClean="0">
                          <a:solidFill>
                            <a:schemeClr val="tx1"/>
                          </a:solidFill>
                          <a:effectLst/>
                          <a:latin typeface="Calibri" panose="020F0502020204030204" pitchFamily="34" charset="0"/>
                          <a:ea typeface="+mn-ea"/>
                          <a:cs typeface="+mn-cs"/>
                        </a:rPr>
                        <a:t>Ausdrucksformen kennen</a:t>
                      </a:r>
                      <a:r>
                        <a:rPr lang="de-DE" sz="1200" b="0" kern="1200" baseline="0" dirty="0" smtClean="0">
                          <a:solidFill>
                            <a:schemeClr val="tx1"/>
                          </a:solidFill>
                          <a:effectLst/>
                          <a:latin typeface="Calibri" panose="020F0502020204030204" pitchFamily="34" charset="0"/>
                          <a:ea typeface="+mn-ea"/>
                          <a:cs typeface="+mn-cs"/>
                        </a:rPr>
                        <a:t> und wird diese</a:t>
                      </a:r>
                      <a:r>
                        <a:rPr lang="de-DE" sz="1200" b="0" kern="1200" dirty="0" smtClean="0">
                          <a:solidFill>
                            <a:schemeClr val="tx1"/>
                          </a:solidFill>
                          <a:effectLst/>
                          <a:latin typeface="Calibri" panose="020F0502020204030204" pitchFamily="34" charset="0"/>
                          <a:ea typeface="+mn-ea"/>
                          <a:cs typeface="+mn-cs"/>
                        </a:rPr>
                        <a:t> in</a:t>
                      </a:r>
                      <a:r>
                        <a:rPr lang="de-DE" sz="1200" b="0" kern="1200" baseline="0" dirty="0" smtClean="0">
                          <a:solidFill>
                            <a:schemeClr val="tx1"/>
                          </a:solidFill>
                          <a:effectLst/>
                          <a:latin typeface="Calibri" panose="020F0502020204030204" pitchFamily="34" charset="0"/>
                          <a:ea typeface="+mn-ea"/>
                          <a:cs typeface="+mn-cs"/>
                        </a:rPr>
                        <a:t> </a:t>
                      </a:r>
                      <a:r>
                        <a:rPr lang="de-DE" sz="1200" b="0" kern="1200" dirty="0" smtClean="0">
                          <a:solidFill>
                            <a:schemeClr val="tx1"/>
                          </a:solidFill>
                          <a:effectLst/>
                          <a:latin typeface="Calibri" panose="020F0502020204030204" pitchFamily="34" charset="0"/>
                          <a:ea typeface="+mn-ea"/>
                          <a:cs typeface="+mn-cs"/>
                        </a:rPr>
                        <a:t>einem frei gestaltbaren „Mini - Theaterstück“ mit sehr vielen zufälligen Elementen ausprobieren.</a:t>
                      </a:r>
                      <a:r>
                        <a:rPr lang="de-DE" sz="1200" b="0" kern="1200" baseline="0" dirty="0" smtClean="0">
                          <a:solidFill>
                            <a:schemeClr val="tx1"/>
                          </a:solidFill>
                          <a:effectLst/>
                          <a:latin typeface="Calibri" panose="020F0502020204030204" pitchFamily="34" charset="0"/>
                          <a:ea typeface="+mn-ea"/>
                          <a:cs typeface="+mn-cs"/>
                        </a:rPr>
                        <a:t> </a:t>
                      </a:r>
                      <a:endParaRPr lang="de-DE" sz="1200" b="0" kern="1200" dirty="0" smtClean="0">
                        <a:solidFill>
                          <a:schemeClr val="tx1"/>
                        </a:solidFill>
                        <a:effectLst/>
                        <a:latin typeface="Calibri" panose="020F0502020204030204" pitchFamily="34" charset="0"/>
                        <a:ea typeface="+mn-ea"/>
                        <a:cs typeface="+mn-cs"/>
                      </a:endParaRPr>
                    </a:p>
                    <a:p>
                      <a:pPr marL="0" marR="0" lvl="0" indent="0" algn="l" defTabSz="957591" rtl="0" eaLnBrk="1" fontAlgn="auto" latinLnBrk="0" hangingPunct="1">
                        <a:lnSpc>
                          <a:spcPct val="100000"/>
                        </a:lnSpc>
                        <a:spcBef>
                          <a:spcPts val="0"/>
                        </a:spcBef>
                        <a:spcAft>
                          <a:spcPts val="0"/>
                        </a:spcAft>
                        <a:buClrTx/>
                        <a:buSzTx/>
                        <a:buFontTx/>
                        <a:buNone/>
                        <a:tabLst/>
                        <a:defRPr/>
                      </a:pPr>
                      <a:endParaRPr lang="de-DE" sz="1100" b="1" kern="1200" dirty="0" smtClean="0">
                        <a:solidFill>
                          <a:schemeClr val="tx1"/>
                        </a:solidFill>
                        <a:effectLst/>
                        <a:latin typeface="Calibri" panose="020F0502020204030204" pitchFamily="34" charset="0"/>
                        <a:ea typeface="+mn-ea"/>
                        <a:cs typeface="+mn-cs"/>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47861">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Schattentheater</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Angela Rudolph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21/</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err="1" smtClean="0">
                          <a:solidFill>
                            <a:schemeClr val="bg1"/>
                          </a:solidFill>
                          <a:latin typeface="Calibri" panose="020F0502020204030204" pitchFamily="34" charset="0"/>
                        </a:rPr>
                        <a:t>Konstrukta</a:t>
                      </a:r>
                      <a:endParaRPr lang="de-DE" sz="1100" b="0" baseline="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Calibri" panose="020F0502020204030204" pitchFamily="34" charset="0"/>
                          <a:ea typeface="+mn-ea"/>
                          <a:cs typeface="+mn-cs"/>
                        </a:rPr>
                        <a:t>Mit Licht</a:t>
                      </a:r>
                      <a:r>
                        <a:rPr lang="de-DE" sz="1200" kern="1200" baseline="0" dirty="0" smtClean="0">
                          <a:solidFill>
                            <a:schemeClr val="tx1"/>
                          </a:solidFill>
                          <a:effectLst/>
                          <a:latin typeface="Calibri" panose="020F0502020204030204" pitchFamily="34" charset="0"/>
                          <a:ea typeface="+mn-ea"/>
                          <a:cs typeface="+mn-cs"/>
                        </a:rPr>
                        <a:t> und Schatten beschäftigen sich die Ferienkinder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effectLst/>
                          <a:latin typeface="Calibri" panose="020F0502020204030204" pitchFamily="34" charset="0"/>
                          <a:ea typeface="+mn-ea"/>
                          <a:cs typeface="+mn-cs"/>
                        </a:rPr>
                        <a:t>in diesem Angebot und sind hier </a:t>
                      </a:r>
                      <a:r>
                        <a:rPr lang="de-DE" sz="1200" kern="1200" dirty="0" smtClean="0">
                          <a:solidFill>
                            <a:schemeClr val="tx1"/>
                          </a:solidFill>
                          <a:effectLst/>
                          <a:latin typeface="Calibri" panose="020F0502020204030204" pitchFamily="34" charset="0"/>
                          <a:ea typeface="+mn-ea"/>
                          <a:cs typeface="+mn-cs"/>
                        </a:rPr>
                        <a:t>Theaterdirektor, Regisseur, Schauspieler, Geschichtenerzähler – alles in einem!</a:t>
                      </a:r>
                      <a:r>
                        <a:rPr lang="de-DE" sz="1200" kern="1200" baseline="0" dirty="0" smtClean="0">
                          <a:solidFill>
                            <a:schemeClr val="tx1"/>
                          </a:solidFill>
                          <a:effectLst/>
                          <a:latin typeface="Calibri" panose="020F0502020204030204" pitchFamily="34" charset="0"/>
                          <a:ea typeface="+mn-ea"/>
                          <a:cs typeface="+mn-cs"/>
                        </a:rPr>
                        <a:t> Die selbst-gebastelten Figuren werden im Schein des Lichtes erstrahlen.</a:t>
                      </a:r>
                      <a:endParaRPr lang="de-DE" sz="1200" kern="1200" dirty="0" smtClean="0">
                        <a:solidFill>
                          <a:schemeClr val="tx1"/>
                        </a:solidFill>
                        <a:effectLst/>
                        <a:latin typeface="Calibri" panose="020F0502020204030204" pitchFamily="34" charset="0"/>
                        <a:ea typeface="+mn-ea"/>
                        <a:cs typeface="+mn-cs"/>
                      </a:endParaRPr>
                    </a:p>
                    <a:p>
                      <a:pPr marL="0" marR="0" lvl="0" indent="0" algn="l" defTabSz="957591" rtl="0" eaLnBrk="1" fontAlgn="auto" latinLnBrk="0" hangingPunct="1">
                        <a:lnSpc>
                          <a:spcPct val="100000"/>
                        </a:lnSpc>
                        <a:spcBef>
                          <a:spcPts val="0"/>
                        </a:spcBef>
                        <a:spcAft>
                          <a:spcPts val="0"/>
                        </a:spcAft>
                        <a:buClrTx/>
                        <a:buSzTx/>
                        <a:buFontTx/>
                        <a:buNone/>
                        <a:tabLst/>
                        <a:defRPr/>
                      </a:pPr>
                      <a:endParaRPr lang="de-DE" sz="1100" b="1"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98277">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Fingerpuppen</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Anna Ornth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Schulgebäude/</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OG/ Zimmer 18/</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Kosmischer Raum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Calibri" panose="020F0502020204030204" pitchFamily="34" charset="0"/>
                          <a:ea typeface="+mn-ea"/>
                          <a:cs typeface="+mn-cs"/>
                        </a:rPr>
                        <a:t>Puppentheater ist schön anzuschauen, aber noch schöner ist es, selber mit den Puppen ein eigenes Theaterstück zu spielen. Die</a:t>
                      </a:r>
                      <a:r>
                        <a:rPr lang="de-DE" sz="1200" kern="1200" baseline="0" dirty="0" smtClean="0">
                          <a:solidFill>
                            <a:schemeClr val="tx1"/>
                          </a:solidFill>
                          <a:effectLst/>
                          <a:latin typeface="Calibri" panose="020F0502020204030204" pitchFamily="34" charset="0"/>
                          <a:ea typeface="+mn-ea"/>
                          <a:cs typeface="+mn-cs"/>
                        </a:rPr>
                        <a:t> Ferienkinder fertigen ihre </a:t>
                      </a:r>
                      <a:r>
                        <a:rPr lang="de-DE" sz="1200" kern="1200" dirty="0" smtClean="0">
                          <a:solidFill>
                            <a:schemeClr val="tx1"/>
                          </a:solidFill>
                          <a:effectLst/>
                          <a:latin typeface="Calibri" panose="020F0502020204030204" pitchFamily="34" charset="0"/>
                          <a:ea typeface="+mn-ea"/>
                          <a:cs typeface="+mn-cs"/>
                        </a:rPr>
                        <a:t>eigenen Fingerpuppen</a:t>
                      </a:r>
                      <a:r>
                        <a:rPr lang="de-DE" sz="1200" kern="1200" baseline="0" dirty="0" smtClean="0">
                          <a:solidFill>
                            <a:schemeClr val="tx1"/>
                          </a:solidFill>
                          <a:effectLst/>
                          <a:latin typeface="Calibri" panose="020F0502020204030204" pitchFamily="34" charset="0"/>
                          <a:ea typeface="+mn-ea"/>
                          <a:cs typeface="+mn-cs"/>
                        </a:rPr>
                        <a:t> und </a:t>
                      </a:r>
                      <a:r>
                        <a:rPr lang="de-DE" sz="1200" kern="1200" dirty="0" smtClean="0">
                          <a:solidFill>
                            <a:schemeClr val="tx1"/>
                          </a:solidFill>
                          <a:effectLst/>
                          <a:latin typeface="Calibri" panose="020F0502020204030204" pitchFamily="34" charset="0"/>
                          <a:ea typeface="+mn-ea"/>
                          <a:cs typeface="+mn-cs"/>
                        </a:rPr>
                        <a:t>wer Lust hat mitzumachen, ist herzlich willkommen.</a:t>
                      </a:r>
                    </a:p>
                    <a:p>
                      <a:pPr marL="0" marR="0" lvl="0" indent="0" algn="l" defTabSz="957591" rtl="0" eaLnBrk="1" fontAlgn="auto" latinLnBrk="0" hangingPunct="1">
                        <a:lnSpc>
                          <a:spcPct val="100000"/>
                        </a:lnSpc>
                        <a:spcBef>
                          <a:spcPts val="0"/>
                        </a:spcBef>
                        <a:spcAft>
                          <a:spcPts val="0"/>
                        </a:spcAft>
                        <a:buClrTx/>
                        <a:buSzTx/>
                        <a:buFontTx/>
                        <a:buNone/>
                        <a:tabLst/>
                        <a:defRPr/>
                      </a:pPr>
                      <a:endParaRPr lang="de-DE" sz="1100" b="1"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1" name="Ellipse 40"/>
          <p:cNvSpPr/>
          <p:nvPr/>
        </p:nvSpPr>
        <p:spPr>
          <a:xfrm>
            <a:off x="63639" y="200692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sp>
        <p:nvSpPr>
          <p:cNvPr id="8" name="Textfeld 7"/>
          <p:cNvSpPr txBox="1"/>
          <p:nvPr/>
        </p:nvSpPr>
        <p:spPr>
          <a:xfrm>
            <a:off x="313433" y="9606555"/>
            <a:ext cx="214008" cy="215380"/>
          </a:xfrm>
          <a:prstGeom prst="rect">
            <a:avLst/>
          </a:prstGeom>
          <a:noFill/>
        </p:spPr>
        <p:txBody>
          <a:bodyPr wrap="square" lIns="0" tIns="0" rIns="0" bIns="0" rtlCol="0">
            <a:spAutoFit/>
          </a:bodyPr>
          <a:lstStyle/>
          <a:p>
            <a:pPr>
              <a:lnSpc>
                <a:spcPct val="108000"/>
              </a:lnSpc>
              <a:spcAft>
                <a:spcPts val="1008"/>
              </a:spcAft>
            </a:pPr>
            <a:r>
              <a:rPr lang="de-DE" sz="1400" dirty="0"/>
              <a:t>4</a:t>
            </a:r>
            <a:endParaRPr lang="de-DE" sz="1400" dirty="0" smtClean="0"/>
          </a:p>
        </p:txBody>
      </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33" name="Ellipse 32"/>
          <p:cNvSpPr/>
          <p:nvPr/>
        </p:nvSpPr>
        <p:spPr>
          <a:xfrm>
            <a:off x="77594" y="6876742"/>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6" name="Ellipse 35"/>
          <p:cNvSpPr/>
          <p:nvPr/>
        </p:nvSpPr>
        <p:spPr>
          <a:xfrm>
            <a:off x="1" y="4178351"/>
            <a:ext cx="998713" cy="93797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4" name="Textfeld 33"/>
          <p:cNvSpPr txBox="1"/>
          <p:nvPr/>
        </p:nvSpPr>
        <p:spPr>
          <a:xfrm>
            <a:off x="991916" y="1174766"/>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8543" y="2230385"/>
            <a:ext cx="694254" cy="502640"/>
          </a:xfrm>
          <a:prstGeom prst="rect">
            <a:avLst/>
          </a:prstGeom>
        </p:spPr>
      </p:pic>
      <p:pic>
        <p:nvPicPr>
          <p:cNvPr id="7" name="Grafik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29390" y="4324350"/>
            <a:ext cx="685605" cy="645979"/>
          </a:xfrm>
          <a:prstGeom prst="rect">
            <a:avLst/>
          </a:prstGeom>
        </p:spPr>
      </p:pic>
      <p:pic>
        <p:nvPicPr>
          <p:cNvPr id="5" name="Grafik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7919" y="6980660"/>
            <a:ext cx="397872" cy="758599"/>
          </a:xfrm>
          <a:prstGeom prst="rect">
            <a:avLst/>
          </a:prstGeom>
        </p:spPr>
      </p:pic>
    </p:spTree>
    <p:extLst>
      <p:ext uri="{BB962C8B-B14F-4D97-AF65-F5344CB8AC3E}">
        <p14:creationId xmlns:p14="http://schemas.microsoft.com/office/powerpoint/2010/main" val="241084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79800107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59847"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Ostern 2018</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val="2484677042"/>
              </p:ext>
            </p:extLst>
          </p:nvPr>
        </p:nvGraphicFramePr>
        <p:xfrm>
          <a:off x="269573" y="2023729"/>
          <a:ext cx="6140617" cy="4107988"/>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val="20000"/>
                    </a:ext>
                  </a:extLst>
                </a:gridCol>
                <a:gridCol w="4157913">
                  <a:extLst>
                    <a:ext uri="{9D8B030D-6E8A-4147-A177-3AD203B41FA5}">
                      <a16:colId xmlns:a16="http://schemas.microsoft.com/office/drawing/2014/main" val="20001"/>
                    </a:ext>
                  </a:extLst>
                </a:gridCol>
              </a:tblGrid>
              <a:tr h="2071039">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endParaRPr lang="de-DE" sz="12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dirty="0" smtClean="0">
                          <a:solidFill>
                            <a:schemeClr val="bg1"/>
                          </a:solidFill>
                          <a:latin typeface="Calibri" panose="020F0502020204030204" pitchFamily="34" charset="0"/>
                        </a:rPr>
                        <a:t>Angebot:</a:t>
                      </a:r>
                      <a:r>
                        <a:rPr lang="de-DE" sz="12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Schminken </a:t>
                      </a:r>
                      <a:br>
                        <a:rPr lang="de-DE" sz="1200" b="0" baseline="0" dirty="0" smtClean="0">
                          <a:solidFill>
                            <a:schemeClr val="bg1"/>
                          </a:solidFill>
                          <a:latin typeface="Calibri" panose="020F0502020204030204" pitchFamily="34" charset="0"/>
                        </a:rPr>
                      </a:br>
                      <a:r>
                        <a:rPr lang="de-DE" sz="12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Anda-Lena Kalnins/ </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Ort: 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Zimmer 23/</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Goldene Montessori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de-DE" sz="1200" b="0" kern="1200" dirty="0" smtClean="0">
                        <a:solidFill>
                          <a:schemeClr val="tx1"/>
                        </a:solidFill>
                        <a:effectLst/>
                        <a:latin typeface="Calibri" panose="020F0502020204030204" pitchFamily="34" charset="0"/>
                        <a:ea typeface="+mn-ea"/>
                        <a:cs typeface="+mn-cs"/>
                      </a:endParaRPr>
                    </a:p>
                    <a:p>
                      <a:r>
                        <a:rPr lang="de-DE" sz="1200" b="0" kern="1200" dirty="0" smtClean="0">
                          <a:solidFill>
                            <a:schemeClr val="tx1"/>
                          </a:solidFill>
                          <a:effectLst/>
                          <a:latin typeface="Calibri" panose="020F0502020204030204" pitchFamily="34" charset="0"/>
                          <a:ea typeface="+mn-ea"/>
                          <a:cs typeface="+mn-cs"/>
                        </a:rPr>
                        <a:t>Hinter</a:t>
                      </a:r>
                      <a:r>
                        <a:rPr lang="de-DE" sz="1200" b="0" kern="1200" baseline="0" dirty="0" smtClean="0">
                          <a:solidFill>
                            <a:schemeClr val="tx1"/>
                          </a:solidFill>
                          <a:effectLst/>
                          <a:latin typeface="Calibri" panose="020F0502020204030204" pitchFamily="34" charset="0"/>
                          <a:ea typeface="+mn-ea"/>
                          <a:cs typeface="+mn-cs"/>
                        </a:rPr>
                        <a:t> den Kulissen verwandeln sich die Schauspieler i</a:t>
                      </a:r>
                      <a:r>
                        <a:rPr lang="de-DE" sz="1200" b="0" kern="1200" dirty="0" smtClean="0">
                          <a:solidFill>
                            <a:schemeClr val="tx1"/>
                          </a:solidFill>
                          <a:effectLst/>
                          <a:latin typeface="Calibri" panose="020F0502020204030204" pitchFamily="34" charset="0"/>
                          <a:ea typeface="+mn-ea"/>
                          <a:cs typeface="+mn-cs"/>
                        </a:rPr>
                        <a:t>m Theater mit Schminke</a:t>
                      </a:r>
                      <a:r>
                        <a:rPr lang="de-DE" sz="1200" b="0" kern="1200" baseline="0" dirty="0" smtClean="0">
                          <a:solidFill>
                            <a:schemeClr val="tx1"/>
                          </a:solidFill>
                          <a:effectLst/>
                          <a:latin typeface="Calibri" panose="020F0502020204030204" pitchFamily="34" charset="0"/>
                          <a:ea typeface="+mn-ea"/>
                          <a:cs typeface="+mn-cs"/>
                        </a:rPr>
                        <a:t> und Kostümen: Und genau dies können  die Ferienkinder hier auch erleben.  Sie sch</a:t>
                      </a:r>
                      <a:r>
                        <a:rPr lang="de-DE" sz="1200" b="0" kern="1200" dirty="0" smtClean="0">
                          <a:solidFill>
                            <a:schemeClr val="tx1"/>
                          </a:solidFill>
                          <a:effectLst/>
                          <a:latin typeface="Calibri" panose="020F0502020204030204" pitchFamily="34" charset="0"/>
                          <a:ea typeface="+mn-ea"/>
                          <a:cs typeface="+mn-cs"/>
                        </a:rPr>
                        <a:t>minken </a:t>
                      </a:r>
                      <a:r>
                        <a:rPr lang="de-DE" sz="1200" b="0" kern="1200" baseline="0" dirty="0" smtClean="0">
                          <a:solidFill>
                            <a:schemeClr val="tx1"/>
                          </a:solidFill>
                          <a:effectLst/>
                          <a:latin typeface="Calibri" panose="020F0502020204030204" pitchFamily="34" charset="0"/>
                          <a:ea typeface="+mn-ea"/>
                          <a:cs typeface="+mn-cs"/>
                        </a:rPr>
                        <a:t>sich </a:t>
                      </a:r>
                      <a:r>
                        <a:rPr lang="de-DE" sz="1200" b="0" kern="1200" dirty="0" smtClean="0">
                          <a:solidFill>
                            <a:schemeClr val="tx1"/>
                          </a:solidFill>
                          <a:effectLst/>
                          <a:latin typeface="Calibri" panose="020F0502020204030204" pitchFamily="34" charset="0"/>
                          <a:ea typeface="+mn-ea"/>
                          <a:cs typeface="+mn-cs"/>
                        </a:rPr>
                        <a:t>paarweise zu Schmetterlingen, Tigern, Katzen, Clowns, Piraten und Feen oder was den</a:t>
                      </a:r>
                      <a:r>
                        <a:rPr lang="de-DE" sz="1200" b="0" kern="1200" baseline="0" dirty="0" smtClean="0">
                          <a:solidFill>
                            <a:schemeClr val="tx1"/>
                          </a:solidFill>
                          <a:effectLst/>
                          <a:latin typeface="Calibri" panose="020F0502020204030204" pitchFamily="34" charset="0"/>
                          <a:ea typeface="+mn-ea"/>
                          <a:cs typeface="+mn-cs"/>
                        </a:rPr>
                        <a:t> Kindern </a:t>
                      </a:r>
                      <a:r>
                        <a:rPr lang="de-DE" sz="1200" b="0" kern="1200" dirty="0" smtClean="0">
                          <a:solidFill>
                            <a:schemeClr val="tx1"/>
                          </a:solidFill>
                          <a:effectLst/>
                          <a:latin typeface="Calibri" panose="020F0502020204030204" pitchFamily="34" charset="0"/>
                          <a:ea typeface="+mn-ea"/>
                          <a:cs typeface="+mn-cs"/>
                        </a:rPr>
                        <a:t>sonst noch einfällt.</a:t>
                      </a:r>
                      <a:r>
                        <a:rPr lang="de-DE" sz="1200" b="0" kern="1200" baseline="0" dirty="0" smtClean="0">
                          <a:solidFill>
                            <a:schemeClr val="tx1"/>
                          </a:solidFill>
                          <a:effectLst/>
                          <a:latin typeface="Calibri" panose="020F0502020204030204" pitchFamily="34" charset="0"/>
                          <a:ea typeface="+mn-ea"/>
                          <a:cs typeface="+mn-cs"/>
                        </a:rPr>
                        <a:t> </a:t>
                      </a:r>
                      <a:r>
                        <a:rPr lang="de-DE" sz="1200" b="0" kern="1200" dirty="0" smtClean="0">
                          <a:solidFill>
                            <a:schemeClr val="tx1"/>
                          </a:solidFill>
                          <a:effectLst/>
                          <a:latin typeface="Calibri" panose="020F0502020204030204" pitchFamily="34" charset="0"/>
                          <a:ea typeface="+mn-ea"/>
                          <a:cs typeface="+mn-cs"/>
                        </a:rPr>
                        <a:t>Anschließend übt</a:t>
                      </a:r>
                      <a:r>
                        <a:rPr lang="de-DE" sz="1200" b="0" kern="1200" baseline="0" dirty="0" smtClean="0">
                          <a:solidFill>
                            <a:schemeClr val="tx1"/>
                          </a:solidFill>
                          <a:effectLst/>
                          <a:latin typeface="Calibri" panose="020F0502020204030204" pitchFamily="34" charset="0"/>
                          <a:ea typeface="+mn-ea"/>
                          <a:cs typeface="+mn-cs"/>
                        </a:rPr>
                        <a:t> die Gruppe kurze Theaterszenen ein. </a:t>
                      </a:r>
                      <a:endParaRPr lang="de-DE" sz="1200" b="0" kern="1200" dirty="0" smtClean="0">
                        <a:solidFill>
                          <a:schemeClr val="tx1"/>
                        </a:solidFill>
                        <a:effectLst/>
                        <a:latin typeface="Calibri" panose="020F0502020204030204" pitchFamily="34" charset="0"/>
                        <a:ea typeface="+mn-ea"/>
                        <a:cs typeface="+mn-cs"/>
                      </a:endParaRPr>
                    </a:p>
                    <a:p>
                      <a:pPr marL="0" marR="0" lvl="0" indent="0" algn="l" defTabSz="957591" rtl="0" eaLnBrk="1" fontAlgn="auto" latinLnBrk="0" hangingPunct="1">
                        <a:lnSpc>
                          <a:spcPct val="100000"/>
                        </a:lnSpc>
                        <a:spcBef>
                          <a:spcPts val="0"/>
                        </a:spcBef>
                        <a:spcAft>
                          <a:spcPts val="0"/>
                        </a:spcAft>
                        <a:buClrTx/>
                        <a:buSzTx/>
                        <a:buFontTx/>
                        <a:buNone/>
                        <a:tabLst/>
                        <a:defRPr/>
                      </a:pPr>
                      <a:endParaRPr lang="de-DE" sz="1200" b="1"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036949">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200" b="0" dirty="0" smtClean="0">
                          <a:solidFill>
                            <a:schemeClr val="bg1"/>
                          </a:solidFill>
                          <a:latin typeface="Calibri" panose="020F0502020204030204" pitchFamily="34" charset="0"/>
                        </a:rPr>
                        <a:t>Angebot: </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dirty="0" smtClean="0">
                          <a:solidFill>
                            <a:schemeClr val="bg1"/>
                          </a:solidFill>
                          <a:latin typeface="Calibri" panose="020F0502020204030204" pitchFamily="34" charset="0"/>
                        </a:rPr>
                        <a:t>Theater</a:t>
                      </a:r>
                      <a:r>
                        <a:rPr lang="de-DE" sz="1200" b="0" baseline="0" dirty="0" smtClean="0">
                          <a:solidFill>
                            <a:schemeClr val="bg1"/>
                          </a:solidFill>
                          <a:latin typeface="Calibri" panose="020F0502020204030204" pitchFamily="34" charset="0"/>
                        </a:rPr>
                        <a:t> </a:t>
                      </a:r>
                      <a:r>
                        <a:rPr lang="de-DE" sz="1200" b="0" baseline="0" dirty="0" err="1" smtClean="0">
                          <a:solidFill>
                            <a:schemeClr val="bg1"/>
                          </a:solidFill>
                          <a:latin typeface="Calibri" panose="020F0502020204030204" pitchFamily="34" charset="0"/>
                        </a:rPr>
                        <a:t>ím</a:t>
                      </a:r>
                      <a:r>
                        <a:rPr lang="de-DE" sz="1200" b="0" baseline="0" dirty="0" smtClean="0">
                          <a:solidFill>
                            <a:schemeClr val="bg1"/>
                          </a:solidFill>
                          <a:latin typeface="Calibri" panose="020F0502020204030204" pitchFamily="34" charset="0"/>
                        </a:rPr>
                        <a:t> Karton</a:t>
                      </a:r>
                      <a:r>
                        <a:rPr lang="de-DE" sz="1200" b="0" dirty="0" smtClean="0">
                          <a:solidFill>
                            <a:schemeClr val="bg1"/>
                          </a:solidFill>
                          <a:latin typeface="Calibri" panose="020F0502020204030204" pitchFamily="34" charset="0"/>
                        </a:rPr>
                        <a:t> </a:t>
                      </a:r>
                      <a:r>
                        <a:rPr lang="de-DE" sz="1200" b="0" baseline="0" dirty="0" smtClean="0">
                          <a:solidFill>
                            <a:schemeClr val="bg1"/>
                          </a:solidFill>
                          <a:latin typeface="Calibri" panose="020F0502020204030204" pitchFamily="34" charset="0"/>
                        </a:rPr>
                        <a:t/>
                      </a:r>
                      <a:br>
                        <a:rPr lang="de-DE" sz="1200" b="0" baseline="0" dirty="0" smtClean="0">
                          <a:solidFill>
                            <a:schemeClr val="bg1"/>
                          </a:solidFill>
                          <a:latin typeface="Calibri" panose="020F0502020204030204" pitchFamily="34" charset="0"/>
                        </a:rPr>
                      </a:br>
                      <a:r>
                        <a:rPr lang="de-DE" sz="12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 Horst von Wolff </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Ort: Schulgebäude/</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OG/ Zimmer 15/</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Werkstatt </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2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200" b="0" kern="1200" baseline="0" dirty="0" smtClean="0">
                          <a:solidFill>
                            <a:schemeClr val="tx1"/>
                          </a:solidFill>
                          <a:effectLst/>
                          <a:latin typeface="Calibri" panose="020F0502020204030204" pitchFamily="34" charset="0"/>
                          <a:ea typeface="+mn-ea"/>
                          <a:cs typeface="+mn-cs"/>
                        </a:rPr>
                        <a:t>Jeder von uns hat eine andere Vorstellung, wenn er das Wort Theater hört. Und diese Vorstellung setzen die Kinder mit verschiedenen Materialien im Angebot  „Theater im Karton“ um.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200" b="0" kern="1200" baseline="0" dirty="0" smtClean="0">
                          <a:solidFill>
                            <a:schemeClr val="tx1"/>
                          </a:solidFill>
                          <a:effectLst/>
                          <a:latin typeface="Calibri" panose="020F0502020204030204" pitchFamily="34" charset="0"/>
                          <a:ea typeface="+mn-ea"/>
                          <a:cs typeface="+mn-cs"/>
                        </a:rPr>
                        <a:t>Aus einem Schuhkarton entsteht ein eigenes kleines Theater, mit Bühnenbild, Vorhang und Schauspielern.  </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33" name="Ellipse 32"/>
          <p:cNvSpPr/>
          <p:nvPr/>
        </p:nvSpPr>
        <p:spPr>
          <a:xfrm>
            <a:off x="31739" y="1916441"/>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6" name="Textfeld 35"/>
          <p:cNvSpPr txBox="1"/>
          <p:nvPr/>
        </p:nvSpPr>
        <p:spPr>
          <a:xfrm>
            <a:off x="991916" y="1174766"/>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685" y="2093118"/>
            <a:ext cx="569803" cy="581533"/>
          </a:xfrm>
          <a:prstGeom prst="rect">
            <a:avLst/>
          </a:prstGeom>
        </p:spPr>
      </p:pic>
      <p:grpSp>
        <p:nvGrpSpPr>
          <p:cNvPr id="6" name="Gruppieren 5"/>
          <p:cNvGrpSpPr/>
          <p:nvPr/>
        </p:nvGrpSpPr>
        <p:grpSpPr>
          <a:xfrm>
            <a:off x="35612" y="3732581"/>
            <a:ext cx="966433" cy="980452"/>
            <a:chOff x="93396" y="4491529"/>
            <a:chExt cx="966433" cy="980452"/>
          </a:xfrm>
        </p:grpSpPr>
        <p:sp>
          <p:nvSpPr>
            <p:cNvPr id="30" name="Ellipse 29"/>
            <p:cNvSpPr/>
            <p:nvPr/>
          </p:nvSpPr>
          <p:spPr>
            <a:xfrm>
              <a:off x="93396" y="449152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5" name="Grafik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4908" y="4491529"/>
              <a:ext cx="462719" cy="980452"/>
            </a:xfrm>
            <a:prstGeom prst="rect">
              <a:avLst/>
            </a:prstGeom>
          </p:spPr>
        </p:pic>
      </p:grpSp>
      <p:graphicFrame>
        <p:nvGraphicFramePr>
          <p:cNvPr id="7" name="Tabelle 6"/>
          <p:cNvGraphicFramePr>
            <a:graphicFrameLocks noGrp="1"/>
          </p:cNvGraphicFramePr>
          <p:nvPr>
            <p:extLst>
              <p:ext uri="{D42A27DB-BD31-4B8C-83A1-F6EECF244321}">
                <p14:modId xmlns:p14="http://schemas.microsoft.com/office/powerpoint/2010/main" val="1687051571"/>
              </p:ext>
            </p:extLst>
          </p:nvPr>
        </p:nvGraphicFramePr>
        <p:xfrm>
          <a:off x="297001" y="6082749"/>
          <a:ext cx="6157050" cy="2891684"/>
        </p:xfrm>
        <a:graphic>
          <a:graphicData uri="http://schemas.openxmlformats.org/drawingml/2006/table">
            <a:tbl>
              <a:tblPr firstRow="1" bandRow="1">
                <a:tableStyleId>{5FD0F851-EC5A-4D38-B0AD-8093EC10F338}</a:tableStyleId>
              </a:tblPr>
              <a:tblGrid>
                <a:gridCol w="1949242">
                  <a:extLst>
                    <a:ext uri="{9D8B030D-6E8A-4147-A177-3AD203B41FA5}">
                      <a16:colId xmlns:a16="http://schemas.microsoft.com/office/drawing/2014/main" val="20000"/>
                    </a:ext>
                  </a:extLst>
                </a:gridCol>
                <a:gridCol w="4207808">
                  <a:extLst>
                    <a:ext uri="{9D8B030D-6E8A-4147-A177-3AD203B41FA5}">
                      <a16:colId xmlns:a16="http://schemas.microsoft.com/office/drawing/2014/main" val="20001"/>
                    </a:ext>
                  </a:extLst>
                </a:gridCol>
              </a:tblGrid>
              <a:tr h="289168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200" b="0" dirty="0" smtClean="0">
                          <a:solidFill>
                            <a:schemeClr val="bg1"/>
                          </a:solidFill>
                          <a:latin typeface="Calibri" panose="020F0502020204030204" pitchFamily="34" charset="0"/>
                        </a:rPr>
                        <a:t>Angebot:</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dirty="0" smtClean="0">
                          <a:solidFill>
                            <a:schemeClr val="bg1"/>
                          </a:solidFill>
                          <a:latin typeface="Calibri" panose="020F0502020204030204" pitchFamily="34" charset="0"/>
                        </a:rPr>
                        <a:t> JES</a:t>
                      </a:r>
                      <a:r>
                        <a:rPr lang="de-DE" sz="1200" b="0" baseline="0" dirty="0" smtClean="0">
                          <a:solidFill>
                            <a:schemeClr val="bg1"/>
                          </a:solidFill>
                          <a:latin typeface="Calibri" panose="020F0502020204030204" pitchFamily="34" charset="0"/>
                        </a:rPr>
                        <a:t> Theater</a:t>
                      </a:r>
                      <a:r>
                        <a:rPr lang="de-DE" sz="1200" b="0" dirty="0" smtClean="0">
                          <a:solidFill>
                            <a:schemeClr val="bg1"/>
                          </a:solidFill>
                          <a:latin typeface="Calibri" panose="020F0502020204030204" pitchFamily="34" charset="0"/>
                        </a:rPr>
                        <a:t> </a:t>
                      </a:r>
                      <a:r>
                        <a:rPr lang="de-DE" sz="1200" b="0" baseline="0" dirty="0" smtClean="0">
                          <a:solidFill>
                            <a:schemeClr val="bg1"/>
                          </a:solidFill>
                          <a:latin typeface="Calibri" panose="020F0502020204030204" pitchFamily="34" charset="0"/>
                        </a:rPr>
                        <a:t/>
                      </a:r>
                      <a:br>
                        <a:rPr lang="de-DE" sz="1200" b="0" baseline="0" dirty="0" smtClean="0">
                          <a:solidFill>
                            <a:schemeClr val="bg1"/>
                          </a:solidFill>
                          <a:latin typeface="Calibri" panose="020F0502020204030204" pitchFamily="34" charset="0"/>
                        </a:rPr>
                      </a:br>
                      <a:r>
                        <a:rPr lang="de-DE" sz="12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 Horst von Wolff, </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Rolf Haller, </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Jasmin Grenzbach,</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 Anda-Lena Kalnins, </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Anna Ornth, </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Angela Rudolph,  </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Ort: Stuttgart-Mitte </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2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200" b="0" kern="1200" baseline="0" dirty="0" smtClean="0">
                          <a:solidFill>
                            <a:schemeClr val="tx1"/>
                          </a:solidFill>
                          <a:effectLst/>
                          <a:latin typeface="Calibri" panose="020F0502020204030204" pitchFamily="34" charset="0"/>
                          <a:ea typeface="+mn-ea"/>
                          <a:cs typeface="+mn-cs"/>
                        </a:rPr>
                        <a:t>Am 04.04.2018 werden wir gemeinsam das JES Theater besuchen. Eine Führung  und ein Theaterworkshop stehen hier auf dem Programm.  </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2" name="Ellipse 31"/>
          <p:cNvSpPr/>
          <p:nvPr/>
        </p:nvSpPr>
        <p:spPr>
          <a:xfrm>
            <a:off x="138953" y="593527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34" name="Grafik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148" y="6201106"/>
            <a:ext cx="803897" cy="428745"/>
          </a:xfrm>
          <a:prstGeom prst="rect">
            <a:avLst/>
          </a:prstGeom>
        </p:spPr>
      </p:pic>
      <p:sp>
        <p:nvSpPr>
          <p:cNvPr id="9" name="Textfeld 8"/>
          <p:cNvSpPr txBox="1"/>
          <p:nvPr/>
        </p:nvSpPr>
        <p:spPr>
          <a:xfrm>
            <a:off x="6496050" y="9606555"/>
            <a:ext cx="160237" cy="265907"/>
          </a:xfrm>
          <a:prstGeom prst="rect">
            <a:avLst/>
          </a:prstGeom>
          <a:noFill/>
        </p:spPr>
        <p:txBody>
          <a:bodyPr wrap="square" lIns="0" tIns="0" rIns="0" bIns="0" rtlCol="0">
            <a:spAutoFit/>
          </a:bodyPr>
          <a:lstStyle/>
          <a:p>
            <a:pPr>
              <a:lnSpc>
                <a:spcPct val="108000"/>
              </a:lnSpc>
              <a:spcAft>
                <a:spcPts val="1008"/>
              </a:spcAft>
            </a:pPr>
            <a:r>
              <a:rPr lang="de-DE" sz="1600" dirty="0" smtClean="0"/>
              <a:t>5</a:t>
            </a:r>
          </a:p>
        </p:txBody>
      </p:sp>
      <p:sp>
        <p:nvSpPr>
          <p:cNvPr id="11" name="Titel 10"/>
          <p:cNvSpPr>
            <a:spLocks noGrp="1"/>
          </p:cNvSpPr>
          <p:nvPr>
            <p:ph type="title"/>
          </p:nvPr>
        </p:nvSpPr>
        <p:spPr/>
        <p:txBody>
          <a:bodyPr/>
          <a:lstStyle/>
          <a:p>
            <a:endParaRPr lang="de-DE"/>
          </a:p>
        </p:txBody>
      </p:sp>
    </p:spTree>
    <p:extLst>
      <p:ext uri="{BB962C8B-B14F-4D97-AF65-F5344CB8AC3E}">
        <p14:creationId xmlns:p14="http://schemas.microsoft.com/office/powerpoint/2010/main" val="1904128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17981" name="think-cell Folie" r:id="rId5" imgW="0" imgH="0" progId="">
                  <p:embed/>
                </p:oleObj>
              </mc:Choice>
              <mc:Fallback>
                <p:oleObj name="think-cell Folie" r:id="rId5" imgW="0" imgH="0" progId="">
                  <p:embed/>
                  <p:pic>
                    <p:nvPicPr>
                      <p:cNvPr id="0" name="AutoShape 1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prstClr val="black"/>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100" name="Rechteck 99"/>
          <p:cNvSpPr/>
          <p:nvPr/>
        </p:nvSpPr>
        <p:spPr>
          <a:xfrm>
            <a:off x="5771388" y="1037588"/>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21" name="Rechteck 20"/>
          <p:cNvSpPr/>
          <p:nvPr/>
        </p:nvSpPr>
        <p:spPr>
          <a:xfrm>
            <a:off x="335280" y="1486723"/>
            <a:ext cx="6444963" cy="6609502"/>
          </a:xfrm>
          <a:prstGeom prst="rect">
            <a:avLst/>
          </a:prstGeom>
        </p:spPr>
        <p:txBody>
          <a:bodyPr wrap="square">
            <a:spAutoFit/>
          </a:bodyPr>
          <a:lstStyle/>
          <a:p>
            <a:pPr>
              <a:spcAft>
                <a:spcPts val="300"/>
              </a:spcAft>
            </a:pPr>
            <a:r>
              <a:rPr lang="de-DE" sz="1300" b="1" dirty="0" smtClean="0">
                <a:solidFill>
                  <a:prstClr val="black">
                    <a:lumMod val="75000"/>
                    <a:lumOff val="25000"/>
                  </a:prstClr>
                </a:solidFill>
                <a:latin typeface="Comic Sans MS" panose="030F0702030302020204" pitchFamily="66" charset="0"/>
              </a:rPr>
              <a:t>Ferienbetreuung Schuljahr 17/18 Ausblick und Termine:</a:t>
            </a:r>
            <a:endParaRPr lang="de-DE" sz="1300" b="1" dirty="0">
              <a:solidFill>
                <a:prstClr val="black">
                  <a:lumMod val="75000"/>
                  <a:lumOff val="25000"/>
                </a:prstClr>
              </a:solidFill>
              <a:latin typeface="Comic Sans MS" panose="030F0702030302020204" pitchFamily="66" charset="0"/>
            </a:endParaRPr>
          </a:p>
          <a:p>
            <a:pPr>
              <a:spcAft>
                <a:spcPts val="300"/>
              </a:spcAft>
            </a:pPr>
            <a:r>
              <a:rPr lang="de-DE" sz="1300" dirty="0" smtClean="0">
                <a:solidFill>
                  <a:prstClr val="black">
                    <a:lumMod val="75000"/>
                    <a:lumOff val="25000"/>
                  </a:prstClr>
                </a:solidFill>
                <a:latin typeface="Calibri" panose="020F0502020204030204" pitchFamily="34" charset="0"/>
              </a:rPr>
              <a:t> </a:t>
            </a: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1732008515"/>
              </p:ext>
            </p:extLst>
          </p:nvPr>
        </p:nvGraphicFramePr>
        <p:xfrm>
          <a:off x="670561" y="1972492"/>
          <a:ext cx="6034366" cy="7315201"/>
        </p:xfrm>
        <a:graphic>
          <a:graphicData uri="http://schemas.openxmlformats.org/drawingml/2006/table">
            <a:tbl>
              <a:tblPr firstRow="1" bandRow="1">
                <a:tableStyleId>{5FD0F851-EC5A-4D38-B0AD-8093EC10F338}</a:tableStyleId>
              </a:tblPr>
              <a:tblGrid>
                <a:gridCol w="2120264">
                  <a:extLst>
                    <a:ext uri="{9D8B030D-6E8A-4147-A177-3AD203B41FA5}">
                      <a16:colId xmlns:a16="http://schemas.microsoft.com/office/drawing/2014/main" val="20000"/>
                    </a:ext>
                  </a:extLst>
                </a:gridCol>
                <a:gridCol w="3914102">
                  <a:extLst>
                    <a:ext uri="{9D8B030D-6E8A-4147-A177-3AD203B41FA5}">
                      <a16:colId xmlns:a16="http://schemas.microsoft.com/office/drawing/2014/main" val="20001"/>
                    </a:ext>
                  </a:extLst>
                </a:gridCol>
              </a:tblGrid>
              <a:tr h="125760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200" b="0" dirty="0" smtClean="0">
                          <a:solidFill>
                            <a:schemeClr val="bg1"/>
                          </a:solidFill>
                          <a:latin typeface="Calibri" panose="020F0502020204030204" pitchFamily="34" charset="0"/>
                        </a:rPr>
                        <a:t>„Rund</a:t>
                      </a:r>
                      <a:r>
                        <a:rPr lang="de-DE" sz="1200" b="0" baseline="0" dirty="0" smtClean="0">
                          <a:solidFill>
                            <a:schemeClr val="bg1"/>
                          </a:solidFill>
                          <a:latin typeface="Calibri" panose="020F0502020204030204" pitchFamily="34" charset="0"/>
                        </a:rPr>
                        <a:t> um das Thema Ritte“</a:t>
                      </a:r>
                      <a:endParaRPr lang="de-DE" sz="12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dirty="0" smtClean="0">
                          <a:solidFill>
                            <a:schemeClr val="bg1"/>
                          </a:solidFill>
                          <a:latin typeface="Calibri" panose="020F0502020204030204" pitchFamily="34" charset="0"/>
                        </a:rPr>
                        <a:t>Herbstferien                                          3 Tage</a:t>
                      </a: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
                          <a:srgbClr val="FF3399"/>
                        </a:buClr>
                        <a:buSzTx/>
                        <a:buFontTx/>
                        <a:buNone/>
                        <a:tabLst/>
                        <a:defRPr/>
                      </a:pPr>
                      <a:r>
                        <a:rPr lang="de-DE" sz="1200" b="0" kern="1200" baseline="0" dirty="0" smtClean="0">
                          <a:solidFill>
                            <a:schemeClr val="tx1"/>
                          </a:solidFill>
                          <a:effectLst/>
                          <a:latin typeface="Calibri" panose="020F0502020204030204" pitchFamily="34" charset="0"/>
                          <a:ea typeface="+mn-ea"/>
                          <a:cs typeface="+mn-cs"/>
                        </a:rPr>
                        <a:t>Montag  30.10. / Donnerstag  02.11. und Freitag  03.11.2017</a:t>
                      </a: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257600">
                <a:tc>
                  <a:txBody>
                    <a:bodyPr/>
                    <a:lstStyle/>
                    <a:p>
                      <a:pPr algn="r"/>
                      <a:endParaRPr lang="de-DE" sz="1200" b="1" baseline="0" dirty="0" smtClean="0">
                        <a:solidFill>
                          <a:schemeClr val="bg1"/>
                        </a:solidFill>
                        <a:latin typeface="Calibri" panose="020F0502020204030204" pitchFamily="34" charset="0"/>
                      </a:endParaRPr>
                    </a:p>
                    <a:p>
                      <a:pPr algn="r"/>
                      <a:r>
                        <a:rPr lang="de-DE" sz="1200" b="0" baseline="0" dirty="0" smtClean="0">
                          <a:solidFill>
                            <a:schemeClr val="bg1"/>
                          </a:solidFill>
                          <a:latin typeface="Calibri" panose="020F0502020204030204" pitchFamily="34" charset="0"/>
                        </a:rPr>
                        <a:t>„Rund um das </a:t>
                      </a:r>
                      <a:r>
                        <a:rPr lang="de-DE" sz="1200" b="0" baseline="0" smtClean="0">
                          <a:solidFill>
                            <a:schemeClr val="bg1"/>
                          </a:solidFill>
                          <a:latin typeface="Calibri" panose="020F0502020204030204" pitchFamily="34" charset="0"/>
                        </a:rPr>
                        <a:t>Thema </a:t>
                      </a:r>
                    </a:p>
                    <a:p>
                      <a:pPr algn="r"/>
                      <a:r>
                        <a:rPr lang="de-DE" sz="1200" b="0" baseline="0" smtClean="0">
                          <a:solidFill>
                            <a:schemeClr val="bg1"/>
                          </a:solidFill>
                          <a:latin typeface="Calibri" panose="020F0502020204030204" pitchFamily="34" charset="0"/>
                        </a:rPr>
                        <a:t>Körper </a:t>
                      </a:r>
                      <a:r>
                        <a:rPr lang="de-DE" sz="1200" b="0" baseline="0" dirty="0" smtClean="0">
                          <a:solidFill>
                            <a:schemeClr val="bg1"/>
                          </a:solidFill>
                          <a:latin typeface="Calibri" panose="020F0502020204030204" pitchFamily="34" charset="0"/>
                        </a:rPr>
                        <a:t>und Geist                    Winterferien                                 5 Tage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Calibri" panose="020F0502020204030204" pitchFamily="34" charset="0"/>
                          <a:ea typeface="+mn-ea"/>
                          <a:cs typeface="+mn-cs"/>
                        </a:rPr>
                        <a:t>Freitag </a:t>
                      </a:r>
                      <a:r>
                        <a:rPr lang="de-DE" sz="1200" kern="1200" baseline="0" dirty="0" smtClean="0">
                          <a:solidFill>
                            <a:schemeClr val="tx1"/>
                          </a:solidFill>
                          <a:effectLst/>
                          <a:latin typeface="Calibri" panose="020F0502020204030204" pitchFamily="34" charset="0"/>
                          <a:ea typeface="+mn-ea"/>
                          <a:cs typeface="+mn-cs"/>
                        </a:rPr>
                        <a:t>     </a:t>
                      </a:r>
                      <a:r>
                        <a:rPr lang="de-DE" sz="1200" kern="1200" dirty="0" smtClean="0">
                          <a:solidFill>
                            <a:schemeClr val="tx1"/>
                          </a:solidFill>
                          <a:effectLst/>
                          <a:latin typeface="Calibri" panose="020F0502020204030204" pitchFamily="34" charset="0"/>
                          <a:ea typeface="+mn-ea"/>
                          <a:cs typeface="+mn-cs"/>
                        </a:rPr>
                        <a:t>22.12.2017</a:t>
                      </a:r>
                      <a:endParaRPr lang="de-DE" sz="1200" kern="1200" baseline="0" dirty="0" smtClean="0">
                        <a:solidFill>
                          <a:schemeClr val="tx1"/>
                        </a:solidFill>
                        <a:effectLst/>
                        <a:latin typeface="Calibri" panose="020F0502020204030204" pitchFamily="34" charset="0"/>
                        <a:ea typeface="+mn-ea"/>
                        <a:cs typeface="+mn-cs"/>
                      </a:endParaRPr>
                    </a:p>
                    <a:p>
                      <a:pPr marL="0" marR="0" indent="0" algn="l" defTabSz="957591" rtl="0" eaLnBrk="1" fontAlgn="auto" latinLnBrk="0" hangingPunct="1">
                        <a:lnSpc>
                          <a:spcPct val="100000"/>
                        </a:lnSpc>
                        <a:spcBef>
                          <a:spcPts val="0"/>
                        </a:spcBef>
                        <a:spcAft>
                          <a:spcPts val="0"/>
                        </a:spcAft>
                        <a:buClrTx/>
                        <a:buSzTx/>
                        <a:buFontTx/>
                        <a:buNone/>
                        <a:tabLst/>
                        <a:defRPr/>
                      </a:pPr>
                      <a:r>
                        <a:rPr lang="de-DE" sz="1200" kern="1200" baseline="0" dirty="0" smtClean="0">
                          <a:solidFill>
                            <a:schemeClr val="tx1"/>
                          </a:solidFill>
                          <a:effectLst/>
                          <a:latin typeface="Calibri" panose="020F0502020204030204" pitchFamily="34" charset="0"/>
                          <a:ea typeface="+mn-ea"/>
                          <a:cs typeface="+mn-cs"/>
                        </a:rPr>
                        <a:t>Dienstag   02.01. – einschl. Freitag  05.01.2018            </a:t>
                      </a:r>
                      <a:endParaRPr lang="de-DE" sz="12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016075">
                <a:tc>
                  <a:txBody>
                    <a:bodyPr/>
                    <a:lstStyle/>
                    <a:p>
                      <a:pPr algn="r"/>
                      <a:endParaRPr lang="de-DE" sz="1200" dirty="0" smtClean="0">
                        <a:solidFill>
                          <a:schemeClr val="bg1"/>
                        </a:solidFill>
                        <a:latin typeface="Calibri" panose="020F0502020204030204" pitchFamily="34" charset="0"/>
                      </a:endParaRPr>
                    </a:p>
                    <a:p>
                      <a:pPr algn="r"/>
                      <a:r>
                        <a:rPr lang="de-DE" sz="1200" b="0" dirty="0" smtClean="0">
                          <a:solidFill>
                            <a:schemeClr val="bg1"/>
                          </a:solidFill>
                          <a:latin typeface="Calibri" panose="020F0502020204030204" pitchFamily="34" charset="0"/>
                        </a:rPr>
                        <a:t>„Rund um das Thema Mode“</a:t>
                      </a:r>
                    </a:p>
                    <a:p>
                      <a:pPr algn="r"/>
                      <a:r>
                        <a:rPr lang="de-DE" sz="1200" b="0" dirty="0" smtClean="0">
                          <a:solidFill>
                            <a:schemeClr val="bg1"/>
                          </a:solidFill>
                          <a:latin typeface="Calibri" panose="020F0502020204030204" pitchFamily="34" charset="0"/>
                        </a:rPr>
                        <a:t>Faschingsferien                                  5 Tage  </a:t>
                      </a:r>
                    </a:p>
                    <a:p>
                      <a:pPr algn="r"/>
                      <a:endParaRPr lang="de-DE" sz="120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200" b="0" dirty="0" smtClean="0">
                          <a:latin typeface="Calibri" panose="020F0502020204030204" pitchFamily="34" charset="0"/>
                        </a:rPr>
                        <a:t>Montag   </a:t>
                      </a:r>
                      <a:r>
                        <a:rPr lang="de-DE" sz="1200" b="0" baseline="0" dirty="0" smtClean="0">
                          <a:latin typeface="Calibri" panose="020F0502020204030204" pitchFamily="34" charset="0"/>
                        </a:rPr>
                        <a:t> </a:t>
                      </a:r>
                      <a:r>
                        <a:rPr lang="de-DE" sz="1200" b="0" dirty="0" smtClean="0">
                          <a:latin typeface="Calibri" panose="020F0502020204030204" pitchFamily="34" charset="0"/>
                        </a:rPr>
                        <a:t>12.02. – einschl. Freitag</a:t>
                      </a:r>
                      <a:r>
                        <a:rPr lang="de-DE" sz="1200" b="0" baseline="0" dirty="0" smtClean="0">
                          <a:latin typeface="Calibri" panose="020F0502020204030204" pitchFamily="34" charset="0"/>
                        </a:rPr>
                        <a:t>     16.02.2018               </a:t>
                      </a:r>
                      <a:endParaRPr lang="de-DE" sz="1200" b="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5760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„Rund ums Thema Theater“</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Osterferien                                    8 Tage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de-DE" sz="1200" dirty="0" smtClean="0">
                        <a:latin typeface="Calibri" panose="020F0502020204030204" pitchFamily="34" charset="0"/>
                      </a:endParaRPr>
                    </a:p>
                    <a:p>
                      <a:r>
                        <a:rPr lang="de-DE" sz="1200" dirty="0" smtClean="0">
                          <a:latin typeface="Calibri" panose="020F0502020204030204" pitchFamily="34" charset="0"/>
                        </a:rPr>
                        <a:t>Montag</a:t>
                      </a:r>
                      <a:r>
                        <a:rPr lang="de-DE" sz="1200" baseline="0" dirty="0" smtClean="0">
                          <a:latin typeface="Calibri" panose="020F0502020204030204" pitchFamily="34" charset="0"/>
                        </a:rPr>
                        <a:t>    </a:t>
                      </a:r>
                      <a:r>
                        <a:rPr lang="de-DE" sz="1200" dirty="0" smtClean="0">
                          <a:latin typeface="Calibri" panose="020F0502020204030204" pitchFamily="34" charset="0"/>
                        </a:rPr>
                        <a:t>26.03. – einschl.</a:t>
                      </a:r>
                      <a:r>
                        <a:rPr lang="de-DE" sz="1200" baseline="0" dirty="0" smtClean="0">
                          <a:latin typeface="Calibri" panose="020F0502020204030204" pitchFamily="34" charset="0"/>
                        </a:rPr>
                        <a:t> Donnerstag    29.03.2018   </a:t>
                      </a:r>
                    </a:p>
                    <a:p>
                      <a:r>
                        <a:rPr lang="de-DE" sz="1200" baseline="0" dirty="0" smtClean="0">
                          <a:latin typeface="Calibri" panose="020F0502020204030204" pitchFamily="34" charset="0"/>
                        </a:rPr>
                        <a:t>Dienstag   03.04. – einschl. Freitag            06.04.2018             </a:t>
                      </a:r>
                      <a:endParaRPr lang="de-DE" sz="120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25760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„Alles was rollt“</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Pfingstferien                                   8 Tag</a:t>
                      </a:r>
                      <a:r>
                        <a:rPr lang="de-DE" sz="1200" b="1" baseline="0" dirty="0" smtClean="0">
                          <a:solidFill>
                            <a:schemeClr val="bg1"/>
                          </a:solidFill>
                          <a:latin typeface="Calibri" panose="020F0502020204030204" pitchFamily="34" charset="0"/>
                        </a:rPr>
                        <a:t>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de-DE" sz="1200" dirty="0" smtClean="0">
                        <a:latin typeface="Calibri" panose="020F0502020204030204" pitchFamily="34" charset="0"/>
                      </a:endParaRPr>
                    </a:p>
                    <a:p>
                      <a:r>
                        <a:rPr lang="de-DE" sz="1200" dirty="0" smtClean="0">
                          <a:latin typeface="Calibri" panose="020F0502020204030204" pitchFamily="34" charset="0"/>
                        </a:rPr>
                        <a:t>Dienstag</a:t>
                      </a:r>
                      <a:r>
                        <a:rPr lang="de-DE" sz="1200" baseline="0" dirty="0" smtClean="0">
                          <a:latin typeface="Calibri" panose="020F0502020204030204" pitchFamily="34" charset="0"/>
                        </a:rPr>
                        <a:t>    </a:t>
                      </a:r>
                      <a:r>
                        <a:rPr lang="de-DE" sz="1200" dirty="0" smtClean="0">
                          <a:latin typeface="Calibri" panose="020F0502020204030204" pitchFamily="34" charset="0"/>
                        </a:rPr>
                        <a:t>22.05.</a:t>
                      </a:r>
                      <a:r>
                        <a:rPr lang="de-DE" sz="1200" baseline="0" dirty="0" smtClean="0">
                          <a:latin typeface="Calibri" panose="020F0502020204030204" pitchFamily="34" charset="0"/>
                        </a:rPr>
                        <a:t> – einschl. Freitag     25.05.2018      </a:t>
                      </a:r>
                    </a:p>
                    <a:p>
                      <a:r>
                        <a:rPr lang="de-DE" sz="1200" dirty="0" smtClean="0">
                          <a:latin typeface="Calibri" panose="020F0502020204030204" pitchFamily="34" charset="0"/>
                        </a:rPr>
                        <a:t>Montag </a:t>
                      </a:r>
                      <a:r>
                        <a:rPr lang="de-DE" sz="1200" baseline="0" dirty="0" smtClean="0">
                          <a:latin typeface="Calibri" panose="020F0502020204030204" pitchFamily="34" charset="0"/>
                        </a:rPr>
                        <a:t>     </a:t>
                      </a:r>
                      <a:r>
                        <a:rPr lang="de-DE" sz="1200" dirty="0" smtClean="0">
                          <a:latin typeface="Calibri" panose="020F0502020204030204" pitchFamily="34" charset="0"/>
                        </a:rPr>
                        <a:t>28.05. – einschl.</a:t>
                      </a:r>
                      <a:r>
                        <a:rPr lang="de-DE" sz="1200" baseline="0" dirty="0" smtClean="0">
                          <a:latin typeface="Calibri" panose="020F0502020204030204" pitchFamily="34" charset="0"/>
                        </a:rPr>
                        <a:t> Freitag     01.06.2018        </a:t>
                      </a:r>
                      <a:endParaRPr lang="de-DE" sz="120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26872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„Eine Weltreise für Abenteurer“</a:t>
                      </a:r>
                    </a:p>
                    <a:p>
                      <a:pPr marL="0" marR="0" indent="0" algn="r" defTabSz="957591" rtl="0" eaLnBrk="1" fontAlgn="auto" latinLnBrk="0" hangingPunct="1">
                        <a:lnSpc>
                          <a:spcPct val="100000"/>
                        </a:lnSpc>
                        <a:spcBef>
                          <a:spcPts val="0"/>
                        </a:spcBef>
                        <a:spcAft>
                          <a:spcPts val="0"/>
                        </a:spcAft>
                        <a:buClrTx/>
                        <a:buSzTx/>
                        <a:buFontTx/>
                        <a:buNone/>
                        <a:tabLst/>
                        <a:defRPr/>
                      </a:pPr>
                      <a:r>
                        <a:rPr lang="de-DE" sz="1200" b="0" baseline="0" dirty="0" smtClean="0">
                          <a:solidFill>
                            <a:schemeClr val="bg1"/>
                          </a:solidFill>
                          <a:latin typeface="Calibri" panose="020F0502020204030204" pitchFamily="34" charset="0"/>
                        </a:rPr>
                        <a:t>Sommerferien                            15 Tage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Calibri" panose="020F0502020204030204" pitchFamily="34" charset="0"/>
                        <a:ea typeface="+mn-ea"/>
                        <a:cs typeface="+mn-cs"/>
                      </a:endParaRPr>
                    </a:p>
                    <a:p>
                      <a:pPr marL="0" marR="0" indent="0" algn="l" defTabSz="957591"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Calibri" panose="020F0502020204030204" pitchFamily="34" charset="0"/>
                          <a:ea typeface="+mn-ea"/>
                          <a:cs typeface="+mn-cs"/>
                        </a:rPr>
                        <a:t>Montag </a:t>
                      </a:r>
                      <a:r>
                        <a:rPr lang="de-DE" sz="1200" kern="1200" baseline="0" dirty="0" smtClean="0">
                          <a:solidFill>
                            <a:schemeClr val="tx1"/>
                          </a:solidFill>
                          <a:effectLst/>
                          <a:latin typeface="Calibri" panose="020F0502020204030204" pitchFamily="34" charset="0"/>
                          <a:ea typeface="+mn-ea"/>
                          <a:cs typeface="+mn-cs"/>
                        </a:rPr>
                        <a:t> </a:t>
                      </a:r>
                      <a:r>
                        <a:rPr lang="de-DE" sz="1200" kern="1200" dirty="0" smtClean="0">
                          <a:solidFill>
                            <a:schemeClr val="tx1"/>
                          </a:solidFill>
                          <a:effectLst/>
                          <a:latin typeface="Calibri" panose="020F0502020204030204" pitchFamily="34" charset="0"/>
                          <a:ea typeface="+mn-ea"/>
                          <a:cs typeface="+mn-cs"/>
                        </a:rPr>
                        <a:t>30. 07. – einschl. Freitag        03.08.2018              </a:t>
                      </a:r>
                    </a:p>
                    <a:p>
                      <a:pPr marL="0" marR="0" indent="0" algn="l" defTabSz="957591"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Calibri" panose="020F0502020204030204" pitchFamily="34" charset="0"/>
                          <a:ea typeface="+mn-ea"/>
                          <a:cs typeface="+mn-cs"/>
                        </a:rPr>
                        <a:t>Montag  </a:t>
                      </a:r>
                      <a:r>
                        <a:rPr lang="de-DE" sz="1200" kern="1200" baseline="0" dirty="0" smtClean="0">
                          <a:solidFill>
                            <a:schemeClr val="tx1"/>
                          </a:solidFill>
                          <a:effectLst/>
                          <a:latin typeface="Calibri" panose="020F0502020204030204" pitchFamily="34" charset="0"/>
                          <a:ea typeface="+mn-ea"/>
                          <a:cs typeface="+mn-cs"/>
                        </a:rPr>
                        <a:t> </a:t>
                      </a:r>
                      <a:r>
                        <a:rPr lang="de-DE" sz="1200" kern="1200" dirty="0" smtClean="0">
                          <a:solidFill>
                            <a:schemeClr val="tx1"/>
                          </a:solidFill>
                          <a:effectLst/>
                          <a:latin typeface="Calibri" panose="020F0502020204030204" pitchFamily="34" charset="0"/>
                          <a:ea typeface="+mn-ea"/>
                          <a:cs typeface="+mn-cs"/>
                        </a:rPr>
                        <a:t>06.08. – einschl. Freitag        10.08.2018              </a:t>
                      </a:r>
                    </a:p>
                    <a:p>
                      <a:pPr marL="0" marR="0" indent="0" algn="l" defTabSz="957591"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Calibri" panose="020F0502020204030204" pitchFamily="34" charset="0"/>
                          <a:ea typeface="+mn-ea"/>
                          <a:cs typeface="+mn-cs"/>
                        </a:rPr>
                        <a:t>Montag   03.09. – einschl. Freitag        07.09.2018</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7" name="Rechteck 46"/>
          <p:cNvSpPr/>
          <p:nvPr/>
        </p:nvSpPr>
        <p:spPr>
          <a:xfrm>
            <a:off x="4705688" y="1055951"/>
            <a:ext cx="1007003" cy="376257"/>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1800" dirty="0" smtClean="0">
              <a:solidFill>
                <a:schemeClr val="bg1"/>
              </a:solidFill>
              <a:latin typeface="Comic Sans MS" pitchFamily="66" charset="0"/>
            </a:endParaRPr>
          </a:p>
        </p:txBody>
      </p:sp>
      <p:sp>
        <p:nvSpPr>
          <p:cNvPr id="43" name="Textfeld 42"/>
          <p:cNvSpPr txBox="1"/>
          <p:nvPr/>
        </p:nvSpPr>
        <p:spPr>
          <a:xfrm>
            <a:off x="193823" y="9580847"/>
            <a:ext cx="247217" cy="215380"/>
          </a:xfrm>
          <a:prstGeom prst="rect">
            <a:avLst/>
          </a:prstGeom>
          <a:noFill/>
        </p:spPr>
        <p:txBody>
          <a:bodyPr wrap="square" lIns="0" tIns="0" rIns="0" bIns="0" rtlCol="0">
            <a:spAutoFit/>
          </a:bodyPr>
          <a:lstStyle/>
          <a:p>
            <a:pPr>
              <a:lnSpc>
                <a:spcPct val="108000"/>
              </a:lnSpc>
              <a:spcAft>
                <a:spcPts val="1008"/>
              </a:spcAft>
            </a:pPr>
            <a:r>
              <a:rPr lang="de-DE" sz="1400" dirty="0" smtClean="0">
                <a:solidFill>
                  <a:prstClr val="black"/>
                </a:solidFill>
              </a:rPr>
              <a:t>6</a:t>
            </a:r>
          </a:p>
        </p:txBody>
      </p:sp>
      <p:sp>
        <p:nvSpPr>
          <p:cNvPr id="49" name="Textfeld 48"/>
          <p:cNvSpPr txBox="1"/>
          <p:nvPr/>
        </p:nvSpPr>
        <p:spPr>
          <a:xfrm>
            <a:off x="2339287" y="1187424"/>
            <a:ext cx="64" cy="92333"/>
          </a:xfrm>
          <a:prstGeom prst="rect">
            <a:avLst/>
          </a:prstGeom>
          <a:noFill/>
        </p:spPr>
        <p:txBody>
          <a:bodyPr wrap="none" lIns="0" tIns="0" rIns="0" bIns="0" rtlCol="0">
            <a:spAutoFit/>
          </a:bodyPr>
          <a:lstStyle/>
          <a:p>
            <a:pPr algn="ctr"/>
            <a:endParaRPr lang="de-DE" sz="600" dirty="0">
              <a:solidFill>
                <a:prstClr val="black"/>
              </a:solidFill>
              <a:latin typeface="Comic Sans MS" panose="030F0702030302020204" pitchFamily="66" charset="0"/>
            </a:endParaRPr>
          </a:p>
        </p:txBody>
      </p:sp>
      <p:sp>
        <p:nvSpPr>
          <p:cNvPr id="34" name="Ellipse 33"/>
          <p:cNvSpPr/>
          <p:nvPr/>
        </p:nvSpPr>
        <p:spPr>
          <a:xfrm>
            <a:off x="69837" y="4557337"/>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35" name="Ellipse 34"/>
          <p:cNvSpPr/>
          <p:nvPr/>
        </p:nvSpPr>
        <p:spPr>
          <a:xfrm>
            <a:off x="64154" y="3360833"/>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36" name="Ellipse 35"/>
          <p:cNvSpPr/>
          <p:nvPr/>
        </p:nvSpPr>
        <p:spPr>
          <a:xfrm>
            <a:off x="73734" y="2218862"/>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37" name="Ellipse 36"/>
          <p:cNvSpPr/>
          <p:nvPr/>
        </p:nvSpPr>
        <p:spPr>
          <a:xfrm>
            <a:off x="51022" y="5513456"/>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40" name="Ellipse 39"/>
          <p:cNvSpPr/>
          <p:nvPr/>
        </p:nvSpPr>
        <p:spPr>
          <a:xfrm>
            <a:off x="64153" y="6659635"/>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41" name="Ellipse 40"/>
          <p:cNvSpPr/>
          <p:nvPr/>
        </p:nvSpPr>
        <p:spPr>
          <a:xfrm>
            <a:off x="73734" y="7861799"/>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158" y="2283608"/>
            <a:ext cx="642314" cy="756004"/>
          </a:xfrm>
          <a:prstGeom prst="rect">
            <a:avLst/>
          </a:prstGeom>
        </p:spPr>
      </p:pic>
      <p:pic>
        <p:nvPicPr>
          <p:cNvPr id="11" name="Grafik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2780" y="3641399"/>
            <a:ext cx="797233" cy="274599"/>
          </a:xfrm>
          <a:prstGeom prst="rect">
            <a:avLst/>
          </a:prstGeom>
        </p:spPr>
      </p:pic>
      <p:pic>
        <p:nvPicPr>
          <p:cNvPr id="9" name="Grafik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684" y="5607491"/>
            <a:ext cx="688403" cy="609023"/>
          </a:xfrm>
          <a:prstGeom prst="rect">
            <a:avLst/>
          </a:prstGeom>
        </p:spPr>
      </p:pic>
      <p:pic>
        <p:nvPicPr>
          <p:cNvPr id="7" name="Grafik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0444" y="7873952"/>
            <a:ext cx="511003" cy="808087"/>
          </a:xfrm>
          <a:prstGeom prst="rect">
            <a:avLst/>
          </a:prstGeom>
        </p:spPr>
      </p:pic>
      <p:pic>
        <p:nvPicPr>
          <p:cNvPr id="44" name="Grafik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823" y="4692813"/>
            <a:ext cx="641463" cy="565825"/>
          </a:xfrm>
          <a:prstGeom prst="rect">
            <a:avLst/>
          </a:prstGeom>
        </p:spPr>
      </p:pic>
      <p:pic>
        <p:nvPicPr>
          <p:cNvPr id="46" name="Grafik 4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5983" y="6683782"/>
            <a:ext cx="771098" cy="706840"/>
          </a:xfrm>
          <a:prstGeom prst="rect">
            <a:avLst/>
          </a:prstGeom>
        </p:spPr>
      </p:pic>
      <p:sp>
        <p:nvSpPr>
          <p:cNvPr id="33" name="Textfeld 32"/>
          <p:cNvSpPr txBox="1"/>
          <p:nvPr/>
        </p:nvSpPr>
        <p:spPr>
          <a:xfrm>
            <a:off x="991916" y="1174766"/>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405221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867984430"/>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58928" name="think-cell Folie" r:id="rId5" imgW="0" imgH="0" progId="">
                  <p:embed/>
                </p:oleObj>
              </mc:Choice>
              <mc:Fallback>
                <p:oleObj name="think-cell Folie" r:id="rId5"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6509641" y="9548101"/>
            <a:ext cx="188286" cy="442000"/>
          </a:xfrm>
        </p:spPr>
        <p:txBody>
          <a:bodyPr/>
          <a:lstStyle/>
          <a:p>
            <a:pPr algn="r"/>
            <a:r>
              <a:rPr lang="de-DE" sz="1400" dirty="0" smtClean="0">
                <a:solidFill>
                  <a:prstClr val="black"/>
                </a:solidFill>
              </a:rPr>
              <a:t>7</a:t>
            </a:r>
            <a:endParaRPr lang="de-DE" sz="1400" dirty="0">
              <a:solidFill>
                <a:prstClr val="black"/>
              </a:solidFill>
            </a:endParaRPr>
          </a:p>
        </p:txBody>
      </p:sp>
      <p:sp>
        <p:nvSpPr>
          <p:cNvPr id="2" name="Rechteck 1"/>
          <p:cNvSpPr/>
          <p:nvPr/>
        </p:nvSpPr>
        <p:spPr>
          <a:xfrm>
            <a:off x="1086083" y="2532113"/>
            <a:ext cx="5551291" cy="7371249"/>
          </a:xfrm>
          <a:prstGeom prst="rect">
            <a:avLst/>
          </a:prstGeom>
        </p:spPr>
        <p:txBody>
          <a:bodyPr wrap="square">
            <a:spAutoFit/>
          </a:bodyPr>
          <a:lstStyle/>
          <a:p>
            <a:pPr>
              <a:buClr>
                <a:srgbClr val="FF3399"/>
              </a:buClr>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Frühbetreuung - 7.00 Uhr bis 8.00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smtClean="0">
                <a:solidFill>
                  <a:schemeClr val="tx1">
                    <a:lumMod val="75000"/>
                    <a:lumOff val="25000"/>
                  </a:schemeClr>
                </a:solidFill>
                <a:latin typeface="Calibri" panose="020F0502020204030204" pitchFamily="34" charset="0"/>
              </a:rPr>
              <a:t>Sie können Ihr Kind bei bedarf für die Frühbetreuung anmelden.</a:t>
            </a:r>
          </a:p>
          <a:p>
            <a:pPr marL="285750" indent="-285750">
              <a:buClr>
                <a:srgbClr val="FF3399"/>
              </a:buClr>
              <a:buFont typeface="Wingdings 3" panose="05040102010807070707" pitchFamily="18" charset="2"/>
              <a:buChar char="u"/>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Offener Beginn - 8.00 </a:t>
            </a:r>
            <a:r>
              <a:rPr lang="de-DE" sz="1300" b="1" dirty="0" smtClean="0">
                <a:solidFill>
                  <a:schemeClr val="tx1">
                    <a:lumMod val="75000"/>
                    <a:lumOff val="25000"/>
                  </a:schemeClr>
                </a:solidFill>
                <a:latin typeface="Calibri" panose="020F0502020204030204" pitchFamily="34" charset="0"/>
              </a:rPr>
              <a:t>Uhr bis 9.00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Der Küchendienst bereitet das Frühstück für </a:t>
            </a:r>
            <a:r>
              <a:rPr lang="de-DE" sz="1300" dirty="0" smtClean="0">
                <a:solidFill>
                  <a:schemeClr val="tx1">
                    <a:lumMod val="75000"/>
                    <a:lumOff val="25000"/>
                  </a:schemeClr>
                </a:solidFill>
                <a:latin typeface="Calibri" panose="020F0502020204030204" pitchFamily="34" charset="0"/>
              </a:rPr>
              <a:t>alle </a:t>
            </a:r>
            <a:r>
              <a:rPr lang="de-DE" sz="1300" dirty="0">
                <a:solidFill>
                  <a:schemeClr val="tx1">
                    <a:lumMod val="75000"/>
                    <a:lumOff val="25000"/>
                  </a:schemeClr>
                </a:solidFill>
                <a:latin typeface="Calibri" panose="020F0502020204030204" pitchFamily="34" charset="0"/>
              </a:rPr>
              <a:t>vor.</a:t>
            </a: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Frühstück - </a:t>
            </a:r>
            <a:r>
              <a:rPr lang="de-DE" sz="1300" b="1" dirty="0">
                <a:solidFill>
                  <a:schemeClr val="tx1">
                    <a:lumMod val="75000"/>
                    <a:lumOff val="25000"/>
                  </a:schemeClr>
                </a:solidFill>
                <a:latin typeface="Calibri" panose="020F0502020204030204" pitchFamily="34" charset="0"/>
              </a:rPr>
              <a:t>9.00 </a:t>
            </a:r>
            <a:r>
              <a:rPr lang="de-DE" sz="1300" b="1" dirty="0" smtClean="0">
                <a:solidFill>
                  <a:schemeClr val="tx1">
                    <a:lumMod val="75000"/>
                    <a:lumOff val="25000"/>
                  </a:schemeClr>
                </a:solidFill>
                <a:latin typeface="Calibri" panose="020F0502020204030204" pitchFamily="34" charset="0"/>
              </a:rPr>
              <a:t>Uhr bis </a:t>
            </a:r>
            <a:r>
              <a:rPr lang="de-DE" sz="1300" b="1" dirty="0">
                <a:solidFill>
                  <a:schemeClr val="tx1">
                    <a:lumMod val="75000"/>
                    <a:lumOff val="25000"/>
                  </a:schemeClr>
                </a:solidFill>
                <a:latin typeface="Calibri" panose="020F0502020204030204" pitchFamily="34" charset="0"/>
              </a:rPr>
              <a:t>10.00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Wir </a:t>
            </a:r>
            <a:r>
              <a:rPr lang="de-DE" sz="1300" dirty="0" smtClean="0">
                <a:solidFill>
                  <a:schemeClr val="tx1">
                    <a:lumMod val="75000"/>
                    <a:lumOff val="25000"/>
                  </a:schemeClr>
                </a:solidFill>
                <a:latin typeface="Calibri" panose="020F0502020204030204" pitchFamily="34" charset="0"/>
              </a:rPr>
              <a:t>versuchen den </a:t>
            </a:r>
            <a:r>
              <a:rPr lang="de-DE" sz="1300" dirty="0">
                <a:solidFill>
                  <a:schemeClr val="tx1">
                    <a:lumMod val="75000"/>
                    <a:lumOff val="25000"/>
                  </a:schemeClr>
                </a:solidFill>
                <a:latin typeface="Calibri" panose="020F0502020204030204" pitchFamily="34" charset="0"/>
              </a:rPr>
              <a:t>Kindern möglichst immer ein gesundes und obsthaltiges Frühstück zu servieren, denn die gesunde Ernährung </a:t>
            </a:r>
            <a:r>
              <a:rPr lang="de-DE" sz="1300" dirty="0" smtClean="0">
                <a:solidFill>
                  <a:schemeClr val="tx1">
                    <a:lumMod val="75000"/>
                    <a:lumOff val="25000"/>
                  </a:schemeClr>
                </a:solidFill>
                <a:latin typeface="Calibri" panose="020F0502020204030204" pitchFamily="34" charset="0"/>
              </a:rPr>
              <a:t>Ihres </a:t>
            </a:r>
            <a:r>
              <a:rPr lang="de-DE" sz="1300" dirty="0">
                <a:solidFill>
                  <a:schemeClr val="tx1">
                    <a:lumMod val="75000"/>
                    <a:lumOff val="25000"/>
                  </a:schemeClr>
                </a:solidFill>
                <a:latin typeface="Calibri" panose="020F0502020204030204" pitchFamily="34" charset="0"/>
              </a:rPr>
              <a:t>Kindes liegt uns am Herzen. Aber es gibt einmal in der Woche auch einen </a:t>
            </a:r>
            <a:r>
              <a:rPr lang="de-DE" sz="1300" dirty="0" err="1">
                <a:solidFill>
                  <a:schemeClr val="tx1">
                    <a:lumMod val="75000"/>
                    <a:lumOff val="25000"/>
                  </a:schemeClr>
                </a:solidFill>
                <a:latin typeface="Calibri" panose="020F0502020204030204" pitchFamily="34" charset="0"/>
              </a:rPr>
              <a:t>Nutellatag</a:t>
            </a:r>
            <a:r>
              <a:rPr lang="de-DE" sz="1300" dirty="0">
                <a:solidFill>
                  <a:schemeClr val="tx1">
                    <a:lumMod val="75000"/>
                    <a:lumOff val="25000"/>
                  </a:schemeClr>
                </a:solidFill>
                <a:latin typeface="Calibri" panose="020F0502020204030204" pitchFamily="34" charset="0"/>
              </a:rPr>
              <a:t> bzw. einen </a:t>
            </a:r>
            <a:r>
              <a:rPr lang="de-DE" sz="1300" dirty="0" smtClean="0">
                <a:solidFill>
                  <a:schemeClr val="tx1">
                    <a:lumMod val="75000"/>
                    <a:lumOff val="25000"/>
                  </a:schemeClr>
                </a:solidFill>
                <a:latin typeface="Calibri" panose="020F0502020204030204" pitchFamily="34" charset="0"/>
              </a:rPr>
              <a:t>Marmelade- </a:t>
            </a:r>
            <a:r>
              <a:rPr lang="de-DE" sz="1300" dirty="0">
                <a:solidFill>
                  <a:schemeClr val="tx1">
                    <a:lumMod val="75000"/>
                    <a:lumOff val="25000"/>
                  </a:schemeClr>
                </a:solidFill>
                <a:latin typeface="Calibri" panose="020F0502020204030204" pitchFamily="34" charset="0"/>
              </a:rPr>
              <a:t>oder </a:t>
            </a:r>
            <a:r>
              <a:rPr lang="de-DE" sz="1300" dirty="0" err="1">
                <a:solidFill>
                  <a:schemeClr val="tx1">
                    <a:lumMod val="75000"/>
                    <a:lumOff val="25000"/>
                  </a:schemeClr>
                </a:solidFill>
                <a:latin typeface="Calibri" panose="020F0502020204030204" pitchFamily="34" charset="0"/>
              </a:rPr>
              <a:t>Honigtag</a:t>
            </a:r>
            <a:r>
              <a:rPr lang="de-DE" sz="1300" dirty="0">
                <a:solidFill>
                  <a:schemeClr val="tx1">
                    <a:lumMod val="75000"/>
                    <a:lumOff val="25000"/>
                  </a:schemeClr>
                </a:solidFill>
                <a:latin typeface="Calibri" panose="020F0502020204030204" pitchFamily="34" charset="0"/>
              </a:rPr>
              <a:t>. Gegen Ende des Frühstücks  </a:t>
            </a:r>
            <a:r>
              <a:rPr lang="de-DE" sz="1300" dirty="0" smtClean="0">
                <a:solidFill>
                  <a:schemeClr val="tx1">
                    <a:lumMod val="75000"/>
                    <a:lumOff val="25000"/>
                  </a:schemeClr>
                </a:solidFill>
                <a:latin typeface="Calibri" panose="020F0502020204030204" pitchFamily="34" charset="0"/>
              </a:rPr>
              <a:t>wird </a:t>
            </a:r>
            <a:r>
              <a:rPr lang="de-DE" sz="1300" dirty="0">
                <a:solidFill>
                  <a:schemeClr val="tx1">
                    <a:lumMod val="75000"/>
                    <a:lumOff val="25000"/>
                  </a:schemeClr>
                </a:solidFill>
                <a:latin typeface="Calibri" panose="020F0502020204030204" pitchFamily="34" charset="0"/>
              </a:rPr>
              <a:t>den Kindern der Tagesablauf vorgestellt. Die Finanzierung obliegt im vollen Umfang dem Förderverein der Schule. Wir freuen uns, wenn Eltern diesen gezielt mit einer finanziellen Spende unterstützen (Spendenkonto Förderverein der Maria Montessori Grundschule Hausen, </a:t>
            </a:r>
            <a:r>
              <a:rPr lang="de-DE" sz="1300" dirty="0" smtClean="0">
                <a:solidFill>
                  <a:schemeClr val="tx1">
                    <a:lumMod val="75000"/>
                    <a:lumOff val="25000"/>
                  </a:schemeClr>
                </a:solidFill>
                <a:latin typeface="Calibri" panose="020F0502020204030204" pitchFamily="34" charset="0"/>
              </a:rPr>
              <a:t>IBAN: DE22600501010005933732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BIC: SCLADEST600  </a:t>
            </a:r>
            <a:r>
              <a:rPr lang="de-DE" sz="1300" dirty="0">
                <a:solidFill>
                  <a:schemeClr val="tx1">
                    <a:lumMod val="75000"/>
                    <a:lumOff val="25000"/>
                  </a:schemeClr>
                </a:solidFill>
                <a:latin typeface="Calibri" panose="020F0502020204030204" pitchFamily="34" charset="0"/>
              </a:rPr>
              <a:t>Kennwort </a:t>
            </a:r>
            <a:r>
              <a:rPr lang="de-DE" sz="1300" dirty="0" smtClean="0">
                <a:solidFill>
                  <a:schemeClr val="tx1">
                    <a:lumMod val="75000"/>
                    <a:lumOff val="25000"/>
                  </a:schemeClr>
                </a:solidFill>
                <a:latin typeface="Calibri" panose="020F0502020204030204" pitchFamily="34" charset="0"/>
              </a:rPr>
              <a:t>Schulfrühstück). Auch </a:t>
            </a:r>
            <a:r>
              <a:rPr lang="de-DE" sz="1300" dirty="0">
                <a:solidFill>
                  <a:schemeClr val="tx1">
                    <a:lumMod val="75000"/>
                    <a:lumOff val="25000"/>
                  </a:schemeClr>
                </a:solidFill>
                <a:latin typeface="Calibri" panose="020F0502020204030204" pitchFamily="34" charset="0"/>
              </a:rPr>
              <a:t>Sachspenden sind möglich. Kinder bringen entsprechende </a:t>
            </a:r>
            <a:r>
              <a:rPr lang="de-DE" sz="1300" dirty="0" smtClean="0">
                <a:solidFill>
                  <a:schemeClr val="tx1">
                    <a:lumMod val="75000"/>
                    <a:lumOff val="25000"/>
                  </a:schemeClr>
                </a:solidFill>
                <a:latin typeface="Calibri" panose="020F0502020204030204" pitchFamily="34" charset="0"/>
              </a:rPr>
              <a:t> Wunschlisten </a:t>
            </a:r>
            <a:r>
              <a:rPr lang="de-DE" sz="1300" dirty="0">
                <a:solidFill>
                  <a:schemeClr val="tx1">
                    <a:lumMod val="75000"/>
                    <a:lumOff val="25000"/>
                  </a:schemeClr>
                </a:solidFill>
                <a:latin typeface="Calibri" panose="020F0502020204030204" pitchFamily="34" charset="0"/>
              </a:rPr>
              <a:t>mit nach </a:t>
            </a:r>
            <a:r>
              <a:rPr lang="de-DE" sz="1300" dirty="0" smtClean="0">
                <a:solidFill>
                  <a:schemeClr val="tx1">
                    <a:lumMod val="75000"/>
                    <a:lumOff val="25000"/>
                  </a:schemeClr>
                </a:solidFill>
                <a:latin typeface="Calibri" panose="020F0502020204030204" pitchFamily="34" charset="0"/>
              </a:rPr>
              <a:t>Hause. </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1 - 10.00 </a:t>
            </a:r>
            <a:r>
              <a:rPr lang="de-DE" sz="1300" b="1" dirty="0">
                <a:solidFill>
                  <a:schemeClr val="tx1">
                    <a:lumMod val="75000"/>
                    <a:lumOff val="25000"/>
                  </a:schemeClr>
                </a:solidFill>
                <a:latin typeface="Calibri" panose="020F0502020204030204" pitchFamily="34" charset="0"/>
              </a:rPr>
              <a:t>Uhr bis 11.30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err="1">
                <a:solidFill>
                  <a:schemeClr val="tx1">
                    <a:lumMod val="75000"/>
                    <a:lumOff val="25000"/>
                  </a:schemeClr>
                </a:solidFill>
                <a:latin typeface="Calibri" panose="020F0502020204030204" pitchFamily="34" charset="0"/>
              </a:rPr>
              <a:t>MultiKultiphasen</a:t>
            </a:r>
            <a:r>
              <a:rPr lang="de-DE" sz="1300" dirty="0">
                <a:solidFill>
                  <a:schemeClr val="tx1">
                    <a:lumMod val="75000"/>
                    <a:lumOff val="25000"/>
                  </a:schemeClr>
                </a:solidFill>
                <a:latin typeface="Calibri" panose="020F0502020204030204" pitchFamily="34" charset="0"/>
              </a:rPr>
              <a:t> nennen wir alle Zeiten, in denen sich die Kinder mit einem bestimmten Thema auseinandersetzen, sei es aus der Kunst, beim Schreiben, hinsichtlich technischer bzw. geschichtlicher </a:t>
            </a:r>
            <a:r>
              <a:rPr lang="de-DE" sz="1300" dirty="0" smtClean="0">
                <a:solidFill>
                  <a:schemeClr val="tx1">
                    <a:lumMod val="75000"/>
                    <a:lumOff val="25000"/>
                  </a:schemeClr>
                </a:solidFill>
                <a:latin typeface="Calibri" panose="020F0502020204030204" pitchFamily="34" charset="0"/>
              </a:rPr>
              <a:t>Themen oder </a:t>
            </a:r>
            <a:r>
              <a:rPr lang="de-DE" sz="1300" dirty="0">
                <a:solidFill>
                  <a:schemeClr val="tx1">
                    <a:lumMod val="75000"/>
                    <a:lumOff val="25000"/>
                  </a:schemeClr>
                </a:solidFill>
                <a:latin typeface="Calibri" panose="020F0502020204030204" pitchFamily="34" charset="0"/>
              </a:rPr>
              <a:t>auch beim Kochen oder Backen. </a:t>
            </a:r>
            <a:r>
              <a:rPr lang="de-DE" sz="1300" dirty="0" smtClean="0">
                <a:solidFill>
                  <a:schemeClr val="tx1">
                    <a:lumMod val="75000"/>
                    <a:lumOff val="25000"/>
                  </a:schemeClr>
                </a:solidFill>
                <a:latin typeface="Calibri" panose="020F0502020204030204" pitchFamily="34" charset="0"/>
              </a:rPr>
              <a:t>Zwei </a:t>
            </a:r>
            <a:r>
              <a:rPr lang="de-DE" sz="1300" dirty="0">
                <a:solidFill>
                  <a:schemeClr val="tx1">
                    <a:lumMod val="75000"/>
                    <a:lumOff val="25000"/>
                  </a:schemeClr>
                </a:solidFill>
                <a:latin typeface="Calibri" panose="020F0502020204030204" pitchFamily="34" charset="0"/>
              </a:rPr>
              <a:t>solcher Phasen hat der Ferientag.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Einmal </a:t>
            </a:r>
            <a:r>
              <a:rPr lang="de-DE" sz="1300" dirty="0">
                <a:solidFill>
                  <a:schemeClr val="tx1">
                    <a:lumMod val="75000"/>
                    <a:lumOff val="25000"/>
                  </a:schemeClr>
                </a:solidFill>
                <a:latin typeface="Calibri" panose="020F0502020204030204" pitchFamily="34" charset="0"/>
              </a:rPr>
              <a:t>von 10.00 bis 11.30 Uhr und einmal von 14.00 Uhr bis 15.30 Uhr.</a:t>
            </a:r>
          </a:p>
          <a:p>
            <a:pPr>
              <a:buClr>
                <a:srgbClr val="FF3399"/>
              </a:buClr>
            </a:pPr>
            <a:r>
              <a:rPr lang="de-DE" sz="1300" dirty="0">
                <a:solidFill>
                  <a:schemeClr val="tx1">
                    <a:lumMod val="75000"/>
                    <a:lumOff val="25000"/>
                  </a:schemeClr>
                </a:solidFill>
                <a:latin typeface="Calibri" panose="020F0502020204030204" pitchFamily="34" charset="0"/>
              </a:rPr>
              <a:t>In der Regel bereiten die </a:t>
            </a:r>
            <a:r>
              <a:rPr lang="de-DE" sz="1300" dirty="0" smtClean="0">
                <a:solidFill>
                  <a:schemeClr val="tx1">
                    <a:lumMod val="75000"/>
                    <a:lumOff val="25000"/>
                  </a:schemeClr>
                </a:solidFill>
                <a:latin typeface="Calibri" panose="020F0502020204030204" pitchFamily="34" charset="0"/>
              </a:rPr>
              <a:t>Pädagogischen Fachkräfte für </a:t>
            </a:r>
            <a:r>
              <a:rPr lang="de-DE" sz="1300" dirty="0">
                <a:solidFill>
                  <a:schemeClr val="tx1">
                    <a:lumMod val="75000"/>
                    <a:lumOff val="25000"/>
                  </a:schemeClr>
                </a:solidFill>
                <a:latin typeface="Calibri" panose="020F0502020204030204" pitchFamily="34" charset="0"/>
              </a:rPr>
              <a:t>diese </a:t>
            </a:r>
            <a:r>
              <a:rPr lang="de-DE" sz="1300" dirty="0" smtClean="0">
                <a:solidFill>
                  <a:schemeClr val="tx1">
                    <a:lumMod val="75000"/>
                    <a:lumOff val="25000"/>
                  </a:schemeClr>
                </a:solidFill>
                <a:latin typeface="Calibri" panose="020F0502020204030204" pitchFamily="34" charset="0"/>
              </a:rPr>
              <a:t>Phasen Angebote </a:t>
            </a:r>
            <a:r>
              <a:rPr lang="de-DE" sz="1300" dirty="0">
                <a:solidFill>
                  <a:schemeClr val="tx1">
                    <a:lumMod val="75000"/>
                    <a:lumOff val="25000"/>
                  </a:schemeClr>
                </a:solidFill>
                <a:latin typeface="Calibri" panose="020F0502020204030204" pitchFamily="34" charset="0"/>
              </a:rPr>
              <a:t>vor. Dabei wird es </a:t>
            </a:r>
            <a:r>
              <a:rPr lang="de-DE" sz="1300" dirty="0" smtClean="0">
                <a:solidFill>
                  <a:schemeClr val="tx1">
                    <a:lumMod val="75000"/>
                    <a:lumOff val="25000"/>
                  </a:schemeClr>
                </a:solidFill>
                <a:latin typeface="Calibri" panose="020F0502020204030204" pitchFamily="34" charset="0"/>
              </a:rPr>
              <a:t>verschiedene Angebote geben, aus denen sich die Kinder ein passendes auswählen können.</a:t>
            </a:r>
          </a:p>
          <a:p>
            <a:pPr>
              <a:buClr>
                <a:srgbClr val="FF3399"/>
              </a:buClr>
            </a:pPr>
            <a:endParaRPr lang="de-DE" sz="14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Aufräumzeit und Tischdeckzeit - 11.30 Uhr bis 12.00 Uhr</a:t>
            </a:r>
            <a:endParaRPr lang="de-DE" sz="1400" dirty="0">
              <a:solidFill>
                <a:schemeClr val="tx1">
                  <a:lumMod val="75000"/>
                  <a:lumOff val="25000"/>
                </a:schemeClr>
              </a:solidFill>
              <a:latin typeface="Calibri" panose="020F0502020204030204" pitchFamily="34" charset="0"/>
            </a:endParaRPr>
          </a:p>
          <a:p>
            <a:pPr>
              <a:buClr>
                <a:srgbClr val="FF3399"/>
              </a:buClr>
            </a:pPr>
            <a:r>
              <a:rPr lang="de-DE" sz="1400" dirty="0">
                <a:solidFill>
                  <a:schemeClr val="tx1">
                    <a:lumMod val="75000"/>
                    <a:lumOff val="25000"/>
                  </a:schemeClr>
                </a:solidFill>
                <a:latin typeface="Calibri" panose="020F0502020204030204" pitchFamily="34" charset="0"/>
              </a:rPr>
              <a:t>Die Arbeitsräume werden so hinterlassen, dass am Nachmittag wieder neu gestartet werden kann. Der Tisch für das Mittagessen wird von den Kindern gedeckt</a:t>
            </a:r>
            <a:endParaRPr lang="de-DE" sz="1300" dirty="0">
              <a:solidFill>
                <a:schemeClr val="tx1">
                  <a:lumMod val="75000"/>
                  <a:lumOff val="25000"/>
                </a:schemeClr>
              </a:solidFill>
              <a:latin typeface="Calibri" panose="020F0502020204030204" pitchFamily="34" charset="0"/>
            </a:endParaRPr>
          </a:p>
        </p:txBody>
      </p:sp>
      <p:grpSp>
        <p:nvGrpSpPr>
          <p:cNvPr id="5" name="Gruppieren 64"/>
          <p:cNvGrpSpPr/>
          <p:nvPr/>
        </p:nvGrpSpPr>
        <p:grpSpPr>
          <a:xfrm>
            <a:off x="104394" y="4411598"/>
            <a:ext cx="913787" cy="913787"/>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393" y="3515704"/>
              <a:ext cx="474345" cy="4743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pieren 4"/>
          <p:cNvGrpSpPr/>
          <p:nvPr/>
        </p:nvGrpSpPr>
        <p:grpSpPr>
          <a:xfrm>
            <a:off x="144754" y="6747298"/>
            <a:ext cx="913787" cy="913787"/>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9">
              <a:extLst>
                <a:ext uri="{28A0092B-C50C-407E-A947-70E740481C1C}">
                  <a14:useLocalDpi xmlns:a14="http://schemas.microsoft.com/office/drawing/2010/main"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Gruppieren 62"/>
          <p:cNvGrpSpPr/>
          <p:nvPr/>
        </p:nvGrpSpPr>
        <p:grpSpPr>
          <a:xfrm>
            <a:off x="104394" y="2441718"/>
            <a:ext cx="913787" cy="91378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14" name="Gruppieren 57"/>
            <p:cNvGrpSpPr/>
            <p:nvPr/>
          </p:nvGrpSpPr>
          <p:grpSpPr>
            <a:xfrm>
              <a:off x="376135" y="2621256"/>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0" name="Picture 23" descr="https://www.mannheim.de/sites/default/files/media_center_image/69294/kusu_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2" name="Rechteck 41"/>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15" name="Gruppieren 43"/>
          <p:cNvGrpSpPr/>
          <p:nvPr/>
        </p:nvGrpSpPr>
        <p:grpSpPr>
          <a:xfrm>
            <a:off x="2317249" y="1062047"/>
            <a:ext cx="4528559" cy="406906"/>
            <a:chOff x="2329441" y="1055951"/>
            <a:chExt cx="4528559"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6" name="Textfeld 45"/>
            <p:cNvSpPr txBox="1"/>
            <p:nvPr/>
          </p:nvSpPr>
          <p:spPr>
            <a:xfrm>
              <a:off x="2329441"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grpSp>
        <p:nvGrpSpPr>
          <p:cNvPr id="16" name="Gruppieren 42"/>
          <p:cNvGrpSpPr/>
          <p:nvPr/>
        </p:nvGrpSpPr>
        <p:grpSpPr>
          <a:xfrm>
            <a:off x="111743" y="3382640"/>
            <a:ext cx="913787" cy="913787"/>
            <a:chOff x="285145" y="2529062"/>
            <a:chExt cx="628642" cy="628642"/>
          </a:xfrm>
        </p:grpSpPr>
        <p:sp>
          <p:nvSpPr>
            <p:cNvPr id="47" name="Ellipse 46"/>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18" name="Gruppieren 47"/>
            <p:cNvGrpSpPr/>
            <p:nvPr/>
          </p:nvGrpSpPr>
          <p:grpSpPr>
            <a:xfrm>
              <a:off x="376135" y="2621258"/>
              <a:ext cx="437139" cy="437139"/>
              <a:chOff x="371372" y="2611732"/>
              <a:chExt cx="437139" cy="437139"/>
            </a:xfrm>
          </p:grpSpPr>
          <p:grpSp>
            <p:nvGrpSpPr>
              <p:cNvPr id="21" name="Gruppieren 48"/>
              <p:cNvGrpSpPr/>
              <p:nvPr/>
            </p:nvGrpSpPr>
            <p:grpSpPr>
              <a:xfrm>
                <a:off x="371372" y="2611732"/>
                <a:ext cx="437139" cy="437139"/>
                <a:chOff x="3138899" y="4128079"/>
                <a:chExt cx="651354" cy="651354"/>
              </a:xfrm>
            </p:grpSpPr>
            <p:sp>
              <p:nvSpPr>
                <p:cNvPr id="51" name="Ellipse 50"/>
                <p:cNvSpPr/>
                <p:nvPr/>
              </p:nvSpPr>
              <p:spPr>
                <a:xfrm>
                  <a:off x="3138899" y="4128079"/>
                  <a:ext cx="651352"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52" name="Gerade Verbindung 5"/>
                <p:cNvCxnSpPr>
                  <a:stCxn id="51" idx="0"/>
                  <a:endCxn id="51"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10"/>
                <p:cNvCxnSpPr>
                  <a:stCxn id="51" idx="6"/>
                  <a:endCxn id="51"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Ellipse 54"/>
                <p:cNvSpPr/>
                <p:nvPr/>
              </p:nvSpPr>
              <p:spPr>
                <a:xfrm>
                  <a:off x="3194701" y="4196584"/>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56" name="Gerade Verbindung 31"/>
                <p:cNvCxnSpPr/>
                <p:nvPr/>
              </p:nvCxnSpPr>
              <p:spPr>
                <a:xfrm flipH="1" flipV="1">
                  <a:off x="3464578"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Freihandform 49"/>
              <p:cNvSpPr/>
              <p:nvPr/>
            </p:nvSpPr>
            <p:spPr>
              <a:xfrm>
                <a:off x="394998" y="2824335"/>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60" name="Freihandform 59"/>
          <p:cNvSpPr/>
          <p:nvPr/>
        </p:nvSpPr>
        <p:spPr>
          <a:xfrm rot="19260000">
            <a:off x="369176" y="2970417"/>
            <a:ext cx="275647" cy="209447"/>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7" name="Rechteck 16"/>
          <p:cNvSpPr/>
          <p:nvPr/>
        </p:nvSpPr>
        <p:spPr>
          <a:xfrm>
            <a:off x="291733" y="1488645"/>
            <a:ext cx="5998606" cy="992579"/>
          </a:xfrm>
          <a:prstGeom prst="rect">
            <a:avLst/>
          </a:prstGeom>
        </p:spPr>
        <p:txBody>
          <a:bodyPr wrap="square">
            <a:spAutoFit/>
          </a:bodyPr>
          <a:lstStyle/>
          <a:p>
            <a:pPr>
              <a:spcAft>
                <a:spcPts val="300"/>
              </a:spcAft>
            </a:pPr>
            <a:r>
              <a:rPr lang="de-DE" sz="1400" b="1" dirty="0">
                <a:solidFill>
                  <a:schemeClr val="tx1">
                    <a:lumMod val="75000"/>
                    <a:lumOff val="25000"/>
                  </a:schemeClr>
                </a:solidFill>
                <a:latin typeface="Comic Sans MS" panose="030F0702030302020204" pitchFamily="66" charset="0"/>
              </a:rPr>
              <a:t>Tagesablauf </a:t>
            </a:r>
            <a:r>
              <a:rPr lang="de-DE" sz="1400" b="1" dirty="0" smtClean="0">
                <a:solidFill>
                  <a:schemeClr val="tx1">
                    <a:lumMod val="75000"/>
                    <a:lumOff val="25000"/>
                  </a:schemeClr>
                </a:solidFill>
                <a:latin typeface="Comic Sans MS" panose="030F0702030302020204" pitchFamily="66" charset="0"/>
              </a:rPr>
              <a:t>1/2</a:t>
            </a:r>
            <a:endParaRPr lang="de-DE" sz="1400" b="1" dirty="0">
              <a:solidFill>
                <a:schemeClr val="tx1">
                  <a:lumMod val="75000"/>
                  <a:lumOff val="25000"/>
                </a:schemeClr>
              </a:solidFill>
              <a:latin typeface="Comic Sans MS" panose="030F0702030302020204" pitchFamily="66" charset="0"/>
            </a:endParaRPr>
          </a:p>
          <a:p>
            <a:pPr>
              <a:spcAft>
                <a:spcPts val="300"/>
              </a:spcAft>
            </a:pPr>
            <a:r>
              <a:rPr lang="de-DE" sz="1400" dirty="0">
                <a:solidFill>
                  <a:schemeClr val="tx1">
                    <a:lumMod val="75000"/>
                    <a:lumOff val="25000"/>
                  </a:schemeClr>
                </a:solidFill>
                <a:latin typeface="Calibri" panose="020F0502020204030204" pitchFamily="34" charset="0"/>
              </a:rPr>
              <a:t>Und nun zum </a:t>
            </a:r>
            <a:r>
              <a:rPr lang="de-DE" sz="1400" dirty="0" smtClean="0">
                <a:solidFill>
                  <a:schemeClr val="tx1">
                    <a:lumMod val="75000"/>
                    <a:lumOff val="25000"/>
                  </a:schemeClr>
                </a:solidFill>
                <a:latin typeface="Calibri" panose="020F0502020204030204" pitchFamily="34" charset="0"/>
              </a:rPr>
              <a:t>konkreten Tagesablaufs </a:t>
            </a:r>
            <a:r>
              <a:rPr lang="de-DE" sz="1400" dirty="0">
                <a:solidFill>
                  <a:schemeClr val="tx1">
                    <a:lumMod val="75000"/>
                    <a:lumOff val="25000"/>
                  </a:schemeClr>
                </a:solidFill>
                <a:latin typeface="Calibri" panose="020F0502020204030204" pitchFamily="34" charset="0"/>
              </a:rPr>
              <a:t>mit den entsprechenden Symbolen. </a:t>
            </a:r>
            <a:br>
              <a:rPr lang="de-DE" sz="1400" dirty="0">
                <a:solidFill>
                  <a:schemeClr val="tx1">
                    <a:lumMod val="75000"/>
                    <a:lumOff val="25000"/>
                  </a:schemeClr>
                </a:solidFill>
                <a:latin typeface="Calibri" panose="020F0502020204030204" pitchFamily="34" charset="0"/>
              </a:rPr>
            </a:br>
            <a:r>
              <a:rPr lang="de-DE" sz="1400" dirty="0">
                <a:solidFill>
                  <a:schemeClr val="tx1">
                    <a:lumMod val="75000"/>
                    <a:lumOff val="25000"/>
                  </a:schemeClr>
                </a:solidFill>
                <a:latin typeface="Calibri" panose="020F0502020204030204" pitchFamily="34" charset="0"/>
              </a:rPr>
              <a:t>Im Plan selbst finden Sie dann nur noch das Symbol, keine weiteren Erklärungen mehr.</a:t>
            </a:r>
          </a:p>
        </p:txBody>
      </p:sp>
      <p:sp>
        <p:nvSpPr>
          <p:cNvPr id="73" name="Ellipse 72"/>
          <p:cNvSpPr/>
          <p:nvPr/>
        </p:nvSpPr>
        <p:spPr>
          <a:xfrm>
            <a:off x="191024" y="8634314"/>
            <a:ext cx="913787" cy="913787"/>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4" name="Picture 40" descr="G:\Weitere Aufträge\1 Montessori - Müller-Zastrau\1 Angefangene Projekte\1 Ferienbroschüre\Neue Symbole\finale Symbole\Tischdecke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029" y="8747115"/>
            <a:ext cx="639805" cy="650215"/>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5101389" y="3168371"/>
            <a:ext cx="4677344" cy="400110"/>
          </a:xfrm>
          <a:prstGeom prst="rect">
            <a:avLst/>
          </a:prstGeom>
        </p:spPr>
        <p:txBody>
          <a:bodyPr wrap="square">
            <a:spAutoFit/>
          </a:bodyPr>
          <a:lstStyle/>
          <a:p>
            <a:pPr>
              <a:buClr>
                <a:srgbClr val="FF3399"/>
              </a:buClr>
            </a:pPr>
            <a:r>
              <a:rPr lang="de-DE" sz="2000" dirty="0" smtClean="0">
                <a:solidFill>
                  <a:schemeClr val="tx1">
                    <a:lumMod val="75000"/>
                    <a:lumOff val="25000"/>
                  </a:schemeClr>
                </a:solidFill>
                <a:latin typeface="Calibri" panose="020F0502020204030204" pitchFamily="34" charset="0"/>
              </a:rPr>
              <a:t>. </a:t>
            </a:r>
            <a:endParaRPr lang="de-DE" sz="2000" dirty="0">
              <a:solidFill>
                <a:schemeClr val="tx1">
                  <a:lumMod val="75000"/>
                  <a:lumOff val="25000"/>
                </a:schemeClr>
              </a:solidFill>
              <a:latin typeface="Calibri" panose="020F0502020204030204" pitchFamily="34" charset="0"/>
            </a:endParaRPr>
          </a:p>
        </p:txBody>
      </p:sp>
      <p:sp>
        <p:nvSpPr>
          <p:cNvPr id="58" name="Textfeld 57"/>
          <p:cNvSpPr txBox="1"/>
          <p:nvPr/>
        </p:nvSpPr>
        <p:spPr>
          <a:xfrm>
            <a:off x="991916" y="1174766"/>
            <a:ext cx="466474"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3844815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1_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1488</Words>
  <Application>Microsoft Office PowerPoint</Application>
  <PresentationFormat>A4-Papier (210 x 297 mm)</PresentationFormat>
  <Paragraphs>404</Paragraphs>
  <Slides>12</Slides>
  <Notes>10</Notes>
  <HiddenSlides>0</HiddenSlides>
  <MMClips>0</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1</vt:i4>
      </vt:variant>
      <vt:variant>
        <vt:lpstr>Folientitel</vt:lpstr>
      </vt:variant>
      <vt:variant>
        <vt:i4>12</vt:i4>
      </vt:variant>
    </vt:vector>
  </HeadingPairs>
  <TitlesOfParts>
    <vt:vector size="23" baseType="lpstr">
      <vt:lpstr>Arial</vt:lpstr>
      <vt:lpstr>Calibri</vt:lpstr>
      <vt:lpstr>Comic Sans MS</vt:lpstr>
      <vt:lpstr>CorpoA</vt:lpstr>
      <vt:lpstr>CorpoS</vt:lpstr>
      <vt:lpstr>Symbol</vt:lpstr>
      <vt:lpstr>Times New Roman</vt:lpstr>
      <vt:lpstr>Wingdings 3</vt:lpstr>
      <vt:lpstr>MP Master 4_3_DE</vt:lpstr>
      <vt:lpstr>1_MP Master 4_3_DE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Daimler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u404703</cp:lastModifiedBy>
  <cp:revision>835</cp:revision>
  <cp:lastPrinted>2018-03-13T10:25:35Z</cp:lastPrinted>
  <dcterms:created xsi:type="dcterms:W3CDTF">2015-06-25T15:16:27Z</dcterms:created>
  <dcterms:modified xsi:type="dcterms:W3CDTF">2018-04-16T08:44:30Z</dcterms:modified>
</cp:coreProperties>
</file>