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8" r:id="rId9"/>
    <p:sldId id="329" r:id="rId10"/>
    <p:sldId id="327" r:id="rId11"/>
    <p:sldId id="311" r:id="rId12"/>
    <p:sldId id="330" r:id="rId13"/>
    <p:sldId id="320" r:id="rId14"/>
  </p:sldIdLst>
  <p:sldSz cx="6858000" cy="9906000" type="A4"/>
  <p:notesSz cx="6797675" cy="9926638"/>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8"/>
            <p14:sldId id="329"/>
            <p14:sldId id="327"/>
            <p14:sldId id="311"/>
            <p14:sldId id="330"/>
            <p14:sldId id="320"/>
          </p14:sldIdLst>
        </p14:section>
      </p14:sectionLst>
    </p:ext>
    <p:ext uri="{EFAFB233-063F-42B5-8137-9DF3F51BA10A}">
      <p15:sldGuideLst xmlns:p15="http://schemas.microsoft.com/office/powerpoint/2012/main">
        <p15:guide id="1" orient="horz" pos="6136" userDrawn="1">
          <p15:clr>
            <a:srgbClr val="A4A3A4"/>
          </p15:clr>
        </p15:guide>
        <p15:guide id="2" orient="horz" pos="4073" userDrawn="1">
          <p15:clr>
            <a:srgbClr val="A4A3A4"/>
          </p15:clr>
        </p15:guide>
        <p15:guide id="3" orient="horz" pos="988" userDrawn="1">
          <p15:clr>
            <a:srgbClr val="A4A3A4"/>
          </p15:clr>
        </p15:guide>
        <p15:guide id="4" orient="horz" pos="943" userDrawn="1">
          <p15:clr>
            <a:srgbClr val="A4A3A4"/>
          </p15:clr>
        </p15:guide>
        <p15:guide id="5" pos="4088"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AB8"/>
    <a:srgbClr val="EEF983"/>
    <a:srgbClr val="66FF99"/>
    <a:srgbClr val="FCEBBA"/>
    <a:srgbClr val="FF9933"/>
    <a:srgbClr val="D6D6D6"/>
    <a:srgbClr val="B5FDFD"/>
    <a:srgbClr val="CCEFFC"/>
    <a:srgbClr val="FF0066"/>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33" autoAdjust="0"/>
    <p:restoredTop sz="93416" autoAdjust="0"/>
  </p:normalViewPr>
  <p:slideViewPr>
    <p:cSldViewPr snapToGrid="0" showGuides="1">
      <p:cViewPr varScale="1">
        <p:scale>
          <a:sx n="75" d="100"/>
          <a:sy n="75" d="100"/>
        </p:scale>
        <p:origin x="3066" y="66"/>
      </p:cViewPr>
      <p:guideLst>
        <p:guide orient="horz" pos="6136"/>
        <p:guide orient="horz" pos="4073"/>
        <p:guide orient="horz" pos="988"/>
        <p:guide orient="horz" pos="943"/>
        <p:guide pos="4088"/>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75" d="100"/>
          <a:sy n="75" d="100"/>
        </p:scale>
        <p:origin x="1704" y="-2706"/>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632" y="9614812"/>
            <a:ext cx="4817250" cy="3126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3" y="9613988"/>
            <a:ext cx="376173" cy="3126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632" y="9615128"/>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5064" y="9715088"/>
            <a:ext cx="938783" cy="108188"/>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325" tIns="45662" rIns="91325" bIns="45662" rtlCol="0" anchor="ctr"/>
          <a:lstStyle/>
          <a:p>
            <a:endParaRPr lang="de-DE" dirty="0"/>
          </a:p>
        </p:txBody>
      </p:sp>
      <p:sp>
        <p:nvSpPr>
          <p:cNvPr id="5" name="Notizenplatzhalter 4"/>
          <p:cNvSpPr>
            <a:spLocks noGrp="1"/>
          </p:cNvSpPr>
          <p:nvPr>
            <p:ph type="body" sz="quarter" idx="3"/>
          </p:nvPr>
        </p:nvSpPr>
        <p:spPr>
          <a:xfrm>
            <a:off x="878562" y="4806979"/>
            <a:ext cx="5061168" cy="4466987"/>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358" y="9613988"/>
            <a:ext cx="4817250" cy="31265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3988"/>
            <a:ext cx="374675" cy="3126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632" y="9615128"/>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69" y="9713368"/>
            <a:ext cx="938783" cy="108188"/>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310428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1825" indent="-285317" eaLnBrk="0" hangingPunct="0">
              <a:defRPr sz="1300">
                <a:solidFill>
                  <a:schemeClr val="tx1"/>
                </a:solidFill>
                <a:latin typeface="CorpoS" pitchFamily="2" charset="0"/>
                <a:cs typeface="Arial" charset="0"/>
              </a:defRPr>
            </a:lvl2pPr>
            <a:lvl3pPr marL="1141264" indent="-228256" eaLnBrk="0" hangingPunct="0">
              <a:defRPr sz="1300">
                <a:solidFill>
                  <a:schemeClr val="tx1"/>
                </a:solidFill>
                <a:latin typeface="CorpoS" pitchFamily="2" charset="0"/>
                <a:cs typeface="Arial" charset="0"/>
              </a:defRPr>
            </a:lvl3pPr>
            <a:lvl4pPr marL="1597773" indent="-228256" eaLnBrk="0" hangingPunct="0">
              <a:defRPr sz="1300">
                <a:solidFill>
                  <a:schemeClr val="tx1"/>
                </a:solidFill>
                <a:latin typeface="CorpoS" pitchFamily="2" charset="0"/>
                <a:cs typeface="Arial" charset="0"/>
              </a:defRPr>
            </a:lvl4pPr>
            <a:lvl5pPr marL="2054281" indent="-228256" eaLnBrk="0" hangingPunct="0">
              <a:defRPr sz="1300">
                <a:solidFill>
                  <a:schemeClr val="tx1"/>
                </a:solidFill>
                <a:latin typeface="CorpoS" pitchFamily="2" charset="0"/>
                <a:cs typeface="Arial" charset="0"/>
              </a:defRPr>
            </a:lvl5pPr>
            <a:lvl6pPr marL="2510786" indent="-228256" eaLnBrk="0" fontAlgn="base" hangingPunct="0">
              <a:spcBef>
                <a:spcPct val="50000"/>
              </a:spcBef>
              <a:spcAft>
                <a:spcPct val="0"/>
              </a:spcAft>
              <a:defRPr sz="1300">
                <a:solidFill>
                  <a:schemeClr val="tx1"/>
                </a:solidFill>
                <a:latin typeface="CorpoS" pitchFamily="2" charset="0"/>
                <a:cs typeface="Arial" charset="0"/>
              </a:defRPr>
            </a:lvl6pPr>
            <a:lvl7pPr marL="2967295" indent="-228256" eaLnBrk="0" fontAlgn="base" hangingPunct="0">
              <a:spcBef>
                <a:spcPct val="50000"/>
              </a:spcBef>
              <a:spcAft>
                <a:spcPct val="0"/>
              </a:spcAft>
              <a:defRPr sz="1300">
                <a:solidFill>
                  <a:schemeClr val="tx1"/>
                </a:solidFill>
                <a:latin typeface="CorpoS" pitchFamily="2" charset="0"/>
                <a:cs typeface="Arial" charset="0"/>
              </a:defRPr>
            </a:lvl7pPr>
            <a:lvl8pPr marL="3423802" indent="-228256" eaLnBrk="0" fontAlgn="base" hangingPunct="0">
              <a:spcBef>
                <a:spcPct val="50000"/>
              </a:spcBef>
              <a:spcAft>
                <a:spcPct val="0"/>
              </a:spcAft>
              <a:defRPr sz="1300">
                <a:solidFill>
                  <a:schemeClr val="tx1"/>
                </a:solidFill>
                <a:latin typeface="CorpoS" pitchFamily="2" charset="0"/>
                <a:cs typeface="Arial" charset="0"/>
              </a:defRPr>
            </a:lvl8pPr>
            <a:lvl9pPr marL="3880308" indent="-228256"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762125" y="993775"/>
            <a:ext cx="2576513" cy="3724275"/>
          </a:xfrm>
          <a:ln/>
        </p:spPr>
      </p:sp>
      <p:sp>
        <p:nvSpPr>
          <p:cNvPr id="51205" name="Rectangle 3"/>
          <p:cNvSpPr>
            <a:spLocks noGrp="1" noChangeArrowheads="1"/>
          </p:cNvSpPr>
          <p:nvPr>
            <p:ph type="body" idx="1"/>
          </p:nvPr>
        </p:nvSpPr>
        <p:spPr>
          <a:xfrm>
            <a:off x="598496" y="4963324"/>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Titel der Präsentation in 9 pt CorpoS Regular | Abteilung | </a:t>
            </a:r>
            <a:r>
              <a:rPr lang="de-DE" smtClean="0">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2</a:t>
            </a:fld>
            <a:endParaRPr lang="de-DE" dirty="0"/>
          </a:p>
        </p:txBody>
      </p:sp>
    </p:spTree>
    <p:extLst>
      <p:ext uri="{BB962C8B-B14F-4D97-AF65-F5344CB8AC3E}">
        <p14:creationId xmlns:p14="http://schemas.microsoft.com/office/powerpoint/2010/main" val="209418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Titel der Präsentation in 9 pt CorpoS Regular | Abteilung | </a:t>
            </a:r>
            <a:r>
              <a:rPr lang="de-DE" smtClean="0">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3</a:t>
            </a:fld>
            <a:endParaRPr lang="de-DE" dirty="0"/>
          </a:p>
        </p:txBody>
      </p:sp>
    </p:spTree>
    <p:extLst>
      <p:ext uri="{BB962C8B-B14F-4D97-AF65-F5344CB8AC3E}">
        <p14:creationId xmlns:p14="http://schemas.microsoft.com/office/powerpoint/2010/main" val="42439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86870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67836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011" indent="-285388" eaLnBrk="0" hangingPunct="0">
              <a:defRPr sz="1400">
                <a:solidFill>
                  <a:schemeClr val="tx1"/>
                </a:solidFill>
                <a:latin typeface="CorpoS" pitchFamily="2" charset="0"/>
                <a:cs typeface="Arial" charset="0"/>
              </a:defRPr>
            </a:lvl2pPr>
            <a:lvl3pPr marL="1141554" indent="-228312" eaLnBrk="0" hangingPunct="0">
              <a:defRPr sz="1400">
                <a:solidFill>
                  <a:schemeClr val="tx1"/>
                </a:solidFill>
                <a:latin typeface="CorpoS" pitchFamily="2" charset="0"/>
                <a:cs typeface="Arial" charset="0"/>
              </a:defRPr>
            </a:lvl3pPr>
            <a:lvl4pPr marL="1598177" indent="-228312" eaLnBrk="0" hangingPunct="0">
              <a:defRPr sz="1400">
                <a:solidFill>
                  <a:schemeClr val="tx1"/>
                </a:solidFill>
                <a:latin typeface="CorpoS" pitchFamily="2" charset="0"/>
                <a:cs typeface="Arial" charset="0"/>
              </a:defRPr>
            </a:lvl4pPr>
            <a:lvl5pPr marL="2054800" indent="-228312" eaLnBrk="0" hangingPunct="0">
              <a:defRPr sz="1400">
                <a:solidFill>
                  <a:schemeClr val="tx1"/>
                </a:solidFill>
                <a:latin typeface="CorpoS" pitchFamily="2" charset="0"/>
                <a:cs typeface="Arial" charset="0"/>
              </a:defRPr>
            </a:lvl5pPr>
            <a:lvl6pPr marL="2511420" indent="-228312" eaLnBrk="0" fontAlgn="base" hangingPunct="0">
              <a:spcBef>
                <a:spcPct val="50000"/>
              </a:spcBef>
              <a:spcAft>
                <a:spcPct val="0"/>
              </a:spcAft>
              <a:defRPr sz="1400">
                <a:solidFill>
                  <a:schemeClr val="tx1"/>
                </a:solidFill>
                <a:latin typeface="CorpoS" pitchFamily="2" charset="0"/>
                <a:cs typeface="Arial" charset="0"/>
              </a:defRPr>
            </a:lvl6pPr>
            <a:lvl7pPr marL="2968044" indent="-228312" eaLnBrk="0" fontAlgn="base" hangingPunct="0">
              <a:spcBef>
                <a:spcPct val="50000"/>
              </a:spcBef>
              <a:spcAft>
                <a:spcPct val="0"/>
              </a:spcAft>
              <a:defRPr sz="1400">
                <a:solidFill>
                  <a:schemeClr val="tx1"/>
                </a:solidFill>
                <a:latin typeface="CorpoS" pitchFamily="2" charset="0"/>
                <a:cs typeface="Arial" charset="0"/>
              </a:defRPr>
            </a:lvl7pPr>
            <a:lvl8pPr marL="3424665" indent="-228312" eaLnBrk="0" fontAlgn="base" hangingPunct="0">
              <a:spcBef>
                <a:spcPct val="50000"/>
              </a:spcBef>
              <a:spcAft>
                <a:spcPct val="0"/>
              </a:spcAft>
              <a:defRPr sz="1400">
                <a:solidFill>
                  <a:schemeClr val="tx1"/>
                </a:solidFill>
                <a:latin typeface="CorpoS" pitchFamily="2" charset="0"/>
                <a:cs typeface="Arial" charset="0"/>
              </a:defRPr>
            </a:lvl8pPr>
            <a:lvl9pPr marL="3881288" indent="-228312"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6" y="4963321"/>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dirty="0"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24.10.2018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24.10.2018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dirty="0"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24.10.2018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24.10.2018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dirty="0"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dirty="0"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24.10.2018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dirty="0"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24.10.2018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24.10.2018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24.10.2018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dirty="0"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dirty="0"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24.10.2018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dirty="0"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24.10.2018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dirty="0"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395"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5"/>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7096" name="think-cell Folie" r:id="rId16" imgW="360" imgH="360" progId="">
                  <p:embed/>
                </p:oleObj>
              </mc:Choice>
              <mc:Fallback>
                <p:oleObj name="think-cell Folie" r:id="rId16" imgW="360" imgH="360" progId="">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2"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31.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30.png"/><Relationship Id="rId4" Type="http://schemas.openxmlformats.org/officeDocument/2006/relationships/notesSlide" Target="../notesSlides/notesSlide10.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oleObject" Target="../embeddings/oleObject11.bin"/><Relationship Id="rId4" Type="http://schemas.openxmlformats.org/officeDocument/2006/relationships/notesSlide" Target="../notesSlides/notesSlide11.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1.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notesSlide" Target="../notesSlides/notesSlide5.xml"/><Relationship Id="rId9" Type="http://schemas.openxmlformats.org/officeDocument/2006/relationships/image" Target="../media/image8.wmf"/><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6.wmf"/><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notesSlide" Target="../notesSlides/notesSlide6.xml"/><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9.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notesSlide" Target="../notesSlides/notesSlide7.xml"/><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4.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23.wmf"/><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notesSlide" Target="../notesSlides/notesSlide8.xml"/><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7.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9.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759"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212862" y="8052889"/>
            <a:ext cx="4432304"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Sommerferien 2018</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8" name="Textfeld 27"/>
          <p:cNvSpPr txBox="1"/>
          <p:nvPr/>
        </p:nvSpPr>
        <p:spPr>
          <a:xfrm>
            <a:off x="3446958" y="3119105"/>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pic>
        <p:nvPicPr>
          <p:cNvPr id="23" name="Grafik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6672" y="4806659"/>
            <a:ext cx="1921880" cy="3039215"/>
          </a:xfrm>
          <a:prstGeom prst="rect">
            <a:avLst/>
          </a:prstGeom>
        </p:spPr>
      </p:pic>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923"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835870" y="1829746"/>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Herr Rödl. Die  Kontaktdaten 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smtClean="0">
                <a:solidFill>
                  <a:schemeClr val="tx1">
                    <a:lumMod val="75000"/>
                    <a:lumOff val="25000"/>
                  </a:schemeClr>
                </a:solidFill>
                <a:latin typeface="Calibri" panose="020F0502020204030204" pitchFamily="34" charset="0"/>
              </a:rPr>
              <a:t>Stille Raum, </a:t>
            </a:r>
            <a:r>
              <a:rPr lang="de-DE" sz="1300" dirty="0">
                <a:solidFill>
                  <a:schemeClr val="tx1">
                    <a:lumMod val="75000"/>
                    <a:lumOff val="25000"/>
                  </a:schemeClr>
                </a:solidFill>
                <a:latin typeface="Calibri" panose="020F0502020204030204" pitchFamily="34" charset="0"/>
              </a:rPr>
              <a:t>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MultiKultiphase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grpSp>
      <p:sp>
        <p:nvSpPr>
          <p:cNvPr id="40" name="Foliennummernplatzhalter 2"/>
          <p:cNvSpPr txBox="1">
            <a:spLocks/>
          </p:cNvSpPr>
          <p:nvPr/>
        </p:nvSpPr>
        <p:spPr>
          <a:xfrm>
            <a:off x="73627" y="9585282"/>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	</a:t>
            </a:r>
            <a:endParaRPr lang="de-DE" sz="1400" dirty="0">
              <a:solidFill>
                <a:prstClr val="black"/>
              </a:solidFill>
            </a:endParaRP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9" name="Textfeld 48"/>
          <p:cNvSpPr txBox="1"/>
          <p:nvPr/>
        </p:nvSpPr>
        <p:spPr>
          <a:xfrm>
            <a:off x="3433805" y="1182459"/>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0" name="Foliennummernplatzhalter 2"/>
          <p:cNvSpPr txBox="1">
            <a:spLocks/>
          </p:cNvSpPr>
          <p:nvPr/>
        </p:nvSpPr>
        <p:spPr>
          <a:xfrm>
            <a:off x="330013" y="9571305"/>
            <a:ext cx="252240"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8</a:t>
            </a:r>
            <a:endParaRPr lang="de-DE" sz="1400" dirty="0">
              <a:solidFill>
                <a:prstClr val="black"/>
              </a:solidFill>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1931"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0" name="Foliennummernplatzhalter 2"/>
          <p:cNvSpPr txBox="1">
            <a:spLocks/>
          </p:cNvSpPr>
          <p:nvPr/>
        </p:nvSpPr>
        <p:spPr>
          <a:xfrm>
            <a:off x="6410190" y="9601200"/>
            <a:ext cx="221223" cy="400702"/>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9</a:t>
            </a:r>
            <a:endParaRPr lang="de-DE" sz="1400" dirty="0">
              <a:solidFill>
                <a:prstClr val="black"/>
              </a:solidFill>
            </a:endParaRP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9" name="Textfeld 48"/>
          <p:cNvSpPr txBox="1"/>
          <p:nvPr/>
        </p:nvSpPr>
        <p:spPr>
          <a:xfrm>
            <a:off x="3471409" y="1182459"/>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0" name="Rechteck 49"/>
          <p:cNvSpPr/>
          <p:nvPr/>
        </p:nvSpPr>
        <p:spPr>
          <a:xfrm>
            <a:off x="1586505" y="4654970"/>
            <a:ext cx="3622684" cy="4850302"/>
          </a:xfrm>
          <a:prstGeom prst="rect">
            <a:avLst/>
          </a:prstGeom>
          <a:ln>
            <a:noFill/>
          </a:ln>
          <a:effectLst>
            <a:softEdge rad="0"/>
          </a:effectLst>
        </p:spPr>
        <p:txBody>
          <a:bodyPr wrap="square">
            <a:spAutoFit/>
          </a:bodyPr>
          <a:lstStyle/>
          <a:p>
            <a:pPr>
              <a:lnSpc>
                <a:spcPct val="107000"/>
              </a:lnSpc>
              <a:spcAft>
                <a:spcPts val="800"/>
              </a:spcAft>
            </a:pPr>
            <a:r>
              <a:rPr lang="de-DE" sz="12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Ein Slow Mobil – was ist das?</a:t>
            </a:r>
          </a:p>
          <a:p>
            <a:pPr>
              <a:lnSpc>
                <a:spcPct val="107000"/>
              </a:lnSpc>
              <a:spcAft>
                <a:spcPts val="800"/>
              </a:spcAft>
            </a:pPr>
            <a:r>
              <a:rPr lang="de-DE" sz="1200" dirty="0" smtClean="0">
                <a:latin typeface="Times New Roman" panose="02020603050405020304" pitchFamily="18" charset="0"/>
                <a:ea typeface="Calibri" panose="020F0502020204030204" pitchFamily="34" charset="0"/>
                <a:cs typeface="Times New Roman" panose="02020603050405020304" pitchFamily="18" charset="0"/>
              </a:rPr>
              <a:t>Das Slow Mobil Stuttgart ist eine kompakte Küche in einem Fahrzeug, in dem Kinder gemeinsam kochen und essen. Slow bedeutet langsam und heißt dass sich die Kinder im Slow Mobil Zeit nehmen aus frischen Produkten selbst etwas zu kochen. Mobil ist die Küche weil sie zu Schulen und Freizeiteinrichtungen überall in Stuttgart fährt.</a:t>
            </a:r>
          </a:p>
          <a:p>
            <a:pPr>
              <a:lnSpc>
                <a:spcPct val="107000"/>
              </a:lnSpc>
              <a:spcAft>
                <a:spcPts val="800"/>
              </a:spcAft>
            </a:pPr>
            <a:r>
              <a:rPr lang="de-DE" sz="1200" dirty="0" smtClean="0">
                <a:latin typeface="Times New Roman" panose="02020603050405020304" pitchFamily="18" charset="0"/>
                <a:ea typeface="Calibri" panose="020F0502020204030204" pitchFamily="34" charset="0"/>
                <a:cs typeface="Times New Roman" panose="02020603050405020304" pitchFamily="18" charset="0"/>
              </a:rPr>
              <a:t>Außerdem ist Slow Mobil bei Veranstaltungen wie Ferienprogrammen in Kinder- und Jugendhäusern oder Waldheimen, bei Firmenevents, Bürgerfesten oder in der Kinderspielstadt Stutengarten im Einsatz.</a:t>
            </a:r>
          </a:p>
          <a:p>
            <a:pPr>
              <a:lnSpc>
                <a:spcPct val="107000"/>
              </a:lnSpc>
              <a:spcAft>
                <a:spcPts val="800"/>
              </a:spcAft>
            </a:pPr>
            <a:r>
              <a:rPr lang="de-DE" sz="1200" dirty="0" smtClean="0">
                <a:latin typeface="Times New Roman" panose="02020603050405020304" pitchFamily="18" charset="0"/>
                <a:ea typeface="Calibri" panose="020F0502020204030204" pitchFamily="34" charset="0"/>
                <a:cs typeface="Times New Roman" panose="02020603050405020304" pitchFamily="18" charset="0"/>
              </a:rPr>
              <a:t>Das Slow Mobil richtet sich an Kinder zwischen 6 und 12 Jahren und kann von jeder Stuttgarter Schule oder Einrichtung gebucht werden, deren Kinder Lust auf Kochen haben.</a:t>
            </a:r>
          </a:p>
          <a:p>
            <a:pPr>
              <a:lnSpc>
                <a:spcPct val="107000"/>
              </a:lnSpc>
              <a:spcAft>
                <a:spcPts val="800"/>
              </a:spcAft>
            </a:pPr>
            <a:r>
              <a:rPr lang="de-DE" sz="1200" dirty="0" smtClean="0">
                <a:latin typeface="Times New Roman" panose="02020603050405020304" pitchFamily="18" charset="0"/>
                <a:ea typeface="Calibri" panose="020F0502020204030204" pitchFamily="34" charset="0"/>
                <a:cs typeface="Times New Roman" panose="02020603050405020304" pitchFamily="18" charset="0"/>
              </a:rPr>
              <a:t>Das Slow Mobil Stuttgart ist ein Projekt, das der Idee der internationalen Bewegung Slow Food nahe steht. Slow Food setzt sich für gute, saubere Lebensmittel ein, die auch unter fairen Bedingungen erzeugt und gehandelt werden. Das Slow Mobil Stuttgart ist ein eigenständiges und unabhängiges Projekt.</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3630" y="2257362"/>
            <a:ext cx="3475559" cy="1928935"/>
          </a:xfrm>
          <a:prstGeom prst="rect">
            <a:avLst/>
          </a:prstGeom>
        </p:spPr>
      </p:pic>
    </p:spTree>
    <p:extLst>
      <p:ext uri="{BB962C8B-B14F-4D97-AF65-F5344CB8AC3E}">
        <p14:creationId xmlns:p14="http://schemas.microsoft.com/office/powerpoint/2010/main" val="414484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8912"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125714807"/>
              </p:ext>
            </p:extLst>
          </p:nvPr>
        </p:nvGraphicFramePr>
        <p:xfrm>
          <a:off x="306252" y="1859563"/>
          <a:ext cx="6265999" cy="4007837"/>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2787651">
                  <a:extLst>
                    <a:ext uri="{9D8B030D-6E8A-4147-A177-3AD203B41FA5}">
                      <a16:colId xmlns:a16="http://schemas.microsoft.com/office/drawing/2014/main" val="20002"/>
                    </a:ext>
                  </a:extLst>
                </a:gridCol>
              </a:tblGrid>
              <a:tr h="339687">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72500">
                <a:tc>
                  <a:txBody>
                    <a:bodyPr/>
                    <a:lstStyle/>
                    <a:p>
                      <a:r>
                        <a:rPr lang="de-DE" sz="1400" dirty="0" smtClean="0">
                          <a:solidFill>
                            <a:schemeClr val="tx1">
                              <a:lumMod val="75000"/>
                              <a:lumOff val="25000"/>
                            </a:schemeClr>
                          </a:solidFill>
                          <a:latin typeface="Calibri" panose="020F0502020204030204" pitchFamily="34" charset="0"/>
                        </a:rPr>
                        <a:t>Jasmin</a:t>
                      </a:r>
                      <a:r>
                        <a:rPr lang="de-DE" sz="1400" baseline="0" dirty="0" smtClean="0">
                          <a:solidFill>
                            <a:schemeClr val="tx1">
                              <a:lumMod val="75000"/>
                              <a:lumOff val="25000"/>
                            </a:schemeClr>
                          </a:solidFill>
                          <a:latin typeface="Calibri" panose="020F0502020204030204" pitchFamily="34" charset="0"/>
                        </a:rPr>
                        <a:t> Grenzbach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0711 / 21657097</a:t>
                      </a: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50979">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403915">
                <a:tc>
                  <a:txBody>
                    <a:bodyPr/>
                    <a:lstStyle/>
                    <a:p>
                      <a:r>
                        <a:rPr lang="de-DE" sz="1400" dirty="0" smtClean="0">
                          <a:solidFill>
                            <a:schemeClr val="tx1">
                              <a:lumMod val="75000"/>
                              <a:lumOff val="25000"/>
                            </a:schemeClr>
                          </a:solidFill>
                          <a:latin typeface="Calibri" panose="020F0502020204030204" pitchFamily="34" charset="0"/>
                        </a:rPr>
                        <a:t>Hayri</a:t>
                      </a:r>
                      <a:r>
                        <a:rPr lang="de-DE" sz="1400" baseline="0" dirty="0" smtClean="0">
                          <a:solidFill>
                            <a:schemeClr val="tx1">
                              <a:lumMod val="75000"/>
                              <a:lumOff val="25000"/>
                            </a:schemeClr>
                          </a:solidFill>
                          <a:latin typeface="Calibri" panose="020F0502020204030204" pitchFamily="34" charset="0"/>
                        </a:rPr>
                        <a:t> Kurt </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339687">
                <a:tc>
                  <a:txBody>
                    <a:bodyPr/>
                    <a:lstStyle/>
                    <a:p>
                      <a:r>
                        <a:rPr lang="de-DE" sz="1400" dirty="0" smtClean="0">
                          <a:solidFill>
                            <a:schemeClr val="tx1">
                              <a:lumMod val="75000"/>
                              <a:lumOff val="25000"/>
                            </a:schemeClr>
                          </a:solidFill>
                          <a:latin typeface="Calibri" panose="020F0502020204030204" pitchFamily="34" charset="0"/>
                        </a:rPr>
                        <a:t>Anna Ornth</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anna.ornth@mmgh.de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422336">
                <a:tc>
                  <a:txBody>
                    <a:bodyPr/>
                    <a:lstStyle/>
                    <a:p>
                      <a:r>
                        <a:rPr lang="de-DE" sz="1400" dirty="0" smtClean="0">
                          <a:solidFill>
                            <a:schemeClr val="tx1">
                              <a:lumMod val="75000"/>
                              <a:lumOff val="25000"/>
                            </a:schemeClr>
                          </a:solidFill>
                          <a:latin typeface="Calibri" panose="020F0502020204030204" pitchFamily="34" charset="0"/>
                        </a:rPr>
                        <a:t>Anda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373225">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6"/>
                  </a:ext>
                </a:extLst>
              </a:tr>
              <a:tr h="429096">
                <a:tc>
                  <a:txBody>
                    <a:bodyPr/>
                    <a:lstStyle/>
                    <a:p>
                      <a:r>
                        <a:rPr lang="de-DE" sz="1400" dirty="0" smtClean="0">
                          <a:solidFill>
                            <a:schemeClr val="tx1">
                              <a:lumMod val="75000"/>
                              <a:lumOff val="25000"/>
                            </a:schemeClr>
                          </a:solidFill>
                          <a:latin typeface="Calibri" panose="020F0502020204030204" pitchFamily="34" charset="0"/>
                        </a:rPr>
                        <a:t>Natalia</a:t>
                      </a:r>
                      <a:r>
                        <a:rPr lang="de-DE" sz="1400" baseline="0" dirty="0" smtClean="0">
                          <a:solidFill>
                            <a:schemeClr val="tx1">
                              <a:lumMod val="75000"/>
                              <a:lumOff val="25000"/>
                            </a:schemeClr>
                          </a:solidFill>
                          <a:latin typeface="Calibri" panose="020F0502020204030204" pitchFamily="34" charset="0"/>
                        </a:rPr>
                        <a:t> Khan</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8"/>
                  </a:ext>
                </a:extLst>
              </a:tr>
              <a:tr h="425952">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0"/>
                  </a:ext>
                </a:extLst>
              </a:tr>
              <a:tr h="172555">
                <a:tc>
                  <a:txBody>
                    <a:bodyPr/>
                    <a:lstStyle/>
                    <a:p>
                      <a:r>
                        <a:rPr lang="de-DE" sz="1400" dirty="0" smtClean="0">
                          <a:solidFill>
                            <a:schemeClr val="tx1">
                              <a:lumMod val="75000"/>
                              <a:lumOff val="25000"/>
                            </a:schemeClr>
                          </a:solidFill>
                          <a:latin typeface="Calibri" panose="020F0502020204030204" pitchFamily="34" charset="0"/>
                        </a:rPr>
                        <a:t>Horst von Wolff</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smtClean="0">
                          <a:solidFill>
                            <a:schemeClr val="tx1">
                              <a:lumMod val="75000"/>
                              <a:lumOff val="25000"/>
                            </a:schemeClr>
                          </a:solidFill>
                          <a:latin typeface="Calibri" panose="020F0502020204030204" pitchFamily="34" charset="0"/>
                        </a:rPr>
                        <a:t>jonescu.vonwolff@mmgh.de</a:t>
                      </a:r>
                      <a:endParaRPr lang="de-DE" sz="1400" u="none"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a:t>
            </a:r>
            <a:r>
              <a:rPr lang="de-DE" sz="1300" b="1" dirty="0">
                <a:solidFill>
                  <a:schemeClr val="tx1">
                    <a:lumMod val="75000"/>
                    <a:lumOff val="25000"/>
                  </a:schemeClr>
                </a:solidFill>
                <a:latin typeface="Comic Sans MS" panose="030F0702030302020204" pitchFamily="66" charset="0"/>
              </a:rPr>
              <a:t>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555540266"/>
              </p:ext>
            </p:extLst>
          </p:nvPr>
        </p:nvGraphicFramePr>
        <p:xfrm>
          <a:off x="306252" y="6925325"/>
          <a:ext cx="6265999" cy="706407"/>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Frau</a:t>
                      </a:r>
                      <a:r>
                        <a:rPr lang="de-DE" sz="1400" baseline="0" dirty="0" smtClean="0">
                          <a:solidFill>
                            <a:schemeClr val="tx1">
                              <a:lumMod val="75000"/>
                              <a:lumOff val="25000"/>
                            </a:schemeClr>
                          </a:solidFill>
                          <a:latin typeface="Calibri" panose="020F0502020204030204" pitchFamily="34" charset="0"/>
                        </a:rPr>
                        <a:t> Wörl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0711/9258247</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Mareike.Wörl@malteser.org</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Kontaktdaten unseres </a:t>
            </a:r>
            <a:r>
              <a:rPr lang="de-DE" sz="1300" b="1" dirty="0" smtClean="0">
                <a:solidFill>
                  <a:schemeClr val="tx1">
                    <a:lumMod val="75000"/>
                    <a:lumOff val="25000"/>
                  </a:schemeClr>
                </a:solidFill>
                <a:latin typeface="Comic Sans MS" panose="030F0702030302020204" pitchFamily="66" charset="0"/>
              </a:rPr>
              <a:t>Hausmeisters</a:t>
            </a:r>
            <a:endParaRPr lang="de-DE" sz="1300" b="1" dirty="0">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30005660"/>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dirty="0" smtClean="0">
                          <a:solidFill>
                            <a:schemeClr val="tx1">
                              <a:lumMod val="75000"/>
                              <a:lumOff val="25000"/>
                            </a:schemeClr>
                          </a:solidFill>
                          <a:latin typeface="+mn-lt"/>
                        </a:rPr>
                        <a:t>Joachim</a:t>
                      </a:r>
                      <a:r>
                        <a:rPr lang="de-DE" sz="1400" baseline="0" dirty="0" smtClean="0">
                          <a:solidFill>
                            <a:schemeClr val="tx1">
                              <a:lumMod val="75000"/>
                              <a:lumOff val="25000"/>
                            </a:schemeClr>
                          </a:solidFill>
                          <a:latin typeface="+mn-lt"/>
                        </a:rPr>
                        <a:t> </a:t>
                      </a:r>
                      <a:r>
                        <a:rPr lang="de-DE" sz="1400" baseline="0" dirty="0" err="1" smtClean="0">
                          <a:solidFill>
                            <a:schemeClr val="tx1">
                              <a:lumMod val="75000"/>
                              <a:lumOff val="25000"/>
                            </a:schemeClr>
                          </a:solidFill>
                          <a:latin typeface="+mn-lt"/>
                        </a:rPr>
                        <a:t>Sohnle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0172/</a:t>
                      </a:r>
                      <a:r>
                        <a:rPr lang="de-DE" sz="1400" baseline="0" dirty="0" smtClean="0">
                          <a:solidFill>
                            <a:schemeClr val="tx1">
                              <a:lumMod val="75000"/>
                              <a:lumOff val="25000"/>
                            </a:schemeClr>
                          </a:solidFill>
                          <a:latin typeface="Calibri" panose="020F0502020204030204" pitchFamily="34" charset="0"/>
                        </a:rPr>
                        <a:t> 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36933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800" dirty="0">
              <a:solidFill>
                <a:schemeClr val="bg1"/>
              </a:solidFill>
              <a:latin typeface="Comic Sans MS" panose="030F0702030302020204" pitchFamily="66" charset="0"/>
            </a:endParaRPr>
          </a:p>
        </p:txBody>
      </p:sp>
      <p:sp>
        <p:nvSpPr>
          <p:cNvPr id="30" name="Textfeld 29"/>
          <p:cNvSpPr txBox="1"/>
          <p:nvPr/>
        </p:nvSpPr>
        <p:spPr>
          <a:xfrm>
            <a:off x="2339287" y="1192286"/>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sp>
        <p:nvSpPr>
          <p:cNvPr id="27" name="Textfeld 26"/>
          <p:cNvSpPr txBox="1"/>
          <p:nvPr/>
        </p:nvSpPr>
        <p:spPr>
          <a:xfrm>
            <a:off x="3477887" y="1171842"/>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35202" y="1775791"/>
            <a:ext cx="6146133" cy="7750455"/>
          </a:xfrm>
          <a:prstGeom prst="rect">
            <a:avLst/>
          </a:prstGeom>
          <a:noFill/>
        </p:spPr>
        <p:txBody>
          <a:bodyPr wrap="square" lIns="0" tIns="0" rIns="0" bIns="0" rtlCol="0">
            <a:spAutoFit/>
          </a:bodyPr>
          <a:lstStyle/>
          <a:p>
            <a:r>
              <a:rPr lang="de-DE" sz="1100" dirty="0"/>
              <a:t>Liebe Kinder, liebe Eltern</a:t>
            </a:r>
            <a:r>
              <a:rPr lang="de-DE" sz="1100" dirty="0" smtClean="0"/>
              <a:t>,</a:t>
            </a:r>
          </a:p>
          <a:p>
            <a:endParaRPr lang="de-DE" sz="1100" dirty="0" smtClean="0"/>
          </a:p>
          <a:p>
            <a:r>
              <a:rPr lang="de-DE" sz="1100" dirty="0"/>
              <a:t>Die lang </a:t>
            </a:r>
            <a:r>
              <a:rPr lang="de-DE" sz="1100" dirty="0" smtClean="0"/>
              <a:t>ersehnten Sommerferien </a:t>
            </a:r>
            <a:r>
              <a:rPr lang="de-DE" sz="1100" dirty="0"/>
              <a:t>stehen vor </a:t>
            </a:r>
            <a:r>
              <a:rPr lang="de-DE" sz="1100" dirty="0" smtClean="0"/>
              <a:t>der Tür </a:t>
            </a:r>
            <a:r>
              <a:rPr lang="de-DE" sz="1100" dirty="0"/>
              <a:t>und passend dazu lautet das Thema der Ferienbetreuung „Eine Weltreise für Abenteurer“. Also, liebe Kinder, packt eure Koffer und kommt mit auf </a:t>
            </a:r>
            <a:r>
              <a:rPr lang="de-DE" sz="1100" dirty="0" smtClean="0"/>
              <a:t>unsere Ferienreise. Gemeinsam </a:t>
            </a:r>
            <a:r>
              <a:rPr lang="de-DE" sz="1100" dirty="0"/>
              <a:t>lernen wir verschiedene Schätze einzelner Länder kennen. Egal ob Speisen oder Tänze, hier ist für jeden was dabei</a:t>
            </a:r>
            <a:r>
              <a:rPr lang="de-DE" sz="1100" dirty="0" smtClean="0"/>
              <a:t>. </a:t>
            </a:r>
          </a:p>
          <a:p>
            <a:endParaRPr lang="de-DE" sz="1100" dirty="0"/>
          </a:p>
          <a:p>
            <a:r>
              <a:rPr lang="de-DE" sz="1100" dirty="0"/>
              <a:t>Wir reisen mit selbstgebauten Booten und betrachten die Sehenswürdigkeiten unserer </a:t>
            </a:r>
            <a:r>
              <a:rPr lang="de-DE" sz="1100" dirty="0" smtClean="0"/>
              <a:t>Reise-länder</a:t>
            </a:r>
            <a:r>
              <a:rPr lang="de-DE" sz="1100" dirty="0"/>
              <a:t>. Diese gestalten wir dann mit Ton und anderen Materialien und haben somit gleich ein schönes Mitbringsel für die Lieben zu Hause. Die ruhige Zeit auf Reisen nutzen </a:t>
            </a:r>
            <a:r>
              <a:rPr lang="de-DE" sz="1100" dirty="0" smtClean="0"/>
              <a:t>wir, </a:t>
            </a:r>
            <a:r>
              <a:rPr lang="de-DE" sz="1100" dirty="0"/>
              <a:t>um uns kreativ zu beschäftigen. Mit Nassklebeband kleben wir die unterschiedlichsten Gegenstände und hören dabei Märchen aus </a:t>
            </a:r>
            <a:r>
              <a:rPr lang="de-DE" sz="1100" dirty="0" smtClean="0"/>
              <a:t>1000 </a:t>
            </a:r>
            <a:r>
              <a:rPr lang="de-DE" sz="1100" dirty="0"/>
              <a:t>und einer Nacht. Entspannung </a:t>
            </a:r>
            <a:r>
              <a:rPr lang="de-DE" sz="1100" dirty="0" smtClean="0"/>
              <a:t>pur, also!  </a:t>
            </a:r>
            <a:r>
              <a:rPr lang="de-DE" sz="1100" dirty="0"/>
              <a:t>Fehlt nur noch </a:t>
            </a:r>
            <a:r>
              <a:rPr lang="de-DE" sz="1100" dirty="0" smtClean="0"/>
              <a:t>etwas </a:t>
            </a:r>
            <a:r>
              <a:rPr lang="de-DE" sz="1100" dirty="0"/>
              <a:t>Leckeres auf dem Teller und ein kühles </a:t>
            </a:r>
            <a:r>
              <a:rPr lang="de-DE" sz="1100" dirty="0" smtClean="0"/>
              <a:t>Getränk. Hier </a:t>
            </a:r>
            <a:r>
              <a:rPr lang="de-DE" sz="1100" dirty="0"/>
              <a:t>kann das </a:t>
            </a:r>
            <a:r>
              <a:rPr lang="de-DE" sz="1100" dirty="0" err="1"/>
              <a:t>Slowmobil</a:t>
            </a:r>
            <a:r>
              <a:rPr lang="de-DE" sz="1100" dirty="0"/>
              <a:t> helfen. In der ersten Woche kochen die Kinder im </a:t>
            </a:r>
            <a:r>
              <a:rPr lang="de-DE" sz="1100" dirty="0" err="1"/>
              <a:t>Slowmobil</a:t>
            </a:r>
            <a:r>
              <a:rPr lang="de-DE" sz="1100" dirty="0"/>
              <a:t>, ein </a:t>
            </a:r>
            <a:r>
              <a:rPr lang="de-DE" sz="1100" dirty="0" smtClean="0"/>
              <a:t>umgebauter  </a:t>
            </a:r>
            <a:r>
              <a:rPr lang="de-DE" sz="1100" dirty="0"/>
              <a:t>Bus mit komplett ausgestatteter Küche. Die Reise mancher Lebensmittel ist ja in der Tat sehr abenteuerlich! Das </a:t>
            </a:r>
            <a:r>
              <a:rPr lang="de-DE" sz="1100" dirty="0" err="1"/>
              <a:t>Slowmobil</a:t>
            </a:r>
            <a:r>
              <a:rPr lang="de-DE" sz="1100" dirty="0"/>
              <a:t> schaut hier ganz genau </a:t>
            </a:r>
            <a:r>
              <a:rPr lang="de-DE" sz="1100" dirty="0" smtClean="0"/>
              <a:t>hin, </a:t>
            </a:r>
            <a:r>
              <a:rPr lang="de-DE" sz="1100" dirty="0"/>
              <a:t>woher die Lebensmittel kommen und ob diese einen langen oder kurzen Weg in den Kochtopf haben</a:t>
            </a:r>
            <a:r>
              <a:rPr lang="de-DE" sz="1100" dirty="0" smtClean="0"/>
              <a:t>. Doch </a:t>
            </a:r>
            <a:r>
              <a:rPr lang="de-DE" sz="1100" dirty="0"/>
              <a:t>nicht nur im </a:t>
            </a:r>
            <a:r>
              <a:rPr lang="de-DE" sz="1100" dirty="0" err="1"/>
              <a:t>Slowmobil</a:t>
            </a:r>
            <a:r>
              <a:rPr lang="de-DE" sz="1100" dirty="0"/>
              <a:t> wird gekocht. Natürlich kochen die Ferienkinder auch in der </a:t>
            </a:r>
            <a:r>
              <a:rPr lang="de-DE" sz="1100" dirty="0" smtClean="0"/>
              <a:t>Schulküche </a:t>
            </a:r>
            <a:r>
              <a:rPr lang="de-DE" sz="1100" dirty="0"/>
              <a:t>Rezepte aus aller Welt und lassen sich diese dann schmecken. Kulinarisch sind wir auf der Reise somit bestens versorgt. </a:t>
            </a:r>
            <a:endParaRPr lang="de-DE" sz="1100" dirty="0" smtClean="0"/>
          </a:p>
          <a:p>
            <a:endParaRPr lang="de-DE" sz="1100" dirty="0"/>
          </a:p>
          <a:p>
            <a:r>
              <a:rPr lang="de-DE" sz="1100" dirty="0" smtClean="0"/>
              <a:t>Gestärkt </a:t>
            </a:r>
            <a:r>
              <a:rPr lang="de-DE" sz="1100" dirty="0"/>
              <a:t>geht es dann kulturell weiter mit Tänzen aus aller Herren Länder und Sehenswürdigkeiten wie </a:t>
            </a:r>
            <a:r>
              <a:rPr lang="de-DE" sz="1100" dirty="0" smtClean="0"/>
              <a:t>dem schiefen </a:t>
            </a:r>
            <a:r>
              <a:rPr lang="de-DE" sz="1100" dirty="0"/>
              <a:t>Turm von Pisa, Notre Dame in Paris oder </a:t>
            </a:r>
            <a:r>
              <a:rPr lang="de-DE" sz="1100" dirty="0" smtClean="0"/>
              <a:t>den Fernsehturm in Stuttgart </a:t>
            </a:r>
            <a:r>
              <a:rPr lang="de-DE" sz="1100" dirty="0"/>
              <a:t>– um nur mal drei Schätze der Welt zu nennen</a:t>
            </a:r>
            <a:r>
              <a:rPr lang="de-DE" sz="1100" dirty="0" smtClean="0"/>
              <a:t>. </a:t>
            </a:r>
          </a:p>
          <a:p>
            <a:endParaRPr lang="de-DE" sz="1100" dirty="0" smtClean="0"/>
          </a:p>
          <a:p>
            <a:r>
              <a:rPr lang="de-DE" sz="1100" dirty="0" smtClean="0"/>
              <a:t>Unser Ausflug führt uns zu einer ganz besonderen Sehenswürdigkeit im Stuttgarter Rathaus. Hier fährt ein Paternoster den ganzen langen Tag von oben nach unten. Vielleicht dürfen wir ja mal ein oder zwei Runden mitfahren!</a:t>
            </a:r>
          </a:p>
          <a:p>
            <a:endParaRPr lang="de-DE" sz="1100" dirty="0"/>
          </a:p>
          <a:p>
            <a:r>
              <a:rPr lang="de-DE" sz="1100" dirty="0" smtClean="0"/>
              <a:t>Doch Abenteuer </a:t>
            </a:r>
            <a:r>
              <a:rPr lang="de-DE" sz="1100" dirty="0"/>
              <a:t>erleben wir auch in Hausen. Anhand einer alten Legende und Schatzkarte machen wir uns auf die Suche nach dem verborgenen Schatz – und wenn ihn einer </a:t>
            </a:r>
            <a:r>
              <a:rPr lang="de-DE" sz="1100" dirty="0" smtClean="0"/>
              <a:t>finden kann, </a:t>
            </a:r>
            <a:r>
              <a:rPr lang="de-DE" sz="1100" dirty="0"/>
              <a:t>dann die Ferienkinder, wer sonst! </a:t>
            </a:r>
            <a:endParaRPr lang="de-DE" sz="1100" dirty="0" smtClean="0"/>
          </a:p>
          <a:p>
            <a:endParaRPr lang="de-DE" sz="1100" dirty="0"/>
          </a:p>
          <a:p>
            <a:r>
              <a:rPr lang="de-DE" sz="1100" dirty="0"/>
              <a:t>So liebe Eltern, helfen Sie ihrem Ferienkind den Koffer zu packen und verabschieden sie sich dann recht schnell, denn am Montag, den 31, Juli geht sie los die „Weltreise für Abenteurer“.</a:t>
            </a:r>
          </a:p>
          <a:p>
            <a:r>
              <a:rPr lang="de-DE" sz="1100" dirty="0"/>
              <a:t>Bis dahin  wünschen wir noch eine schöne letzte Schulwoche, einen entspannten Ferienbeginn und allen die sich auf eine Reise machen viel Sonne und Erholung.</a:t>
            </a:r>
          </a:p>
          <a:p>
            <a:r>
              <a:rPr lang="de-DE" sz="1100" dirty="0"/>
              <a:t> </a:t>
            </a:r>
          </a:p>
          <a:p>
            <a:r>
              <a:rPr lang="de-DE" sz="1100" dirty="0"/>
              <a:t> </a:t>
            </a:r>
          </a:p>
          <a:p>
            <a:endParaRPr lang="de-DE" sz="1100" dirty="0"/>
          </a:p>
          <a:p>
            <a:r>
              <a:rPr lang="de-DE" sz="1100" dirty="0" smtClean="0"/>
              <a:t>Mit </a:t>
            </a:r>
            <a:r>
              <a:rPr lang="de-DE" sz="1100" dirty="0"/>
              <a:t>freundlichen Grüßen</a:t>
            </a:r>
          </a:p>
          <a:p>
            <a:r>
              <a:rPr lang="de-DE" sz="1100" dirty="0"/>
              <a:t>		</a:t>
            </a:r>
            <a:endParaRPr lang="de-DE" sz="1100" dirty="0" smtClean="0"/>
          </a:p>
          <a:p>
            <a:endParaRPr lang="de-DE" sz="1100" dirty="0" smtClean="0"/>
          </a:p>
          <a:p>
            <a:r>
              <a:rPr lang="de-DE" sz="1100" dirty="0" smtClean="0"/>
              <a:t>               </a:t>
            </a:r>
            <a:r>
              <a:rPr lang="de-DE" sz="1100" u="sng" dirty="0" smtClean="0"/>
              <a:t>Jasmin </a:t>
            </a:r>
            <a:r>
              <a:rPr lang="de-DE" sz="1100" u="sng" dirty="0"/>
              <a:t>Grenzbach</a:t>
            </a:r>
            <a:r>
              <a:rPr lang="de-DE" sz="1100" dirty="0"/>
              <a:t>	 </a:t>
            </a:r>
            <a:r>
              <a:rPr lang="de-DE" sz="1100" dirty="0" smtClean="0"/>
              <a:t>                                  </a:t>
            </a:r>
            <a:r>
              <a:rPr lang="de-DE" sz="1100" u="sng" dirty="0" smtClean="0"/>
              <a:t>Angelika </a:t>
            </a:r>
            <a:r>
              <a:rPr lang="de-DE" sz="1100" u="sng" dirty="0"/>
              <a:t>Müller-Zastrau</a:t>
            </a:r>
            <a:br>
              <a:rPr lang="de-DE" sz="1100" u="sng" dirty="0"/>
            </a:br>
            <a:r>
              <a:rPr lang="de-DE" sz="1100" dirty="0" smtClean="0"/>
              <a:t>             Teamleitung Ganztag	                                               Rektorin</a:t>
            </a:r>
            <a:endParaRPr lang="de-DE" sz="1100" dirty="0"/>
          </a:p>
          <a:p>
            <a:pPr>
              <a:lnSpc>
                <a:spcPct val="108000"/>
              </a:lnSpc>
              <a:spcAft>
                <a:spcPts val="1008"/>
              </a:spcAft>
            </a:pPr>
            <a:r>
              <a:rPr lang="de-DE" sz="800" dirty="0" smtClean="0"/>
              <a:t>  </a:t>
            </a: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3"/>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815"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Weihnachtsferien.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dirty="0" smtClean="0">
                <a:solidFill>
                  <a:srgbClr val="7030A0"/>
                </a:solidFill>
                <a:latin typeface="Comic Sans MS" panose="030F0702030302020204" pitchFamily="66" charset="0"/>
              </a:rPr>
              <a:t>F</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R</a:t>
            </a:r>
            <a:r>
              <a:rPr lang="de-DE" sz="1400" b="1" dirty="0" smtClean="0">
                <a:solidFill>
                  <a:srgbClr val="92D050"/>
                </a:solidFill>
                <a:latin typeface="Comic Sans MS" panose="030F0702030302020204" pitchFamily="66" charset="0"/>
              </a:rPr>
              <a:t>I</a:t>
            </a:r>
            <a:r>
              <a:rPr lang="de-DE" sz="1400" b="1" dirty="0" smtClean="0">
                <a:solidFill>
                  <a:srgbClr val="7030A0"/>
                </a:solidFill>
                <a:latin typeface="Comic Sans MS" panose="030F0702030302020204" pitchFamily="66" charset="0"/>
              </a:rPr>
              <a:t>E</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A</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G</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B</a:t>
            </a:r>
            <a:r>
              <a:rPr lang="de-DE" sz="1400" b="1" dirty="0" smtClean="0">
                <a:solidFill>
                  <a:srgbClr val="92D050"/>
                </a:solidFill>
                <a:latin typeface="Comic Sans MS" panose="030F0702030302020204" pitchFamily="66" charset="0"/>
              </a:rPr>
              <a:t>O</a:t>
            </a:r>
            <a:r>
              <a:rPr lang="de-DE" sz="1400" b="1" dirty="0" smtClean="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8" name="Textfeld 27"/>
          <p:cNvSpPr txBox="1"/>
          <p:nvPr/>
        </p:nvSpPr>
        <p:spPr>
          <a:xfrm>
            <a:off x="3500270" y="1174765"/>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863"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43509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2018/19</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b="1"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dirty="0">
                <a:solidFill>
                  <a:schemeClr val="tx1">
                    <a:lumMod val="75000"/>
                    <a:lumOff val="25000"/>
                  </a:schemeClr>
                </a:solidFill>
                <a:latin typeface="Calibri" panose="020F0502020204030204" pitchFamily="34" charset="0"/>
              </a:rPr>
              <a:t>Wenn Sie oder Ihr zu einem der Themen etwas Besonderes beitragen könnt, </a:t>
            </a:r>
            <a:r>
              <a:rPr lang="de-DE" sz="1300" i="1" dirty="0" smtClean="0">
                <a:solidFill>
                  <a:schemeClr val="tx1">
                    <a:lumMod val="75000"/>
                    <a:lumOff val="25000"/>
                  </a:schemeClr>
                </a:solidFill>
                <a:latin typeface="Calibri" panose="020F0502020204030204" pitchFamily="34" charset="0"/>
              </a:rPr>
              <a:t/>
            </a:r>
            <a:br>
              <a:rPr lang="de-DE" sz="1300" i="1" dirty="0" smtClean="0">
                <a:solidFill>
                  <a:schemeClr val="tx1">
                    <a:lumMod val="75000"/>
                    <a:lumOff val="25000"/>
                  </a:schemeClr>
                </a:solidFill>
                <a:latin typeface="Calibri" panose="020F0502020204030204" pitchFamily="34" charset="0"/>
              </a:rPr>
            </a:br>
            <a:r>
              <a:rPr lang="de-DE" sz="1300" i="1" dirty="0" smtClean="0">
                <a:solidFill>
                  <a:schemeClr val="tx1">
                    <a:lumMod val="75000"/>
                    <a:lumOff val="25000"/>
                  </a:schemeClr>
                </a:solidFill>
                <a:latin typeface="Calibri" panose="020F0502020204030204" pitchFamily="34" charset="0"/>
              </a:rPr>
              <a:t>lassen </a:t>
            </a:r>
            <a:r>
              <a:rPr lang="de-DE" sz="1300" i="1" dirty="0">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Licht und Schatten</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3293530"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Knallig bunt, die </a:t>
            </a:r>
            <a:r>
              <a:rPr lang="de-DE" sz="1200" b="1" dirty="0" err="1" smtClean="0">
                <a:solidFill>
                  <a:schemeClr val="tx1">
                    <a:lumMod val="75000"/>
                    <a:lumOff val="25000"/>
                  </a:schemeClr>
                </a:solidFill>
                <a:latin typeface="Calibri" panose="020F0502020204030204" pitchFamily="34" charset="0"/>
              </a:rPr>
              <a:t>Fasnet</a:t>
            </a:r>
            <a:r>
              <a:rPr lang="de-DE" sz="1200" b="1" dirty="0" smtClean="0">
                <a:solidFill>
                  <a:schemeClr val="tx1">
                    <a:lumMod val="75000"/>
                    <a:lumOff val="25000"/>
                  </a:schemeClr>
                </a:solidFill>
                <a:latin typeface="Calibri" panose="020F0502020204030204" pitchFamily="34" charset="0"/>
              </a:rPr>
              <a:t> ist los</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025636"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Rund um das Thema Wald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525500" cy="200055"/>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Kreative Auszeit</a:t>
            </a:r>
          </a:p>
        </p:txBody>
      </p:sp>
      <p:sp>
        <p:nvSpPr>
          <p:cNvPr id="24" name="Rechteck 23"/>
          <p:cNvSpPr/>
          <p:nvPr/>
        </p:nvSpPr>
        <p:spPr>
          <a:xfrm>
            <a:off x="3271535" y="5403543"/>
            <a:ext cx="3008581"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Farbklänge und Klangfarben</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36933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Rund um das Thema Holz</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708" y="2171998"/>
            <a:ext cx="786932" cy="788136"/>
          </a:xfrm>
          <a:prstGeom prst="rect">
            <a:avLst/>
          </a:prstGeom>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2522" y="2630174"/>
            <a:ext cx="891740" cy="623594"/>
          </a:xfrm>
          <a:prstGeom prst="rect">
            <a:avLst/>
          </a:prstGeom>
        </p:spPr>
      </p:pic>
      <p:pic>
        <p:nvPicPr>
          <p:cNvPr id="7" name="Grafik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375" y="4229577"/>
            <a:ext cx="621908" cy="858219"/>
          </a:xfrm>
          <a:prstGeom prst="rect">
            <a:avLst/>
          </a:prstGeom>
        </p:spPr>
      </p:pic>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413" y="6749939"/>
            <a:ext cx="719506" cy="693836"/>
          </a:xfrm>
          <a:prstGeom prst="rect">
            <a:avLst/>
          </a:prstGeom>
        </p:spPr>
      </p:pic>
      <p:pic>
        <p:nvPicPr>
          <p:cNvPr id="9" name="Grafik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7079" y="8209676"/>
            <a:ext cx="861032" cy="700266"/>
          </a:xfrm>
          <a:prstGeom prst="rect">
            <a:avLst/>
          </a:prstGeom>
        </p:spPr>
      </p:pic>
      <p:pic>
        <p:nvPicPr>
          <p:cNvPr id="17" name="Grafik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01849" y="5581517"/>
            <a:ext cx="828020" cy="431796"/>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946"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4099861829"/>
              </p:ext>
            </p:extLst>
          </p:nvPr>
        </p:nvGraphicFramePr>
        <p:xfrm>
          <a:off x="515670" y="1822856"/>
          <a:ext cx="6140617" cy="4562741"/>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30464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Mitmachgeschichten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„Wo geht</a:t>
                      </a:r>
                      <a:r>
                        <a:rPr lang="de-DE" sz="1100" b="0" kern="1200" baseline="0" dirty="0" smtClean="0">
                          <a:solidFill>
                            <a:schemeClr val="tx1"/>
                          </a:solidFill>
                          <a:effectLst/>
                          <a:latin typeface="Calibri" panose="020F0502020204030204" pitchFamily="34" charset="0"/>
                          <a:ea typeface="+mn-ea"/>
                          <a:cs typeface="+mn-cs"/>
                        </a:rPr>
                        <a:t> es</a:t>
                      </a:r>
                      <a:r>
                        <a:rPr lang="de-DE" sz="1100" b="0" kern="1200" dirty="0" smtClean="0">
                          <a:solidFill>
                            <a:schemeClr val="tx1"/>
                          </a:solidFill>
                          <a:effectLst/>
                          <a:latin typeface="Calibri" panose="020F0502020204030204" pitchFamily="34" charset="0"/>
                          <a:ea typeface="+mn-ea"/>
                          <a:cs typeface="+mn-cs"/>
                        </a:rPr>
                        <a:t> hier nach Amerika?“,</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so oder so ähnlich mag der Wikinger-Entdecker Leif Eriksson gedacht haben,</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als er sich aufmachte, nach</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Amerika zu reisen. Wer</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gerne mit seinen Freunden Abenteuer erlebt und sucht,</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der</a:t>
                      </a:r>
                      <a:r>
                        <a:rPr lang="de-DE" sz="1100" b="0" kern="1200" baseline="0" dirty="0" smtClean="0">
                          <a:solidFill>
                            <a:schemeClr val="tx1"/>
                          </a:solidFill>
                          <a:effectLst/>
                          <a:latin typeface="Calibri" panose="020F0502020204030204" pitchFamily="34" charset="0"/>
                          <a:ea typeface="+mn-ea"/>
                          <a:cs typeface="+mn-cs"/>
                        </a:rPr>
                        <a:t> ist </a:t>
                      </a:r>
                      <a:r>
                        <a:rPr lang="de-DE" sz="1100" b="0" kern="1200" dirty="0" smtClean="0">
                          <a:solidFill>
                            <a:schemeClr val="tx1"/>
                          </a:solidFill>
                          <a:effectLst/>
                          <a:latin typeface="Calibri" panose="020F0502020204030204" pitchFamily="34" charset="0"/>
                          <a:ea typeface="+mn-ea"/>
                          <a:cs typeface="+mn-cs"/>
                        </a:rPr>
                        <a:t>hier genau richtig. Du bekommst</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eine Geschichte erzählt,</a:t>
                      </a:r>
                      <a:r>
                        <a:rPr lang="de-DE" sz="1100" b="0" kern="1200" baseline="0" dirty="0" smtClean="0">
                          <a:solidFill>
                            <a:schemeClr val="tx1"/>
                          </a:solidFill>
                          <a:effectLst/>
                          <a:latin typeface="Calibri" panose="020F0502020204030204" pitchFamily="34" charset="0"/>
                          <a:ea typeface="+mn-ea"/>
                          <a:cs typeface="+mn-cs"/>
                        </a:rPr>
                        <a:t> deren Ende du mitbestimmen kannst. Also sei gespannt was dich hier erwartet! </a:t>
                      </a:r>
                      <a:endParaRPr lang="de-DE" sz="1100" b="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58097">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Weltreise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effectLst/>
                        <a:latin typeface="Calibri" panose="020F0502020204030204" pitchFamily="34" charset="0"/>
                      </a:endParaRPr>
                    </a:p>
                    <a:p>
                      <a:r>
                        <a:rPr lang="de-DE" sz="1100" kern="1200" dirty="0" smtClean="0">
                          <a:solidFill>
                            <a:schemeClr val="tx1"/>
                          </a:solidFill>
                          <a:effectLst/>
                          <a:latin typeface="Calibri" panose="020F0502020204030204" pitchFamily="34" charset="0"/>
                          <a:ea typeface="+mn-ea"/>
                          <a:cs typeface="+mn-cs"/>
                        </a:rPr>
                        <a:t>Woher kommst du? Woher</a:t>
                      </a:r>
                      <a:r>
                        <a:rPr lang="de-DE" sz="1100" kern="1200" baseline="0" dirty="0" smtClean="0">
                          <a:solidFill>
                            <a:schemeClr val="tx1"/>
                          </a:solidFill>
                          <a:effectLst/>
                          <a:latin typeface="Calibri" panose="020F0502020204030204" pitchFamily="34" charset="0"/>
                          <a:ea typeface="+mn-ea"/>
                          <a:cs typeface="+mn-cs"/>
                        </a:rPr>
                        <a:t> komme ich?</a:t>
                      </a:r>
                    </a:p>
                    <a:p>
                      <a:r>
                        <a:rPr lang="de-DE" sz="1100" kern="1200" baseline="0" dirty="0" smtClean="0">
                          <a:solidFill>
                            <a:schemeClr val="tx1"/>
                          </a:solidFill>
                          <a:effectLst/>
                          <a:latin typeface="Calibri" panose="020F0502020204030204" pitchFamily="34" charset="0"/>
                          <a:ea typeface="+mn-ea"/>
                          <a:cs typeface="+mn-cs"/>
                        </a:rPr>
                        <a:t>Du lernst auf einer Reise durch die Welt neue Dinge kennen. </a:t>
                      </a:r>
                      <a:r>
                        <a:rPr lang="de-DE" sz="1100" kern="1200" dirty="0" smtClean="0">
                          <a:solidFill>
                            <a:schemeClr val="tx1"/>
                          </a:solidFill>
                          <a:effectLst/>
                          <a:latin typeface="Calibri" panose="020F0502020204030204" pitchFamily="34" charset="0"/>
                          <a:ea typeface="+mn-ea"/>
                          <a:cs typeface="+mn-cs"/>
                        </a:rPr>
                        <a:t>Was gibt es Besonderes in Costa Rica</a:t>
                      </a:r>
                      <a:r>
                        <a:rPr lang="de-DE" sz="1100" kern="1200" baseline="0" dirty="0" smtClean="0">
                          <a:solidFill>
                            <a:schemeClr val="tx1"/>
                          </a:solidFill>
                          <a:effectLst/>
                          <a:latin typeface="Calibri" panose="020F0502020204030204" pitchFamily="34" charset="0"/>
                          <a:ea typeface="+mn-ea"/>
                          <a:cs typeface="+mn-cs"/>
                        </a:rPr>
                        <a:t> oder </a:t>
                      </a:r>
                      <a:r>
                        <a:rPr lang="de-DE" sz="1100" kern="1200" dirty="0" smtClean="0">
                          <a:solidFill>
                            <a:schemeClr val="tx1"/>
                          </a:solidFill>
                          <a:effectLst/>
                          <a:latin typeface="Calibri" panose="020F0502020204030204" pitchFamily="34" charset="0"/>
                          <a:ea typeface="+mn-ea"/>
                          <a:cs typeface="+mn-cs"/>
                        </a:rPr>
                        <a:t>was spielen</a:t>
                      </a:r>
                      <a:r>
                        <a:rPr lang="de-DE" sz="1100" kern="1200" baseline="0" dirty="0" smtClean="0">
                          <a:solidFill>
                            <a:schemeClr val="tx1"/>
                          </a:solidFill>
                          <a:effectLst/>
                          <a:latin typeface="Calibri" panose="020F0502020204030204" pitchFamily="34" charset="0"/>
                          <a:ea typeface="+mn-ea"/>
                          <a:cs typeface="+mn-cs"/>
                        </a:rPr>
                        <a:t> die Kinder in der Türkei? </a:t>
                      </a:r>
                      <a:r>
                        <a:rPr lang="de-DE" sz="1100" kern="1200" dirty="0" smtClean="0">
                          <a:solidFill>
                            <a:schemeClr val="tx1"/>
                          </a:solidFill>
                          <a:effectLst/>
                          <a:latin typeface="Calibri" panose="020F0502020204030204" pitchFamily="34" charset="0"/>
                          <a:ea typeface="+mn-ea"/>
                          <a:cs typeface="+mn-cs"/>
                        </a:rPr>
                        <a:t>Komm mit,</a:t>
                      </a:r>
                      <a:r>
                        <a:rPr lang="de-DE" sz="1100" kern="1200" baseline="0" dirty="0" smtClean="0">
                          <a:solidFill>
                            <a:schemeClr val="tx1"/>
                          </a:solidFill>
                          <a:effectLst/>
                          <a:latin typeface="Calibri" panose="020F0502020204030204" pitchFamily="34" charset="0"/>
                          <a:ea typeface="+mn-ea"/>
                          <a:cs typeface="+mn-cs"/>
                        </a:rPr>
                        <a:t> die Reise lohnt sich!</a:t>
                      </a:r>
                      <a:endParaRPr lang="de-DE" sz="1100" b="0" dirty="0" smtClean="0">
                        <a:effectLst/>
                        <a:latin typeface="Calibri" panose="020F0502020204030204" pitchFamily="34" charset="0"/>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24836" y="232161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a:t>4</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4" name="Textfeld 33"/>
          <p:cNvSpPr txBox="1"/>
          <p:nvPr/>
        </p:nvSpPr>
        <p:spPr>
          <a:xfrm>
            <a:off x="3447345"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145202706"/>
              </p:ext>
            </p:extLst>
          </p:nvPr>
        </p:nvGraphicFramePr>
        <p:xfrm>
          <a:off x="514137" y="6381750"/>
          <a:ext cx="6140617" cy="3145870"/>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31458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Schiffe auf See</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Werkstatt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Ein eigenes Schiff für die große Weltreise, das wäre schön! Das kannst Du hier aus verschiedenen Materialien basten und bauen. Leinen Los und auf zur großen Fahrt.</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3" name="Ellipse 42"/>
          <p:cNvSpPr/>
          <p:nvPr/>
        </p:nvSpPr>
        <p:spPr>
          <a:xfrm>
            <a:off x="-6448" y="73487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201" y="7487171"/>
            <a:ext cx="700651" cy="531722"/>
          </a:xfrm>
          <a:prstGeom prst="rect">
            <a:avLst/>
          </a:prstGeom>
        </p:spPr>
      </p:pic>
      <p:pic>
        <p:nvPicPr>
          <p:cNvPr id="9" name="Grafik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201" y="2393677"/>
            <a:ext cx="778480" cy="685203"/>
          </a:xfrm>
          <a:prstGeom prst="rect">
            <a:avLst/>
          </a:prstGeom>
        </p:spPr>
      </p:pic>
      <p:sp>
        <p:nvSpPr>
          <p:cNvPr id="44" name="Ellipse 43"/>
          <p:cNvSpPr/>
          <p:nvPr/>
        </p:nvSpPr>
        <p:spPr>
          <a:xfrm>
            <a:off x="24836" y="456941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45" name="Grafik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516" y="4614268"/>
            <a:ext cx="345849" cy="841571"/>
          </a:xfrm>
          <a:prstGeom prst="rect">
            <a:avLst/>
          </a:prstGeom>
        </p:spPr>
      </p:pic>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996"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220860903"/>
              </p:ext>
            </p:extLst>
          </p:nvPr>
        </p:nvGraphicFramePr>
        <p:xfrm>
          <a:off x="292028" y="2004781"/>
          <a:ext cx="6140617" cy="3483980"/>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1630802">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Slowmobil</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Schulgelände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200" b="0" kern="1200" dirty="0" smtClean="0">
                          <a:solidFill>
                            <a:schemeClr val="tx1"/>
                          </a:solidFill>
                          <a:effectLst/>
                          <a:latin typeface="Calibri" panose="020F0502020204030204" pitchFamily="34" charset="0"/>
                          <a:ea typeface="+mn-ea"/>
                          <a:cs typeface="+mn-cs"/>
                        </a:rPr>
                        <a:t> </a:t>
                      </a:r>
                      <a:endParaRPr lang="de-DE" sz="1100" dirty="0" smtClean="0">
                        <a:effectLst/>
                        <a:latin typeface="Calibri" panose="020F0502020204030204" pitchFamily="34" charset="0"/>
                      </a:endParaRPr>
                    </a:p>
                    <a:p>
                      <a:endParaRPr lang="de-DE" sz="1100" b="0" kern="1200" dirty="0" smtClean="0">
                        <a:solidFill>
                          <a:schemeClr val="tx1"/>
                        </a:solidFill>
                        <a:effectLst/>
                        <a:latin typeface="Calibri" panose="020F0502020204030204" pitchFamily="34" charset="0"/>
                        <a:ea typeface="+mn-ea"/>
                        <a:cs typeface="+mn-cs"/>
                      </a:endParaRPr>
                    </a:p>
                    <a:p>
                      <a:r>
                        <a:rPr lang="de-DE" sz="1100" b="0" kern="1200" dirty="0" smtClean="0">
                          <a:solidFill>
                            <a:schemeClr val="tx1"/>
                          </a:solidFill>
                          <a:effectLst/>
                          <a:latin typeface="Calibri" panose="020F0502020204030204" pitchFamily="34" charset="0"/>
                          <a:ea typeface="+mn-ea"/>
                          <a:cs typeface="+mn-cs"/>
                        </a:rPr>
                        <a:t>Reisen um die Welt macht hungrig</a:t>
                      </a:r>
                      <a:r>
                        <a:rPr lang="de-DE" sz="1100" b="0" kern="1200" baseline="0" dirty="0" smtClean="0">
                          <a:solidFill>
                            <a:schemeClr val="tx1"/>
                          </a:solidFill>
                          <a:effectLst/>
                          <a:latin typeface="Calibri" panose="020F0502020204030204" pitchFamily="34" charset="0"/>
                          <a:ea typeface="+mn-ea"/>
                          <a:cs typeface="+mn-cs"/>
                        </a:rPr>
                        <a:t>. S</a:t>
                      </a:r>
                      <a:r>
                        <a:rPr lang="de-DE" sz="1100" b="0" kern="1200" dirty="0" smtClean="0">
                          <a:solidFill>
                            <a:schemeClr val="tx1"/>
                          </a:solidFill>
                          <a:effectLst/>
                          <a:latin typeface="Calibri" panose="020F0502020204030204" pitchFamily="34" charset="0"/>
                          <a:ea typeface="+mn-ea"/>
                          <a:cs typeface="+mn-cs"/>
                        </a:rPr>
                        <a:t>omit darf die Verköstigung nicht fehlen. Im</a:t>
                      </a:r>
                      <a:r>
                        <a:rPr lang="de-DE" sz="1100" b="0" kern="1200" baseline="0" dirty="0" smtClean="0">
                          <a:solidFill>
                            <a:schemeClr val="tx1"/>
                          </a:solidFill>
                          <a:effectLst/>
                          <a:latin typeface="Calibri" panose="020F0502020204030204" pitchFamily="34" charset="0"/>
                          <a:ea typeface="+mn-ea"/>
                          <a:cs typeface="+mn-cs"/>
                        </a:rPr>
                        <a:t> Slowmobil </a:t>
                      </a:r>
                      <a:r>
                        <a:rPr lang="de-DE" sz="1100" b="0" kern="1200" dirty="0" smtClean="0">
                          <a:solidFill>
                            <a:schemeClr val="tx1"/>
                          </a:solidFill>
                          <a:effectLst/>
                          <a:latin typeface="Calibri" panose="020F0502020204030204" pitchFamily="34" charset="0"/>
                          <a:ea typeface="+mn-ea"/>
                          <a:cs typeface="+mn-cs"/>
                        </a:rPr>
                        <a:t>schauen wir nicht nur auf unseren Teller, sondern auch über den Tellerrand hinaus. Wo genau kommt denn unser Essen her, was ist besonders daran und wie wird es </a:t>
                      </a:r>
                      <a:r>
                        <a:rPr lang="de-DE" sz="1100" b="0" kern="1200" dirty="0" err="1" smtClean="0">
                          <a:solidFill>
                            <a:schemeClr val="tx1"/>
                          </a:solidFill>
                          <a:effectLst/>
                          <a:latin typeface="Calibri" panose="020F0502020204030204" pitchFamily="34" charset="0"/>
                          <a:ea typeface="+mn-ea"/>
                          <a:cs typeface="+mn-cs"/>
                        </a:rPr>
                        <a:t>verarbei-tet</a:t>
                      </a:r>
                      <a:r>
                        <a:rPr lang="de-DE" sz="1100" b="0" kern="1200" dirty="0" smtClean="0">
                          <a:solidFill>
                            <a:schemeClr val="tx1"/>
                          </a:solidFill>
                          <a:effectLst/>
                          <a:latin typeface="Calibri" panose="020F0502020204030204" pitchFamily="34" charset="0"/>
                          <a:ea typeface="+mn-ea"/>
                          <a:cs typeface="+mn-cs"/>
                        </a:rPr>
                        <a:t>?</a:t>
                      </a:r>
                      <a:r>
                        <a:rPr lang="de-DE" sz="1100" b="0" kern="1200" baseline="0" dirty="0" smtClean="0">
                          <a:solidFill>
                            <a:schemeClr val="tx1"/>
                          </a:solidFill>
                          <a:effectLst/>
                          <a:latin typeface="Calibri" panose="020F0502020204030204" pitchFamily="34" charset="0"/>
                          <a:ea typeface="+mn-ea"/>
                          <a:cs typeface="+mn-cs"/>
                        </a:rPr>
                        <a:t> Dieser und weiteren Fragen werden wir gemeinsam mit dem  Slowmobil auf den Grund gehen.</a:t>
                      </a:r>
                      <a:endParaRPr lang="de-DE" sz="1100" b="0" dirty="0" smtClean="0">
                        <a:effectLst/>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5317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err="1" smtClean="0">
                          <a:solidFill>
                            <a:schemeClr val="bg1"/>
                          </a:solidFill>
                          <a:latin typeface="Calibri" panose="020F0502020204030204" pitchFamily="34" charset="0"/>
                        </a:rPr>
                        <a:t>GummiArabicum</a:t>
                      </a:r>
                      <a:r>
                        <a:rPr lang="de-DE" sz="1100" b="0" dirty="0" smtClean="0">
                          <a:solidFill>
                            <a:schemeClr val="bg1"/>
                          </a:solidFill>
                          <a:latin typeface="Calibri" panose="020F0502020204030204" pitchFamily="34" charset="0"/>
                        </a:rPr>
                        <a:t> &amp; 1001 Geschichten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aus aller Welt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Horst von Wolf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kern="1200" dirty="0" smtClean="0">
                        <a:solidFill>
                          <a:schemeClr val="tx1"/>
                        </a:solidFill>
                        <a:effectLst/>
                        <a:latin typeface="Calibri" panose="020F0502020204030204" pitchFamily="34" charset="0"/>
                        <a:ea typeface="+mn-ea"/>
                        <a:cs typeface="+mn-cs"/>
                      </a:endParaRPr>
                    </a:p>
                    <a:p>
                      <a:r>
                        <a:rPr lang="de-DE" sz="1100" kern="1200" dirty="0" smtClean="0">
                          <a:solidFill>
                            <a:schemeClr val="tx1"/>
                          </a:solidFill>
                          <a:effectLst/>
                          <a:latin typeface="Calibri" panose="020F0502020204030204" pitchFamily="34" charset="0"/>
                          <a:ea typeface="+mn-ea"/>
                          <a:cs typeface="+mn-cs"/>
                        </a:rPr>
                        <a:t>Hast</a:t>
                      </a:r>
                      <a:r>
                        <a:rPr lang="de-DE" sz="1100" kern="1200" baseline="0" dirty="0" smtClean="0">
                          <a:solidFill>
                            <a:schemeClr val="tx1"/>
                          </a:solidFill>
                          <a:effectLst/>
                          <a:latin typeface="Calibri" panose="020F0502020204030204" pitchFamily="34" charset="0"/>
                          <a:ea typeface="+mn-ea"/>
                          <a:cs typeface="+mn-cs"/>
                        </a:rPr>
                        <a:t> du schon einmal eine</a:t>
                      </a:r>
                      <a:r>
                        <a:rPr lang="de-DE" sz="1100" kern="1200" dirty="0" smtClean="0">
                          <a:solidFill>
                            <a:schemeClr val="tx1"/>
                          </a:solidFill>
                          <a:effectLst/>
                          <a:latin typeface="Calibri" panose="020F0502020204030204" pitchFamily="34" charset="0"/>
                          <a:ea typeface="+mn-ea"/>
                          <a:cs typeface="+mn-cs"/>
                        </a:rPr>
                        <a:t> Banane eingeklebt? Oder einen Apfel? </a:t>
                      </a:r>
                    </a:p>
                    <a:p>
                      <a:r>
                        <a:rPr lang="de-DE" sz="1100" kern="1200" dirty="0" smtClean="0">
                          <a:solidFill>
                            <a:schemeClr val="tx1"/>
                          </a:solidFill>
                          <a:effectLst/>
                          <a:latin typeface="Calibri" panose="020F0502020204030204" pitchFamily="34" charset="0"/>
                          <a:ea typeface="+mn-ea"/>
                          <a:cs typeface="+mn-cs"/>
                        </a:rPr>
                        <a:t>Mit Gummi </a:t>
                      </a:r>
                      <a:r>
                        <a:rPr lang="de-DE" sz="1100" kern="1200" dirty="0" err="1" smtClean="0">
                          <a:solidFill>
                            <a:schemeClr val="tx1"/>
                          </a:solidFill>
                          <a:effectLst/>
                          <a:latin typeface="Calibri" panose="020F0502020204030204" pitchFamily="34" charset="0"/>
                          <a:ea typeface="+mn-ea"/>
                          <a:cs typeface="+mn-cs"/>
                        </a:rPr>
                        <a:t>Arabicum</a:t>
                      </a:r>
                      <a:r>
                        <a:rPr lang="de-DE" sz="1100" kern="1200" dirty="0" smtClean="0">
                          <a:solidFill>
                            <a:schemeClr val="tx1"/>
                          </a:solidFill>
                          <a:effectLst/>
                          <a:latin typeface="Calibri" panose="020F0502020204030204" pitchFamily="34" charset="0"/>
                          <a:ea typeface="+mn-ea"/>
                          <a:cs typeface="+mn-cs"/>
                        </a:rPr>
                        <a:t> und etwas Wasser ist das kein Problem. Auch</a:t>
                      </a:r>
                      <a:r>
                        <a:rPr lang="de-DE" sz="1100" kern="1200" baseline="0" dirty="0" smtClean="0">
                          <a:solidFill>
                            <a:schemeClr val="tx1"/>
                          </a:solidFill>
                          <a:effectLst/>
                          <a:latin typeface="Calibri" panose="020F0502020204030204" pitchFamily="34" charset="0"/>
                          <a:ea typeface="+mn-ea"/>
                          <a:cs typeface="+mn-cs"/>
                        </a:rPr>
                        <a:t> ganz große Dinge können wir damit einkleben. „</a:t>
                      </a:r>
                      <a:r>
                        <a:rPr lang="de-DE" sz="1100" kern="1200" dirty="0" smtClean="0">
                          <a:solidFill>
                            <a:schemeClr val="tx1"/>
                          </a:solidFill>
                          <a:effectLst/>
                          <a:latin typeface="Calibri" panose="020F0502020204030204" pitchFamily="34" charset="0"/>
                          <a:ea typeface="+mn-ea"/>
                          <a:cs typeface="+mn-cs"/>
                        </a:rPr>
                        <a:t>Herr von </a:t>
                      </a:r>
                      <a:r>
                        <a:rPr lang="de-DE" sz="1100" kern="1200" dirty="0" err="1" smtClean="0">
                          <a:solidFill>
                            <a:schemeClr val="tx1"/>
                          </a:solidFill>
                          <a:effectLst/>
                          <a:latin typeface="Calibri" panose="020F0502020204030204" pitchFamily="34" charset="0"/>
                          <a:ea typeface="+mn-ea"/>
                          <a:cs typeface="+mn-cs"/>
                        </a:rPr>
                        <a:t>Geisslein</a:t>
                      </a:r>
                      <a:r>
                        <a:rPr lang="de-DE" sz="1100" kern="1200" dirty="0" smtClean="0">
                          <a:solidFill>
                            <a:schemeClr val="tx1"/>
                          </a:solidFill>
                          <a:effectLst/>
                          <a:latin typeface="Calibri" panose="020F0502020204030204" pitchFamily="34" charset="0"/>
                          <a:ea typeface="+mn-ea"/>
                          <a:cs typeface="+mn-cs"/>
                        </a:rPr>
                        <a:t>“ alias Herr von Wolff übernimmt die 1001 Geschichten aus aller Welt  und sorgt für eine angenehme Klebeatmosphäre.</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6399920" y="9536749"/>
            <a:ext cx="214008" cy="215380"/>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6" name="Textfeld 35"/>
          <p:cNvSpPr txBox="1"/>
          <p:nvPr/>
        </p:nvSpPr>
        <p:spPr>
          <a:xfrm>
            <a:off x="3484045" y="1194948"/>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135284196"/>
              </p:ext>
            </p:extLst>
          </p:nvPr>
        </p:nvGraphicFramePr>
        <p:xfrm>
          <a:off x="292028" y="5504160"/>
          <a:ext cx="6140617" cy="2136375"/>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13637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r>
                        <a:rPr lang="de-DE" sz="1100" b="0" dirty="0" err="1" smtClean="0">
                          <a:solidFill>
                            <a:schemeClr val="bg1"/>
                          </a:solidFill>
                          <a:latin typeface="Calibri" panose="020F0502020204030204" pitchFamily="34" charset="0"/>
                        </a:rPr>
                        <a:t>Schalalalala</a:t>
                      </a:r>
                      <a:r>
                        <a:rPr lang="de-DE" sz="1100" b="0" dirty="0" smtClean="0">
                          <a:solidFill>
                            <a:schemeClr val="bg1"/>
                          </a:solidFill>
                          <a:latin typeface="Calibri" panose="020F0502020204030204" pitchFamily="34" charset="0"/>
                        </a:rPr>
                        <a:t> Fußball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Horst von Wolf</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Ort: Turnhalle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Ein Spiel erobert die Welt. Hast du schon einmal Fußball nach anderen Regeln gespielt? Nein? Dann wird es Zeit! Denn genau das tun wir in dieser Ferienwoche.</a:t>
                      </a:r>
                      <a:r>
                        <a:rPr lang="de-DE" sz="1100" b="0" kern="1200" baseline="0" dirty="0" smtClean="0">
                          <a:solidFill>
                            <a:schemeClr val="tx1"/>
                          </a:solidFill>
                          <a:effectLst/>
                          <a:latin typeface="Calibri" panose="020F0502020204030204" pitchFamily="34" charset="0"/>
                          <a:ea typeface="+mn-ea"/>
                          <a:cs typeface="+mn-cs"/>
                        </a:rPr>
                        <a:t> </a:t>
                      </a:r>
                      <a:r>
                        <a:rPr lang="de-DE" sz="1100" b="0" kern="1200" dirty="0" smtClean="0">
                          <a:solidFill>
                            <a:schemeClr val="tx1"/>
                          </a:solidFill>
                          <a:effectLst/>
                          <a:latin typeface="Calibri" panose="020F0502020204030204" pitchFamily="34" charset="0"/>
                          <a:ea typeface="+mn-ea"/>
                          <a:cs typeface="+mn-cs"/>
                        </a:rPr>
                        <a:t>Der bekannte und renommierte FIFA-Weltschiedsrichter Horst</a:t>
                      </a:r>
                      <a:r>
                        <a:rPr lang="de-DE" sz="1100" b="0" kern="1200" baseline="0" dirty="0" smtClean="0">
                          <a:solidFill>
                            <a:schemeClr val="tx1"/>
                          </a:solidFill>
                          <a:effectLst/>
                          <a:latin typeface="Calibri" panose="020F0502020204030204" pitchFamily="34" charset="0"/>
                          <a:ea typeface="+mn-ea"/>
                          <a:cs typeface="+mn-cs"/>
                        </a:rPr>
                        <a:t> von Wolff alias </a:t>
                      </a:r>
                      <a:r>
                        <a:rPr lang="de-DE" sz="1100" b="0" kern="1200" dirty="0" smtClean="0">
                          <a:solidFill>
                            <a:schemeClr val="tx1"/>
                          </a:solidFill>
                          <a:effectLst/>
                          <a:latin typeface="Calibri" panose="020F0502020204030204" pitchFamily="34" charset="0"/>
                          <a:ea typeface="+mn-ea"/>
                          <a:cs typeface="+mn-cs"/>
                        </a:rPr>
                        <a:t>Walther von Eschweiler wird sich die abenteuerlichsten Regeländerungen einfallen lassen, historische Fußnoten zum Besten geben und das Ding in den Winkel zimmern.</a:t>
                      </a:r>
                    </a:p>
                    <a:p>
                      <a:r>
                        <a:rPr lang="de-DE" sz="1100" b="0" kern="1200" dirty="0" err="1" smtClean="0">
                          <a:solidFill>
                            <a:schemeClr val="tx1"/>
                          </a:solidFill>
                          <a:effectLst/>
                          <a:latin typeface="Calibri" panose="020F0502020204030204" pitchFamily="34" charset="0"/>
                          <a:ea typeface="+mn-ea"/>
                          <a:cs typeface="+mn-cs"/>
                        </a:rPr>
                        <a:t>Messi</a:t>
                      </a:r>
                      <a:r>
                        <a:rPr lang="de-DE" sz="1100" b="0" kern="1200" baseline="0" dirty="0" smtClean="0">
                          <a:solidFill>
                            <a:schemeClr val="tx1"/>
                          </a:solidFill>
                          <a:effectLst/>
                          <a:latin typeface="Calibri" panose="020F0502020204030204" pitchFamily="34" charset="0"/>
                          <a:ea typeface="+mn-ea"/>
                          <a:cs typeface="+mn-cs"/>
                        </a:rPr>
                        <a:t> und </a:t>
                      </a:r>
                      <a:r>
                        <a:rPr lang="de-DE" sz="1100" b="0" kern="1200" dirty="0" err="1" smtClean="0">
                          <a:solidFill>
                            <a:schemeClr val="tx1"/>
                          </a:solidFill>
                          <a:effectLst/>
                          <a:latin typeface="Calibri" panose="020F0502020204030204" pitchFamily="34" charset="0"/>
                          <a:ea typeface="+mn-ea"/>
                          <a:cs typeface="+mn-cs"/>
                        </a:rPr>
                        <a:t>Neymar</a:t>
                      </a:r>
                      <a:r>
                        <a:rPr lang="de-DE" sz="1100" b="0" kern="1200" dirty="0" smtClean="0">
                          <a:solidFill>
                            <a:schemeClr val="tx1"/>
                          </a:solidFill>
                          <a:effectLst/>
                          <a:latin typeface="Calibri" panose="020F0502020204030204" pitchFamily="34" charset="0"/>
                          <a:ea typeface="+mn-ea"/>
                          <a:cs typeface="+mn-cs"/>
                        </a:rPr>
                        <a:t> wären begeistert von dieser neuen Art Fußball zu spielen!</a:t>
                      </a:r>
                    </a:p>
                    <a:p>
                      <a:endParaRPr lang="de-DE" sz="1100" b="0" kern="120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3" name="Ellipse 32"/>
          <p:cNvSpPr/>
          <p:nvPr/>
        </p:nvSpPr>
        <p:spPr>
          <a:xfrm>
            <a:off x="104394" y="179329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0" name="Ellipse 29"/>
          <p:cNvSpPr/>
          <p:nvPr/>
        </p:nvSpPr>
        <p:spPr>
          <a:xfrm>
            <a:off x="335280" y="3222510"/>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2" name="Ellipse 31"/>
          <p:cNvSpPr/>
          <p:nvPr/>
        </p:nvSpPr>
        <p:spPr>
          <a:xfrm>
            <a:off x="18135" y="534520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val="1042831339"/>
              </p:ext>
            </p:extLst>
          </p:nvPr>
        </p:nvGraphicFramePr>
        <p:xfrm>
          <a:off x="292027" y="7615754"/>
          <a:ext cx="6140617" cy="1794946"/>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179494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Sehenswürdigkeiten</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  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 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Schuldgebäude/OG/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 / Werkstatt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Jeder von uns kennt sie,</a:t>
                      </a:r>
                      <a:r>
                        <a:rPr lang="de-DE" sz="1100" b="0" kern="1200" baseline="0" dirty="0" smtClean="0">
                          <a:solidFill>
                            <a:schemeClr val="tx1"/>
                          </a:solidFill>
                          <a:effectLst/>
                          <a:latin typeface="Calibri" panose="020F0502020204030204" pitchFamily="34" charset="0"/>
                          <a:ea typeface="+mn-ea"/>
                          <a:cs typeface="+mn-cs"/>
                        </a:rPr>
                        <a:t> jeder von uns besucht sie. Die Rede ist von verschiedenen Sehenswürdigkeiten. Da wir uns in den Ferien auf eine Weltreise begeben, dürfen natürlich die Sehenswürdigkeiten nicht fehlen.  Wir werden zusammen die beliebtesten und bekanntesten Sehenswürdigkeiten aus Ton und anderen Materialien bauen und gestalten.</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3" name="Ellipse 42"/>
          <p:cNvSpPr/>
          <p:nvPr/>
        </p:nvSpPr>
        <p:spPr>
          <a:xfrm>
            <a:off x="37388" y="744951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257" y="5345203"/>
            <a:ext cx="480190" cy="951446"/>
          </a:xfrm>
          <a:prstGeom prst="rect">
            <a:avLst/>
          </a:prstGeom>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324" y="7489705"/>
            <a:ext cx="705522" cy="776534"/>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062" y="3350627"/>
            <a:ext cx="893651" cy="681267"/>
          </a:xfrm>
          <a:prstGeom prst="rect">
            <a:avLst/>
          </a:prstGeom>
        </p:spPr>
      </p:pic>
      <p:pic>
        <p:nvPicPr>
          <p:cNvPr id="41" name="Grafik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538" y="1973468"/>
            <a:ext cx="862281" cy="478566"/>
          </a:xfrm>
          <a:prstGeom prst="rect">
            <a:avLst/>
          </a:prstGeom>
        </p:spPr>
      </p:pic>
    </p:spTree>
    <p:extLst>
      <p:ext uri="{BB962C8B-B14F-4D97-AF65-F5344CB8AC3E}">
        <p14:creationId xmlns:p14="http://schemas.microsoft.com/office/powerpoint/2010/main" val="190412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949"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2775630213"/>
              </p:ext>
            </p:extLst>
          </p:nvPr>
        </p:nvGraphicFramePr>
        <p:xfrm>
          <a:off x="498259" y="1985693"/>
          <a:ext cx="6140617" cy="3604226"/>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150106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Gefährliche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Tiere aus aller Welt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Nathalia Khan und Praktikantin: Anna Gehring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Schulgebäude/EG/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Tierbereich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Unsere Weltreise</a:t>
                      </a:r>
                      <a:r>
                        <a:rPr lang="de-DE" sz="1100" b="0" kern="1200" baseline="0" dirty="0" smtClean="0">
                          <a:solidFill>
                            <a:schemeClr val="tx1"/>
                          </a:solidFill>
                          <a:effectLst/>
                          <a:latin typeface="Calibri" panose="020F0502020204030204" pitchFamily="34" charset="0"/>
                          <a:ea typeface="+mn-ea"/>
                          <a:cs typeface="+mn-cs"/>
                        </a:rPr>
                        <a:t> wäre nicht komplett, ohne einen Blick in die Tierwelt zu werfen. Wir werden uns gemeinsam die gefährlichsten Tiere der Welt anschauen und herausfinden warum diese Tiere so gefährlich sind und was genau sie auszeichnet. </a:t>
                      </a:r>
                      <a:endParaRPr lang="de-DE" sz="1100" b="0" kern="1200" dirty="0" smtClean="0">
                        <a:solidFill>
                          <a:schemeClr val="tx1"/>
                        </a:solidFill>
                        <a:effectLst/>
                        <a:latin typeface="Calibri" panose="020F0502020204030204" pitchFamily="34" charset="0"/>
                        <a:ea typeface="+mn-ea"/>
                        <a:cs typeface="Arial" panose="020B060402020202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0316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Kochen/Backen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Anna Ornth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Schulgebäude/EG/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01/ Schüler Café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Die Vielfalt und Auswahl an Speisen auf der Welt kennt kaum Grenzen. Jedes Gericht und jede Zutat hat eine eigene Geschichte. Wir werden uns mit den verschiedensten Koch- und Backkreationen auseinandersetzen und uns mit dem Hintergrund eines Gerichtes und deren Zutaten beschäftigen. Nach getaner Arbeit kommt das Schönste am Kochen und Backen – das Probieren!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smtClean="0"/>
              <a:t>6</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3" name="Ellipse 32"/>
          <p:cNvSpPr/>
          <p:nvPr/>
        </p:nvSpPr>
        <p:spPr>
          <a:xfrm>
            <a:off x="-2369" y="196322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6" name="Textfeld 35"/>
          <p:cNvSpPr txBox="1"/>
          <p:nvPr/>
        </p:nvSpPr>
        <p:spPr>
          <a:xfrm>
            <a:off x="3496847"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30" name="Ellipse 29"/>
          <p:cNvSpPr/>
          <p:nvPr/>
        </p:nvSpPr>
        <p:spPr>
          <a:xfrm>
            <a:off x="-2370" y="389534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351394996"/>
              </p:ext>
            </p:extLst>
          </p:nvPr>
        </p:nvGraphicFramePr>
        <p:xfrm>
          <a:off x="498258" y="5589919"/>
          <a:ext cx="6140617" cy="2630198"/>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63019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r>
                        <a:rPr lang="de-DE" sz="1100" b="0" baseline="0" dirty="0" smtClean="0">
                          <a:solidFill>
                            <a:schemeClr val="bg1"/>
                          </a:solidFill>
                          <a:latin typeface="Calibri" panose="020F0502020204030204" pitchFamily="34" charset="0"/>
                        </a:rPr>
                        <a:t>Schatzkarte</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Schulgebäude/OG/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21/Werkstatt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Du wolltest schon immer mal mit auf eine Schatzsuche  gehen?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Na dann nichts wie los! Wir werden zusammen anhand einer alten Legende </a:t>
                      </a:r>
                      <a:r>
                        <a:rPr lang="de-DE" sz="1100" b="0" kern="1200" baseline="0" smtClean="0">
                          <a:solidFill>
                            <a:schemeClr val="tx1"/>
                          </a:solidFill>
                          <a:effectLst/>
                          <a:latin typeface="Calibri" panose="020F0502020204030204" pitchFamily="34" charset="0"/>
                          <a:ea typeface="+mn-ea"/>
                          <a:cs typeface="+mn-cs"/>
                        </a:rPr>
                        <a:t>und einer Schatzkarte </a:t>
                      </a:r>
                      <a:r>
                        <a:rPr lang="de-DE" sz="1100" b="0" kern="1200" baseline="0" dirty="0" smtClean="0">
                          <a:solidFill>
                            <a:schemeClr val="tx1"/>
                          </a:solidFill>
                          <a:effectLst/>
                          <a:latin typeface="Calibri" panose="020F0502020204030204" pitchFamily="34" charset="0"/>
                          <a:ea typeface="+mn-ea"/>
                          <a:cs typeface="+mn-cs"/>
                        </a:rPr>
                        <a:t>dem Mythos auf den Grund gehen. Laut der Legende befindet sich ein geheimer Schatz hier in unserem Stadtteil. Falls dieser existiert, werden wir ihn gemeinsam finden.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2" name="Ellipse 31"/>
          <p:cNvSpPr/>
          <p:nvPr/>
        </p:nvSpPr>
        <p:spPr>
          <a:xfrm>
            <a:off x="12054" y="607976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4102510970"/>
              </p:ext>
            </p:extLst>
          </p:nvPr>
        </p:nvGraphicFramePr>
        <p:xfrm>
          <a:off x="498258" y="8184475"/>
          <a:ext cx="6140617" cy="1501060"/>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150106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Tänze aus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aller</a:t>
                      </a:r>
                      <a:r>
                        <a:rPr lang="de-DE" sz="1100" b="0" baseline="0" dirty="0" smtClean="0">
                          <a:solidFill>
                            <a:schemeClr val="bg1"/>
                          </a:solidFill>
                          <a:latin typeface="Calibri" panose="020F0502020204030204" pitchFamily="34" charset="0"/>
                        </a:rPr>
                        <a:t> Welt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Anda 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Weißt du schon was Zirtaki ist? Diesen griechischen Tanz und andere Tänze aus verschiedenen Ländern lernen</a:t>
                      </a:r>
                      <a:r>
                        <a:rPr lang="de-DE" sz="1100" b="0" kern="1200" baseline="0" dirty="0" smtClean="0">
                          <a:solidFill>
                            <a:schemeClr val="tx1"/>
                          </a:solidFill>
                          <a:effectLst/>
                          <a:latin typeface="Calibri" panose="020F0502020204030204" pitchFamily="34" charset="0"/>
                          <a:ea typeface="+mn-ea"/>
                          <a:cs typeface="+mn-cs"/>
                        </a:rPr>
                        <a:t> wir gemeinsam kennen</a:t>
                      </a:r>
                      <a:r>
                        <a:rPr lang="de-DE" sz="1100" b="0" kern="1200" dirty="0" smtClean="0">
                          <a:solidFill>
                            <a:schemeClr val="tx1"/>
                          </a:solidFill>
                          <a:effectLst/>
                          <a:latin typeface="Calibri" panose="020F0502020204030204" pitchFamily="34" charset="0"/>
                          <a:ea typeface="+mn-ea"/>
                          <a:cs typeface="+mn-cs"/>
                        </a:rPr>
                        <a:t>. Vielleicht kann das</a:t>
                      </a:r>
                      <a:r>
                        <a:rPr lang="de-DE" sz="1100" b="0" kern="1200" baseline="0" dirty="0" smtClean="0">
                          <a:solidFill>
                            <a:schemeClr val="tx1"/>
                          </a:solidFill>
                          <a:effectLst/>
                          <a:latin typeface="Calibri" panose="020F0502020204030204" pitchFamily="34" charset="0"/>
                          <a:ea typeface="+mn-ea"/>
                          <a:cs typeface="+mn-cs"/>
                        </a:rPr>
                        <a:t> ein oder andere Ferienkind ja auch einen Tanz aus aller Welt und kann uns diesen zeigen. </a:t>
                      </a:r>
                      <a:endParaRPr lang="de-DE" sz="1100" b="0" kern="1200" dirty="0" smtClean="0">
                        <a:solidFill>
                          <a:schemeClr val="tx1"/>
                        </a:solidFill>
                        <a:effectLst/>
                        <a:latin typeface="Calibri" panose="020F0502020204030204" pitchFamily="34" charset="0"/>
                        <a:ea typeface="+mn-ea"/>
                        <a:cs typeface="+mn-cs"/>
                      </a:endParaRPr>
                    </a:p>
                    <a:p>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1" name="Ellipse 40"/>
          <p:cNvSpPr/>
          <p:nvPr/>
        </p:nvSpPr>
        <p:spPr>
          <a:xfrm>
            <a:off x="29252" y="78673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953" y="3933758"/>
            <a:ext cx="739199" cy="902304"/>
          </a:xfrm>
          <a:prstGeom prst="rect">
            <a:avLst/>
          </a:prstGeom>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36" y="6231372"/>
            <a:ext cx="855412" cy="747786"/>
          </a:xfrm>
          <a:prstGeom prst="rect">
            <a:avLst/>
          </a:prstGeom>
        </p:spPr>
      </p:pic>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659" y="8028400"/>
            <a:ext cx="758009" cy="774724"/>
          </a:xfrm>
          <a:prstGeom prst="rect">
            <a:avLst/>
          </a:prstGeom>
        </p:spPr>
      </p:pic>
      <p:pic>
        <p:nvPicPr>
          <p:cNvPr id="3" name="Grafik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911" y="2008956"/>
            <a:ext cx="763530" cy="791486"/>
          </a:xfrm>
          <a:prstGeom prst="rect">
            <a:avLst/>
          </a:prstGeom>
        </p:spPr>
      </p:pic>
    </p:spTree>
    <p:extLst>
      <p:ext uri="{BB962C8B-B14F-4D97-AF65-F5344CB8AC3E}">
        <p14:creationId xmlns:p14="http://schemas.microsoft.com/office/powerpoint/2010/main" val="426534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069"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 name="Foliennummernplatzhalter 2"/>
          <p:cNvSpPr>
            <a:spLocks noGrp="1"/>
          </p:cNvSpPr>
          <p:nvPr>
            <p:ph type="sldNum" sz="quarter" idx="12"/>
          </p:nvPr>
        </p:nvSpPr>
        <p:spPr>
          <a:xfrm>
            <a:off x="6509641" y="9516836"/>
            <a:ext cx="127733" cy="442000"/>
          </a:xfrm>
        </p:spPr>
        <p:txBody>
          <a:bodyPr/>
          <a:lstStyle/>
          <a:p>
            <a:pPr algn="r"/>
            <a:r>
              <a:rPr lang="de-DE" sz="1400" dirty="0" smtClean="0">
                <a:solidFill>
                  <a:prstClr val="black"/>
                </a:solidFill>
              </a:rPr>
              <a:t>7</a:t>
            </a:r>
            <a:endParaRPr lang="de-DE" sz="1400" dirty="0">
              <a:solidFill>
                <a:prstClr val="black"/>
              </a:solidFill>
            </a:endParaRP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Nutellatag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smtClean="0">
                <a:solidFill>
                  <a:schemeClr val="tx1">
                    <a:lumMod val="75000"/>
                    <a:lumOff val="25000"/>
                  </a:schemeClr>
                </a:solidFill>
                <a:latin typeface="Calibri" panose="020F0502020204030204" pitchFamily="34" charset="0"/>
              </a:rPr>
              <a:t>Honig tag. </a:t>
            </a:r>
            <a:r>
              <a:rPr lang="de-DE" sz="1300" dirty="0">
                <a:solidFill>
                  <a:schemeClr val="tx1">
                    <a:lumMod val="75000"/>
                    <a:lumOff val="25000"/>
                  </a:schemeClr>
                </a:solidFill>
                <a:latin typeface="Calibri" panose="020F0502020204030204" pitchFamily="34" charset="0"/>
              </a:rPr>
              <a:t>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MultiKultiphase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MultiKultiphasen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69836"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50105" y="8603049"/>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95" y="8717178"/>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8" name="Textfeld 57"/>
          <p:cNvSpPr txBox="1"/>
          <p:nvPr/>
        </p:nvSpPr>
        <p:spPr>
          <a:xfrm>
            <a:off x="3452763" y="1174765"/>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1880</Words>
  <Application>Microsoft Office PowerPoint</Application>
  <PresentationFormat>A4-Papier (210 x 297 mm)</PresentationFormat>
  <Paragraphs>407</Paragraphs>
  <Slides>12</Slides>
  <Notes>12</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Comic Sans MS</vt:lpstr>
      <vt:lpstr>CorpoA</vt:lpstr>
      <vt:lpstr>CorpoS</vt:lpstr>
      <vt:lpstr>Symbol</vt:lpstr>
      <vt:lpstr>Times New Roman</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951</cp:revision>
  <cp:lastPrinted>2018-07-17T07:43:13Z</cp:lastPrinted>
  <dcterms:created xsi:type="dcterms:W3CDTF">2015-06-25T15:16:27Z</dcterms:created>
  <dcterms:modified xsi:type="dcterms:W3CDTF">2018-10-24T07:38:55Z</dcterms:modified>
</cp:coreProperties>
</file>