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3"/>
  </p:notesMasterIdLst>
  <p:handoutMasterIdLst>
    <p:handoutMasterId r:id="rId4"/>
  </p:handoutMasterIdLst>
  <p:sldIdLst>
    <p:sldId id="303" r:id="rId2"/>
  </p:sldIdLst>
  <p:sldSz cx="30243463" cy="42808525"/>
  <p:notesSz cx="6889750" cy="10021888"/>
  <p:custDataLst>
    <p:tags r:id="rId5"/>
  </p:custDataLst>
  <p:defaultTextStyle>
    <a:defPPr>
      <a:defRPr lang="de-DE"/>
    </a:defPPr>
    <a:lvl1pPr marL="0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164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327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1491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8655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5819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2982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0146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7310" algn="l" defTabSz="417432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ispielfolien" id="{6BE3EED1-26F1-4D77-9276-05BF51ECB6F7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693">
          <p15:clr>
            <a:srgbClr val="A4A3A4"/>
          </p15:clr>
        </p15:guide>
        <p15:guide id="2" orient="horz" pos="17539">
          <p15:clr>
            <a:srgbClr val="A4A3A4"/>
          </p15:clr>
        </p15:guide>
        <p15:guide id="3" orient="horz" pos="5145">
          <p15:clr>
            <a:srgbClr val="A4A3A4"/>
          </p15:clr>
        </p15:guide>
        <p15:guide id="4" orient="horz" pos="897">
          <p15:clr>
            <a:srgbClr val="A4A3A4"/>
          </p15:clr>
        </p15:guide>
        <p15:guide id="5" pos="9489">
          <p15:clr>
            <a:srgbClr val="A4A3A4"/>
          </p15:clr>
        </p15:guide>
        <p15:guide id="6" pos="1488">
          <p15:clr>
            <a:srgbClr val="A4A3A4"/>
          </p15:clr>
        </p15:guide>
        <p15:guide id="7" pos="17769">
          <p15:clr>
            <a:srgbClr val="A4A3A4"/>
          </p15:clr>
        </p15:guide>
        <p15:guide id="8" pos="19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FF"/>
    <a:srgbClr val="00CEFA"/>
    <a:srgbClr val="0070C0"/>
    <a:srgbClr val="DDF0FF"/>
    <a:srgbClr val="F09030"/>
    <a:srgbClr val="EAB82A"/>
    <a:srgbClr val="CC1021"/>
    <a:srgbClr val="FFA500"/>
    <a:srgbClr val="4E41F5"/>
    <a:srgbClr val="FF3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74" autoAdjust="0"/>
    <p:restoredTop sz="94743" autoAdjust="0"/>
  </p:normalViewPr>
  <p:slideViewPr>
    <p:cSldViewPr snapToGrid="0" showGuides="1">
      <p:cViewPr>
        <p:scale>
          <a:sx n="33" d="100"/>
          <a:sy n="33" d="100"/>
        </p:scale>
        <p:origin x="376" y="-5276"/>
      </p:cViewPr>
      <p:guideLst>
        <p:guide orient="horz" pos="26693"/>
        <p:guide orient="horz" pos="17539"/>
        <p:guide orient="horz" pos="5145"/>
        <p:guide orient="horz" pos="897"/>
        <p:guide pos="9489"/>
        <p:guide pos="1488"/>
        <p:guide pos="17769"/>
        <p:guide pos="19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90" d="100"/>
          <a:sy n="90" d="100"/>
        </p:scale>
        <p:origin x="-3846" y="-198"/>
      </p:cViewPr>
      <p:guideLst>
        <p:guide orient="horz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16194" y="9707069"/>
            <a:ext cx="4882500" cy="315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r>
              <a:rPr lang="de-DE" sz="900" dirty="0">
                <a:latin typeface="CorpoS" pitchFamily="2" charset="0"/>
              </a:rPr>
              <a:t>Titel der Präsentation in 9 pt CorpoS Regular | Abteilung |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0" y="9706238"/>
            <a:ext cx="381269" cy="315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ctr"/>
            <a:fld id="{640145A3-FC8C-4529-91D4-D07ED988A661}" type="slidenum">
              <a:rPr lang="de-DE" sz="900"/>
              <a:pPr algn="ctr"/>
              <a:t>‹Nr.›</a:t>
            </a:fld>
            <a:endParaRPr lang="de-DE" sz="9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16193" y="9707390"/>
            <a:ext cx="607572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86" y="9808306"/>
            <a:ext cx="951500" cy="1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94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50888"/>
            <a:ext cx="26543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6" tIns="46214" rIns="92426" bIns="4621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90458" y="4853102"/>
            <a:ext cx="5129721" cy="45098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15916" y="9706238"/>
            <a:ext cx="4882500" cy="315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r>
              <a:rPr lang="de-DE" dirty="0"/>
              <a:t>Titel der Präsentation in 9 pt CorpoS Regular | Abteilung | </a:t>
            </a:r>
            <a:r>
              <a:rPr lang="de-DE" dirty="0">
                <a:latin typeface="CorpoS" pitchFamily="2" charset="0"/>
              </a:rPr>
              <a:t>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0" y="9706238"/>
            <a:ext cx="379750" cy="315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latin typeface="+mn-lt"/>
              </a:defRPr>
            </a:lvl1pPr>
          </a:lstStyle>
          <a:p>
            <a:fld id="{98F1D224-6CCC-4B5A-B245-0941732BC83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16193" y="9707390"/>
            <a:ext cx="607572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79" y="9806571"/>
            <a:ext cx="951500" cy="1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8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164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4327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1491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8655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5819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2982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0146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97310" algn="l" defTabSz="417432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ußzeilenplatzhalt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1pPr>
            <a:lvl2pPr marL="750968" indent="-288834" eaLnBrk="0" hangingPunct="0"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2pPr>
            <a:lvl3pPr marL="1155335" indent="-231067" eaLnBrk="0" hangingPunct="0"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3pPr>
            <a:lvl4pPr marL="1617469" indent="-231067" eaLnBrk="0" hangingPunct="0"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4pPr>
            <a:lvl5pPr marL="2079603" indent="-231067" eaLnBrk="0" hangingPunct="0"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5pPr>
            <a:lvl6pPr marL="2541737" indent="-2310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6pPr>
            <a:lvl7pPr marL="3003871" indent="-2310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7pPr>
            <a:lvl8pPr marL="3466005" indent="-2310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8pPr>
            <a:lvl9pPr marL="3928139" indent="-231067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poS" pitchFamily="2" charset="0"/>
                <a:cs typeface="Arial" charset="0"/>
              </a:defRPr>
            </a:lvl9pPr>
          </a:lstStyle>
          <a:p>
            <a:pPr eaLnBrk="1" hangingPunct="1"/>
            <a:r>
              <a:rPr lang="de-DE" sz="900"/>
              <a:t>Titel der Präsentation in 9 pt CorpoS Regular | Abteilung | Datum</a:t>
            </a: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699B7-B7BA-4749-8669-51BB1CFED571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6888" y="1001713"/>
            <a:ext cx="2654300" cy="37592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595" y="5010945"/>
            <a:ext cx="5594503" cy="4259382"/>
          </a:xfrm>
          <a:noFill/>
        </p:spPr>
        <p:txBody>
          <a:bodyPr/>
          <a:lstStyle/>
          <a:p>
            <a:pPr eaLnBrk="1" hangingPunct="1"/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0243463" cy="42808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547887" y="22710179"/>
            <a:ext cx="27147675" cy="7865083"/>
          </a:xfrm>
          <a:prstGeom prst="rect">
            <a:avLst/>
          </a:prstGeom>
        </p:spPr>
        <p:txBody>
          <a:bodyPr/>
          <a:lstStyle>
            <a:lvl1pPr>
              <a:lnSpc>
                <a:spcPts val="22826"/>
              </a:lnSpc>
              <a:defRPr sz="20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45 </a:t>
            </a:r>
            <a:r>
              <a:rPr lang="de-DE" dirty="0" err="1"/>
              <a:t>pt</a:t>
            </a:r>
            <a:r>
              <a:rPr lang="de-DE" dirty="0"/>
              <a:t> über zwei Zeilen.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547887" y="32486421"/>
            <a:ext cx="16669625" cy="7415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Zusatztext zur Präsentation 15 pt</a:t>
            </a:r>
          </a:p>
          <a:p>
            <a:pPr lvl="0"/>
            <a:r>
              <a:rPr lang="de-DE" dirty="0"/>
              <a:t>Referent, Abteilung, Ort, Datum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30243463" cy="21348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63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in CorpoA Regular 30 pt über zwei Zeilen für eine Inhaltsseite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9757" y="9303264"/>
            <a:ext cx="27623950" cy="2247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6800" b="1"/>
            </a:lvl1pPr>
            <a:lvl2pPr marL="0" indent="0">
              <a:buNone/>
              <a:defRPr sz="6800"/>
            </a:lvl2pPr>
            <a:lvl3pPr marL="0" indent="0">
              <a:buNone/>
              <a:defRPr sz="6800"/>
            </a:lvl3pPr>
            <a:lvl4pPr marL="0" indent="0">
              <a:buNone/>
              <a:defRPr sz="6800"/>
            </a:lvl4pPr>
            <a:lvl5pPr marL="0" indent="0">
              <a:buNone/>
              <a:defRPr sz="6800"/>
            </a:lvl5pPr>
            <a:lvl6pPr marL="0" indent="0">
              <a:buNone/>
              <a:defRPr sz="6800"/>
            </a:lvl6pPr>
            <a:lvl7pPr marL="0" indent="0">
              <a:buNone/>
              <a:defRPr sz="6800"/>
            </a:lvl7pPr>
            <a:lvl8pPr marL="0" indent="0">
              <a:buNone/>
              <a:defRPr sz="6800"/>
            </a:lvl8pPr>
            <a:lvl9pPr marL="0" indent="0">
              <a:buNone/>
              <a:defRPr sz="6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8"/>
          </p:nvPr>
        </p:nvSpPr>
        <p:spPr>
          <a:xfrm>
            <a:off x="1308222" y="13482994"/>
            <a:ext cx="27623950" cy="23752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6800" b="1"/>
            </a:lvl1pPr>
            <a:lvl2pPr marL="0" indent="0">
              <a:buNone/>
              <a:defRPr sz="6800"/>
            </a:lvl2pPr>
            <a:lvl3pPr marL="0" indent="0">
              <a:buNone/>
              <a:defRPr sz="6800"/>
            </a:lvl3pPr>
            <a:lvl4pPr marL="0" indent="0">
              <a:buNone/>
              <a:defRPr sz="6800"/>
            </a:lvl4pPr>
            <a:lvl5pPr marL="0" indent="0">
              <a:buNone/>
              <a:defRPr sz="6800"/>
            </a:lvl5pPr>
            <a:lvl6pPr marL="0" indent="0">
              <a:buNone/>
              <a:defRPr sz="6800"/>
            </a:lvl6pPr>
            <a:lvl7pPr marL="0" indent="0">
              <a:buNone/>
              <a:defRPr sz="6800"/>
            </a:lvl7pPr>
            <a:lvl8pPr marL="0" indent="0">
              <a:buNone/>
              <a:defRPr sz="6800"/>
            </a:lvl8pPr>
            <a:lvl9pPr marL="0" indent="0">
              <a:buNone/>
              <a:defRPr sz="6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307403" y="38125742"/>
            <a:ext cx="27628664" cy="1797933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41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9pPr>
          </a:lstStyle>
          <a:p>
            <a:pPr lvl="0"/>
            <a:r>
              <a:rPr lang="de-DE" dirty="0"/>
              <a:t>Tabellenunterschriften werden in </a:t>
            </a:r>
            <a:r>
              <a:rPr lang="de-DE" dirty="0" err="1"/>
              <a:t>CorpoS</a:t>
            </a:r>
            <a:r>
              <a:rPr lang="de-DE" dirty="0"/>
              <a:t> 9 </a:t>
            </a:r>
            <a:r>
              <a:rPr lang="de-DE" dirty="0" err="1"/>
              <a:t>pt</a:t>
            </a:r>
            <a:r>
              <a:rPr lang="de-DE" dirty="0"/>
              <a:t> gesetzt. Tabellenunterschriften werden unterhalb der Tabelle mit einem Abstand von 0,4 cm platziert.</a:t>
            </a:r>
          </a:p>
        </p:txBody>
      </p:sp>
    </p:spTree>
    <p:extLst>
      <p:ext uri="{BB962C8B-B14F-4D97-AF65-F5344CB8AC3E}">
        <p14:creationId xmlns:p14="http://schemas.microsoft.com/office/powerpoint/2010/main" val="85593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03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apiteltren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7CF9BCF5-6F41-4895-9D54-E9ADA8B74F6A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0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zwei Zeilen Headline au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in CorpoA Regular 30 </a:t>
            </a:r>
            <a:r>
              <a:rPr lang="de-DE" dirty="0" err="1"/>
              <a:t>pt</a:t>
            </a:r>
            <a:r>
              <a:rPr lang="de-DE" dirty="0"/>
              <a:t> über zwei Zeilen für eine Inhaltsseite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09757" y="8882201"/>
            <a:ext cx="27623950" cy="310426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Textfolien werden in CorpoS Regular, 20 </a:t>
            </a:r>
            <a:r>
              <a:rPr lang="de-DE" dirty="0" err="1"/>
              <a:t>pt</a:t>
            </a:r>
            <a:r>
              <a:rPr lang="de-DE" dirty="0"/>
              <a:t> gesetzt.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47F65DD0-3960-40CF-983B-F648FBAF6C02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mit Titel &amp; Bild im Inhalts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in CorpoA Regular 30 </a:t>
            </a:r>
            <a:r>
              <a:rPr lang="de-DE" dirty="0" err="1"/>
              <a:t>pt</a:t>
            </a:r>
            <a:r>
              <a:rPr lang="de-DE" dirty="0"/>
              <a:t> über zwei Zeilen für eine Inhaltsseite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29FEC1BD-3C10-4ACA-AB70-8D290005561C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9"/>
          </p:nvPr>
        </p:nvSpPr>
        <p:spPr>
          <a:xfrm>
            <a:off x="1307402" y="9303270"/>
            <a:ext cx="27623950" cy="3062162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2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in CorpoA Regular 30 </a:t>
            </a:r>
            <a:r>
              <a:rPr lang="de-DE" dirty="0" err="1"/>
              <a:t>pt</a:t>
            </a:r>
            <a:r>
              <a:rPr lang="de-DE" dirty="0"/>
              <a:t> über zwei Zeilen für eine Inhaltsseite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26BF0EA8-2917-44EB-A0A3-71E93F643BA5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1307402" y="9303270"/>
            <a:ext cx="27623950" cy="2783290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07403" y="38125742"/>
            <a:ext cx="27628664" cy="1797933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41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4100"/>
            </a:lvl9pPr>
          </a:lstStyle>
          <a:p>
            <a:pPr lvl="0"/>
            <a:r>
              <a:rPr lang="de-DE" dirty="0"/>
              <a:t>Bildunterschriften werden in CorpoS 9 pt gesetzt. Bildunterschriften werden unterhalb des Bildes mit einem Abstand von 0,4 cm platziert.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7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Titel &amp; zwei Bildern im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in CorpoA Regular 30 </a:t>
            </a:r>
            <a:r>
              <a:rPr lang="de-DE" dirty="0" err="1"/>
              <a:t>pt</a:t>
            </a:r>
            <a:r>
              <a:rPr lang="de-DE" dirty="0"/>
              <a:t> über zwei Zeilen für eine Inhaltsseite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09757" y="23651679"/>
            <a:ext cx="27623950" cy="162470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Textfolien werden in CorpoS Regular, 20 </a:t>
            </a:r>
            <a:r>
              <a:rPr lang="de-DE" dirty="0" err="1"/>
              <a:t>pt</a:t>
            </a:r>
            <a:r>
              <a:rPr lang="de-DE" dirty="0"/>
              <a:t> gesetzt.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1307402" y="9303270"/>
            <a:ext cx="13692906" cy="1348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6"/>
          </p:nvPr>
        </p:nvSpPr>
        <p:spPr>
          <a:xfrm>
            <a:off x="15242335" y="9303270"/>
            <a:ext cx="13692906" cy="1348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7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EBFA1209-CB69-4FD3-BE10-BF7049A31600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9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9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Titel &amp; linksbündiges Bild im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9757" y="2298296"/>
            <a:ext cx="27623950" cy="56179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in CorpoA Regular 30 pt über zwei Zeilen für eine Inhaltsseite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5359869" y="9268214"/>
            <a:ext cx="13573838" cy="30628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Textfolien werden in CorpoS Regular, 20 </a:t>
            </a:r>
            <a:r>
              <a:rPr lang="de-DE" dirty="0" err="1"/>
              <a:t>pt</a:t>
            </a:r>
            <a:r>
              <a:rPr lang="de-DE" dirty="0"/>
              <a:t> gesetzt.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19D1806D-8621-46BB-9DC0-FAFDFC519A2F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1307401" y="9303270"/>
            <a:ext cx="13573838" cy="305839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5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Bild im Satzsp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4B25245F-2B92-48E9-A541-AC016C076500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1309757" y="2359519"/>
            <a:ext cx="27623950" cy="3752768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309756" y="898867"/>
            <a:ext cx="17384038" cy="1348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5500"/>
            </a:lvl1pPr>
            <a:lvl2pPr marL="0" indent="0">
              <a:buNone/>
              <a:defRPr sz="5500"/>
            </a:lvl2pPr>
            <a:lvl3pPr marL="0" indent="0">
              <a:buNone/>
              <a:defRPr sz="5500"/>
            </a:lvl3pPr>
            <a:lvl4pPr marL="0" indent="0">
              <a:buNone/>
              <a:defRPr sz="5500"/>
            </a:lvl4pPr>
            <a:lvl5pPr marL="0" indent="0">
              <a:buNone/>
              <a:defRPr sz="5500"/>
            </a:lvl5pPr>
            <a:lvl6pPr marL="0" indent="0">
              <a:buNone/>
              <a:defRPr sz="5500"/>
            </a:lvl6pPr>
            <a:lvl7pPr marL="0" indent="0">
              <a:buNone/>
              <a:defRPr sz="5500"/>
            </a:lvl7pPr>
            <a:lvl8pPr marL="0" indent="0">
              <a:buNone/>
              <a:defRPr sz="5500"/>
            </a:lvl8pPr>
            <a:lvl9pPr marL="0" indent="0">
              <a:buNone/>
              <a:defRPr sz="5500"/>
            </a:lvl9pPr>
          </a:lstStyle>
          <a:p>
            <a:pPr lvl="0"/>
            <a:r>
              <a:rPr lang="de-DE" dirty="0"/>
              <a:t>Optionale Kapitelüberschrift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7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07402" y="2314582"/>
            <a:ext cx="27623950" cy="7865083"/>
          </a:xfrm>
          <a:prstGeom prst="rect">
            <a:avLst/>
          </a:prstGeom>
        </p:spPr>
        <p:txBody>
          <a:bodyPr/>
          <a:lstStyle>
            <a:lvl1pPr>
              <a:lnSpc>
                <a:spcPts val="22826"/>
              </a:lnSpc>
              <a:defRPr sz="20500"/>
            </a:lvl1pPr>
          </a:lstStyle>
          <a:p>
            <a:r>
              <a:rPr lang="de-DE" dirty="0"/>
              <a:t>Kapitelüberschrift 45 pt über zwei Zeilen.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09757" y="12089757"/>
            <a:ext cx="27623950" cy="21078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9pPr>
          </a:lstStyle>
          <a:p>
            <a:pPr lvl="6"/>
            <a:r>
              <a:rPr lang="de-DE" dirty="0"/>
              <a:t>Zusatztext zur Kapitelüberschrift 15pt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2A54DB0C-6962-4865-8E89-7B57E27F044F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26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09757" y="22718855"/>
            <a:ext cx="27623950" cy="7865083"/>
          </a:xfrm>
          <a:prstGeom prst="rect">
            <a:avLst/>
          </a:prstGeom>
        </p:spPr>
        <p:txBody>
          <a:bodyPr/>
          <a:lstStyle>
            <a:lvl1pPr>
              <a:lnSpc>
                <a:spcPts val="22826"/>
              </a:lnSpc>
              <a:defRPr sz="20500"/>
            </a:lvl1pPr>
          </a:lstStyle>
          <a:p>
            <a:r>
              <a:rPr lang="de-DE" dirty="0"/>
              <a:t>Kapitelüberschrift 45 pt über zwei Zeilen.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09757" y="32494030"/>
            <a:ext cx="27623950" cy="7415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68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Zusatztext zur Kapitelüberschrift 15pt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79699" y="40898433"/>
            <a:ext cx="2531693" cy="1910092"/>
          </a:xfrm>
          <a:prstGeom prst="rect">
            <a:avLst/>
          </a:prstGeom>
        </p:spPr>
        <p:txBody>
          <a:bodyPr/>
          <a:lstStyle/>
          <a:p>
            <a:fld id="{57B966AA-6490-48FB-BC4D-A91473123C57}" type="datetime1">
              <a:rPr lang="de-DE" smtClean="0">
                <a:solidFill>
                  <a:prstClr val="black"/>
                </a:solidFill>
              </a:rPr>
              <a:pPr/>
              <a:t>11.12.2020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09756" y="40898433"/>
            <a:ext cx="16193615" cy="191009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Titel der Präsentation in CorpoS Regular 9pt | Abteilung |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5199" y="40898433"/>
            <a:ext cx="830333" cy="1910092"/>
          </a:xfrm>
          <a:prstGeom prst="rect">
            <a:avLst/>
          </a:prstGeom>
        </p:spPr>
        <p:txBody>
          <a:bodyPr/>
          <a:lstStyle/>
          <a:p>
            <a:fld id="{B8BD4307-8E25-4063-B042-91C9BB9E4C20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43463" cy="2134808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2706411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252885" y="449433"/>
            <a:ext cx="6215389" cy="191009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2pPr>
            <a:lvl3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3pPr>
            <a:lvl4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4pPr>
            <a:lvl5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5pPr>
            <a:lvl6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6pPr>
            <a:lvl7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7pPr>
            <a:lvl8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8pPr>
            <a:lvl9pPr marL="821718" indent="0">
              <a:lnSpc>
                <a:spcPct val="100000"/>
              </a:lnSpc>
              <a:spcAft>
                <a:spcPts val="0"/>
              </a:spcAft>
              <a:buNone/>
              <a:defRPr sz="2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0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78421419"/>
              </p:ext>
            </p:extLst>
          </p:nvPr>
        </p:nvGraphicFramePr>
        <p:xfrm>
          <a:off x="5254" y="9916"/>
          <a:ext cx="5249" cy="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60" imgH="360" progId="">
                  <p:embed/>
                </p:oleObj>
              </mc:Choice>
              <mc:Fallback>
                <p:oleObj name="think-cell Folie" r:id="rId15" imgW="360" imgH="3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" y="9916"/>
                        <a:ext cx="5249" cy="9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3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dt="0"/>
  <p:txStyles>
    <p:titleStyle>
      <a:lvl1pPr algn="l" defTabSz="4174327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Arial" pitchFamily="34" charset="0"/>
        <a:buNone/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436" indent="-821718" algn="l" defTabSz="4174327" rtl="0" eaLnBrk="1" latinLnBrk="0" hangingPunct="1">
        <a:lnSpc>
          <a:spcPct val="108000"/>
        </a:lnSpc>
        <a:spcBef>
          <a:spcPts val="0"/>
        </a:spcBef>
        <a:spcAft>
          <a:spcPts val="4602"/>
        </a:spcAft>
        <a:buFont typeface="Symbol" pitchFamily="18" charset="2"/>
        <a:buChar char="-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164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327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491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8655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5819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2982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146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7310" algn="l" defTabSz="417432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02" name="Picture 74" descr="C:\Users\Martina Privat\Desktop\1 Montessori - Müller-Zastrau\Montessori Stand 28.08.15\1 Montessori - Müller-Zastrau\Logo und Webschrift\Schriftzüge Montessori\Logo mit Schriftzug, Originalfarben Kop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9" y="123483"/>
            <a:ext cx="18504835" cy="6334859"/>
          </a:xfrm>
          <a:prstGeom prst="rect">
            <a:avLst/>
          </a:prstGeom>
          <a:noFill/>
        </p:spPr>
      </p:pic>
      <p:graphicFrame>
        <p:nvGraphicFramePr>
          <p:cNvPr id="12297" name="Rectangle 7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006374"/>
              </p:ext>
            </p:extLst>
          </p:nvPr>
        </p:nvGraphicFramePr>
        <p:xfrm>
          <a:off x="0" y="0"/>
          <a:ext cx="525060" cy="9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0" imgH="0" progId="">
                  <p:embed/>
                </p:oleObj>
              </mc:Choice>
              <mc:Fallback>
                <p:oleObj name="think-cell Folie" r:id="rId5" imgW="0" imgH="0" progId="">
                  <p:embed/>
                  <p:pic>
                    <p:nvPicPr>
                      <p:cNvPr id="0" name="AutoShape 7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5060" cy="99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0" y="33079147"/>
            <a:ext cx="30241875" cy="8544171"/>
          </a:xfrm>
          <a:prstGeom prst="rect">
            <a:avLst/>
          </a:prstGeom>
          <a:solidFill>
            <a:srgbClr val="DDF0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endParaRPr lang="de-DE" sz="2000" dirty="0" err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2305050" y="41851918"/>
            <a:ext cx="26258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Maria Montessori Grundschule Hausen</a:t>
            </a: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| Beim Fasanengarten 9 | 70499 Stuttgart  Tel: 0711 / 216 57 -130 | Fax: 0711 / 216 57 -140 | montessori@stuttgart.de| www.mmgh.de</a:t>
            </a:r>
          </a:p>
        </p:txBody>
      </p:sp>
      <p:sp>
        <p:nvSpPr>
          <p:cNvPr id="9" name="Rechteck 8"/>
          <p:cNvSpPr/>
          <p:nvPr/>
        </p:nvSpPr>
        <p:spPr>
          <a:xfrm>
            <a:off x="1" y="6515101"/>
            <a:ext cx="15063787" cy="2057400"/>
          </a:xfrm>
          <a:prstGeom prst="rect">
            <a:avLst/>
          </a:prstGeom>
          <a:solidFill>
            <a:srgbClr val="0003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endParaRPr lang="de-DE" sz="2000" dirty="0" err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15063788" y="6515100"/>
            <a:ext cx="15179675" cy="2057400"/>
          </a:xfrm>
          <a:prstGeom prst="rect">
            <a:avLst/>
          </a:prstGeom>
          <a:solidFill>
            <a:srgbClr val="00CEF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endParaRPr lang="de-DE" sz="2000" dirty="0" err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21803" y="5155252"/>
            <a:ext cx="26406925" cy="4549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r>
              <a:rPr lang="de-DE" sz="28700" b="1" dirty="0">
                <a:solidFill>
                  <a:schemeClr val="bg1"/>
                </a:solidFill>
                <a:latin typeface="Calibri" pitchFamily="34" charset="0"/>
              </a:rPr>
              <a:t>ANMELDUNG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940840" y="9501497"/>
            <a:ext cx="11732764" cy="15955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 der Ganztagesschule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2242454" y="11116047"/>
            <a:ext cx="26123678" cy="9363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Liebe Eltern,</a:t>
            </a:r>
          </a:p>
          <a:p>
            <a:pPr>
              <a:lnSpc>
                <a:spcPct val="108000"/>
              </a:lnSpc>
              <a:spcAft>
                <a:spcPts val="2000"/>
              </a:spcAft>
              <a:tabLst>
                <a:tab pos="2057400" algn="l"/>
              </a:tabLst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am Donnerstag, den 05.11.2020 beginnen die Multikulti -Angebote des 1. Schulhalbjahrs 20/21. </a:t>
            </a:r>
          </a:p>
          <a:p>
            <a:pPr>
              <a:lnSpc>
                <a:spcPct val="108000"/>
              </a:lnSpc>
              <a:spcAft>
                <a:spcPts val="2000"/>
              </a:spcAft>
              <a:tabLst>
                <a:tab pos="2057400" algn="l"/>
              </a:tabLst>
            </a:pPr>
            <a:r>
              <a:rPr lang="de-DE" sz="4400" dirty="0">
                <a:solidFill>
                  <a:srgbClr val="0003FF"/>
                </a:solidFill>
                <a:latin typeface="Calibri" pitchFamily="34" charset="0"/>
              </a:rPr>
              <a:t>Sie melden Ihr Kind  mit diesem Anmeldeformular lediglich für das erste Halbjahr an. Rechtzeitig zum zweiten Halbjahr erhalten Sie eine neue Angebotsübersicht und ein neues Anmeldeformular.</a:t>
            </a:r>
          </a:p>
          <a:p>
            <a:pPr>
              <a:lnSpc>
                <a:spcPct val="108000"/>
              </a:lnSpc>
              <a:spcAft>
                <a:spcPts val="2000"/>
              </a:spcAft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Um Ihr Kind dafür anzumelden, füllen Sie bitte nach Rücksprache mit Ihrem Kind den Rücklauf-Abschnitt vollständig und gut lesbar aus und geben diesen bis zum:</a:t>
            </a:r>
          </a:p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Donnerstag, den 22.11.2020 bei der Lehrkraft oder der pädagogischen Fachkraft ab. </a:t>
            </a:r>
            <a:endParaRPr lang="de-DE" sz="6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Alle Kinder werden auf dem hellgrünen Abschnitt informiert, in welchem Angebot sie eingeteilt sind.</a:t>
            </a:r>
          </a:p>
          <a:p>
            <a:pPr>
              <a:lnSpc>
                <a:spcPct val="108000"/>
              </a:lnSpc>
              <a:spcAft>
                <a:spcPts val="1008"/>
              </a:spcAft>
            </a:pPr>
            <a:endParaRPr lang="de-DE" sz="4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22982142"/>
            <a:ext cx="3024187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1514145" y="22230730"/>
            <a:ext cx="1409040" cy="15955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/>
              </a:rPr>
              <a:t></a:t>
            </a:r>
            <a:endParaRPr lang="de-DE" sz="9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8038"/>
              </p:ext>
            </p:extLst>
          </p:nvPr>
        </p:nvGraphicFramePr>
        <p:xfrm>
          <a:off x="0" y="24324727"/>
          <a:ext cx="30243463" cy="90276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12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7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9664">
                <a:tc>
                  <a:txBody>
                    <a:bodyPr/>
                    <a:lstStyle/>
                    <a:p>
                      <a:pPr marL="0" marR="0" indent="0" algn="l" defTabSz="417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1. Wunsch:</a:t>
                      </a:r>
                    </a:p>
                  </a:txBody>
                  <a:tcPr marL="900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6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00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664">
                <a:tc>
                  <a:txBody>
                    <a:bodyPr/>
                    <a:lstStyle/>
                    <a:p>
                      <a:pPr marL="0" marR="0" indent="0" algn="l" defTabSz="417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2. Wunsch </a:t>
                      </a:r>
                      <a:r>
                        <a:rPr lang="de-DE" sz="6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(Alternative):</a:t>
                      </a:r>
                    </a:p>
                  </a:txBody>
                  <a:tcPr marL="900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de-DE" sz="6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00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664">
                <a:tc gridSpan="3">
                  <a:txBody>
                    <a:bodyPr/>
                    <a:lstStyle/>
                    <a:p>
                      <a:r>
                        <a:rPr lang="de-DE" sz="6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Name des Kindes:</a:t>
                      </a:r>
                    </a:p>
                  </a:txBody>
                  <a:tcPr marL="900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664">
                <a:tc gridSpan="2">
                  <a:txBody>
                    <a:bodyPr/>
                    <a:lstStyle/>
                    <a:p>
                      <a:r>
                        <a:rPr lang="de-DE" sz="6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Telefon:</a:t>
                      </a:r>
                    </a:p>
                  </a:txBody>
                  <a:tcPr marL="900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6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Klasse:</a:t>
                      </a:r>
                    </a:p>
                  </a:txBody>
                  <a:tcPr marL="90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664">
                <a:tc gridSpan="3">
                  <a:txBody>
                    <a:bodyPr/>
                    <a:lstStyle/>
                    <a:p>
                      <a:r>
                        <a:rPr lang="de-DE" sz="6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Datum:</a:t>
                      </a:r>
                    </a:p>
                  </a:txBody>
                  <a:tcPr marL="900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9664">
                <a:tc gridSpan="3">
                  <a:txBody>
                    <a:bodyPr/>
                    <a:lstStyle/>
                    <a:p>
                      <a:r>
                        <a:rPr lang="de-DE" sz="6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itchFamily="34" charset="0"/>
                        </a:rPr>
                        <a:t>Unterschrift der Eltern:</a:t>
                      </a:r>
                    </a:p>
                  </a:txBody>
                  <a:tcPr marL="900000" anchor="ctr"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9664">
                <a:tc gridSpan="2">
                  <a:txBody>
                    <a:bodyPr/>
                    <a:lstStyle/>
                    <a:p>
                      <a:endParaRPr lang="de-DE" sz="7200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7200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7" name="Gerade Verbindung 96"/>
          <p:cNvCxnSpPr/>
          <p:nvPr/>
        </p:nvCxnSpPr>
        <p:spPr>
          <a:xfrm>
            <a:off x="1" y="33060097"/>
            <a:ext cx="302434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2324100" y="33946687"/>
            <a:ext cx="25960387" cy="951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6000" b="1" dirty="0">
                <a:solidFill>
                  <a:srgbClr val="0003FF"/>
                </a:solidFill>
                <a:latin typeface="Calibri" pitchFamily="34" charset="0"/>
              </a:rPr>
              <a:t>Rückmeldung der Schule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2324100" y="35432587"/>
            <a:ext cx="25960387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Name des Kindes:</a:t>
            </a:r>
            <a:r>
              <a:rPr lang="de-DE" sz="4400" b="1" dirty="0">
                <a:solidFill>
                  <a:srgbClr val="0003FF"/>
                </a:solidFill>
                <a:latin typeface="Calibri" pitchFamily="34" charset="0"/>
              </a:rPr>
              <a:t>		</a:t>
            </a:r>
          </a:p>
          <a:p>
            <a:pPr>
              <a:spcAft>
                <a:spcPts val="2000"/>
              </a:spcAft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nimmt an folgendem                      -Angebot teil:</a:t>
            </a:r>
          </a:p>
          <a:p>
            <a:pPr>
              <a:spcAft>
                <a:spcPts val="2000"/>
              </a:spcAft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Angebotsstart ist am:	</a:t>
            </a: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Donnerstag, den 05.11.2020 in den angegebenen Räumen </a:t>
            </a:r>
            <a:b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	und an den angegebenen Orten. </a:t>
            </a:r>
          </a:p>
          <a:p>
            <a:pPr>
              <a:spcAft>
                <a:spcPts val="2000"/>
              </a:spcAft>
            </a:pPr>
            <a:b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	</a:t>
            </a:r>
            <a:r>
              <a:rPr lang="de-DE" sz="4400" b="1" dirty="0">
                <a:solidFill>
                  <a:srgbClr val="0003FF"/>
                </a:solidFill>
                <a:latin typeface="Calibri" pitchFamily="34" charset="0"/>
              </a:rPr>
              <a:t>„</a:t>
            </a:r>
            <a:r>
              <a:rPr lang="de-DE" sz="5400" dirty="0">
                <a:solidFill>
                  <a:srgbClr val="0003FF"/>
                </a:solidFill>
                <a:latin typeface="Calibri" pitchFamily="34" charset="0"/>
              </a:rPr>
              <a:t>Liebe Kinder, bitte achtet besonders am ersten Tag auf das 			Symbol Eures                 -Angebots“</a:t>
            </a:r>
            <a:r>
              <a:rPr lang="de-DE" sz="5400" b="1" dirty="0">
                <a:solidFill>
                  <a:srgbClr val="0003FF"/>
                </a:solidFill>
                <a:latin typeface="Calibri" pitchFamily="34" charset="0"/>
              </a:rPr>
              <a:t> </a:t>
            </a:r>
            <a:endParaRPr lang="de-DE" sz="5400" dirty="0">
              <a:solidFill>
                <a:srgbClr val="0003FF"/>
              </a:solidFill>
              <a:latin typeface="Calibri" pitchFamily="34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1514145" y="32338547"/>
            <a:ext cx="1409040" cy="15955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9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/>
              </a:rPr>
              <a:t></a:t>
            </a:r>
            <a:endParaRPr lang="de-DE" sz="9600" b="1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6" name="Gerade Verbindung 35"/>
          <p:cNvCxnSpPr/>
          <p:nvPr/>
        </p:nvCxnSpPr>
        <p:spPr>
          <a:xfrm>
            <a:off x="6517285" y="35996474"/>
            <a:ext cx="21691003" cy="0"/>
          </a:xfrm>
          <a:prstGeom prst="line">
            <a:avLst/>
          </a:prstGeom>
          <a:ln w="38100">
            <a:solidFill>
              <a:srgbClr val="000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13258800" y="36896935"/>
            <a:ext cx="14949488" cy="0"/>
          </a:xfrm>
          <a:prstGeom prst="line">
            <a:avLst/>
          </a:prstGeom>
          <a:ln w="38100">
            <a:solidFill>
              <a:srgbClr val="000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3" descr="G:\Weitere Aufträge\1 Montessori - Müller-Zastrau\Multikulti-Buch\Schriftzug\MultiKulti-f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61156" r="14212"/>
          <a:stretch/>
        </p:blipFill>
        <p:spPr bwMode="auto">
          <a:xfrm>
            <a:off x="2218664" y="9238586"/>
            <a:ext cx="5457483" cy="20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96" name="Picture 68" descr="G:\Weitere Aufträge\1 Montessori - Müller-Zastrau\Multikulti-Buch\Schriftzug\MultiKulti_fin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493" r="1" b="-2400"/>
          <a:stretch/>
        </p:blipFill>
        <p:spPr bwMode="auto">
          <a:xfrm>
            <a:off x="14172853" y="40430354"/>
            <a:ext cx="3254535" cy="9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8" descr="logo stjg-1.jpg wird angezeig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AutoShape 60" descr="logo stjg-1.jpg wird angezeigt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7" name="Picture 53" descr="G:\Weitere Aufträge\1 Montessori - Müller-Zastrau\Multikulti-Buch\Schriftzug\MultiKulti-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748" y="1410844"/>
            <a:ext cx="6313320" cy="44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1" descr="G:\Weitere Aufträge\1 Montessori - Müller-Zastrau\Urkunde und Anmeldung Multikulti\logo stjg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932" y="1423988"/>
            <a:ext cx="4595253" cy="25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3" descr="G:\Weitere Aufträge\1 Montessori - Müller-Zastrau\Multikulti-Buch\Schriftzug\MultiKulti-f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61156" b="4516"/>
          <a:stretch/>
        </p:blipFill>
        <p:spPr bwMode="auto">
          <a:xfrm>
            <a:off x="14383657" y="23390669"/>
            <a:ext cx="2456317" cy="6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feld 92"/>
          <p:cNvSpPr txBox="1"/>
          <p:nvPr/>
        </p:nvSpPr>
        <p:spPr>
          <a:xfrm>
            <a:off x="2305050" y="23295152"/>
            <a:ext cx="25960387" cy="7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8000"/>
              </a:lnSpc>
              <a:spcAft>
                <a:spcPts val="1008"/>
              </a:spcAft>
            </a:pPr>
            <a:r>
              <a:rPr lang="de-DE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Mein / Unser Kind möchte gerne an folgendem                 -Angebot teilnehmen:</a:t>
            </a:r>
          </a:p>
        </p:txBody>
      </p:sp>
      <p:pic>
        <p:nvPicPr>
          <p:cNvPr id="59" name="Picture 68" descr="G:\Weitere Aufträge\1 Montessori - Müller-Zastrau\Multikulti-Buch\Schriftzug\MultiKulti_fin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493" r="1" b="-2400"/>
          <a:stretch/>
        </p:blipFill>
        <p:spPr bwMode="auto">
          <a:xfrm>
            <a:off x="7086253" y="36277454"/>
            <a:ext cx="3254535" cy="9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3" descr="G:\Weitere Aufträge\1 Montessori - Müller-Zastrau\Multikulti-Buch\Schriftzug\MultiKulti-final.jpg">
            <a:extLst>
              <a:ext uri="{FF2B5EF4-FFF2-40B4-BE49-F238E27FC236}">
                <a16:creationId xmlns:a16="http://schemas.microsoft.com/office/drawing/2014/main" id="{793BAB44-B791-4739-BA75-DF7C5AB7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6" r="9740" b="4150"/>
          <a:stretch/>
        </p:blipFill>
        <p:spPr bwMode="auto">
          <a:xfrm>
            <a:off x="1877331" y="12782244"/>
            <a:ext cx="2476008" cy="6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28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 Master 4_3_DE">
  <a:themeElements>
    <a:clrScheme name="Mercedes-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B6BBC1"/>
      </a:accent1>
      <a:accent2>
        <a:srgbClr val="00ADEF"/>
      </a:accent2>
      <a:accent3>
        <a:srgbClr val="0082E6"/>
      </a:accent3>
      <a:accent4>
        <a:srgbClr val="003366"/>
      </a:accent4>
      <a:accent5>
        <a:srgbClr val="333333"/>
      </a:accent5>
      <a:accent6>
        <a:srgbClr val="9F0002"/>
      </a:accent6>
      <a:hlink>
        <a:srgbClr val="0082E6"/>
      </a:hlink>
      <a:folHlink>
        <a:srgbClr val="999999"/>
      </a:folHlink>
    </a:clrScheme>
    <a:fontScheme name="Mercedes 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rgbClr val="33333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lnSpc>
            <a:spcPct val="108000"/>
          </a:lnSpc>
          <a:spcAft>
            <a:spcPts val="1008"/>
          </a:spcAft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Mercedes 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003366"/>
      </a:accent1>
      <a:accent2>
        <a:srgbClr val="00ADEF"/>
      </a:accent2>
      <a:accent3>
        <a:srgbClr val="0082E6"/>
      </a:accent3>
      <a:accent4>
        <a:srgbClr val="9F0002"/>
      </a:accent4>
      <a:accent5>
        <a:srgbClr val="999999"/>
      </a:accent5>
      <a:accent6>
        <a:srgbClr val="333333"/>
      </a:accent6>
      <a:hlink>
        <a:srgbClr val="0082E6"/>
      </a:hlink>
      <a:folHlink>
        <a:srgbClr val="999999"/>
      </a:folHlink>
    </a:clrScheme>
    <a:fontScheme name="Mercedes 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Mercedes Benz">
      <a:dk1>
        <a:sysClr val="windowText" lastClr="000000"/>
      </a:dk1>
      <a:lt1>
        <a:sysClr val="window" lastClr="FFFFFF"/>
      </a:lt1>
      <a:dk2>
        <a:srgbClr val="EAEAEA"/>
      </a:dk2>
      <a:lt2>
        <a:srgbClr val="B6BBC1"/>
      </a:lt2>
      <a:accent1>
        <a:srgbClr val="003366"/>
      </a:accent1>
      <a:accent2>
        <a:srgbClr val="00ADEF"/>
      </a:accent2>
      <a:accent3>
        <a:srgbClr val="0082E6"/>
      </a:accent3>
      <a:accent4>
        <a:srgbClr val="9F0002"/>
      </a:accent4>
      <a:accent5>
        <a:srgbClr val="999999"/>
      </a:accent5>
      <a:accent6>
        <a:srgbClr val="333333"/>
      </a:accent6>
      <a:hlink>
        <a:srgbClr val="0082E6"/>
      </a:hlink>
      <a:folHlink>
        <a:srgbClr val="999999"/>
      </a:folHlink>
    </a:clrScheme>
    <a:fontScheme name="Mercedes Benz">
      <a:majorFont>
        <a:latin typeface="CorpoA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 Master 4_3_DE</Template>
  <TotalTime>0</TotalTime>
  <Words>259</Words>
  <Application>Microsoft Office PowerPoint</Application>
  <PresentationFormat>Benutzerdefiniert</PresentationFormat>
  <Paragraphs>26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CorpoA</vt:lpstr>
      <vt:lpstr>CorpoS</vt:lpstr>
      <vt:lpstr>Symbol</vt:lpstr>
      <vt:lpstr>MP Master 4_3_DE</vt:lpstr>
      <vt:lpstr>think-cell Folie</vt:lpstr>
      <vt:lpstr>PowerPoint-Präsentation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Rodriguez Romero, Martina (050-Extern)</dc:creator>
  <cp:lastModifiedBy>Sven-Jesco Grenzbach</cp:lastModifiedBy>
  <cp:revision>82</cp:revision>
  <cp:lastPrinted>2020-10-19T07:51:40Z</cp:lastPrinted>
  <dcterms:created xsi:type="dcterms:W3CDTF">2015-06-25T15:16:27Z</dcterms:created>
  <dcterms:modified xsi:type="dcterms:W3CDTF">2020-12-11T21:39:58Z</dcterms:modified>
</cp:coreProperties>
</file>