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21" r:id="rId4"/>
    <p:sldId id="317" r:id="rId5"/>
    <p:sldId id="307" r:id="rId6"/>
    <p:sldId id="309" r:id="rId7"/>
    <p:sldId id="310" r:id="rId8"/>
    <p:sldId id="332" r:id="rId9"/>
    <p:sldId id="328" r:id="rId10"/>
    <p:sldId id="327" r:id="rId11"/>
    <p:sldId id="311" r:id="rId12"/>
    <p:sldId id="333" r:id="rId13"/>
    <p:sldId id="320" r:id="rId14"/>
  </p:sldIdLst>
  <p:sldSz cx="6858000" cy="9906000" type="A4"/>
  <p:notesSz cx="6797675" cy="9926638"/>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21"/>
            <p14:sldId id="317"/>
            <p14:sldId id="307"/>
            <p14:sldId id="309"/>
            <p14:sldId id="310"/>
            <p14:sldId id="332"/>
            <p14:sldId id="328"/>
            <p14:sldId id="327"/>
            <p14:sldId id="311"/>
            <p14:sldId id="333"/>
            <p14:sldId id="320"/>
          </p14:sldIdLst>
        </p14:section>
      </p14:sectionLst>
    </p:ext>
    <p:ext uri="{EFAFB233-063F-42B5-8137-9DF3F51BA10A}">
      <p15:sldGuideLst xmlns:p15="http://schemas.microsoft.com/office/powerpoint/2012/main">
        <p15:guide id="1" orient="horz" pos="6114" userDrawn="1">
          <p15:clr>
            <a:srgbClr val="A4A3A4"/>
          </p15:clr>
        </p15:guide>
        <p15:guide id="2" orient="horz" pos="4005" userDrawn="1">
          <p15:clr>
            <a:srgbClr val="A4A3A4"/>
          </p15:clr>
        </p15:guide>
        <p15:guide id="3" orient="horz" pos="988" userDrawn="1">
          <p15:clr>
            <a:srgbClr val="A4A3A4"/>
          </p15:clr>
        </p15:guide>
        <p15:guide id="4" orient="horz" pos="943" userDrawn="1">
          <p15:clr>
            <a:srgbClr val="A4A3A4"/>
          </p15:clr>
        </p15:guide>
        <p15:guide id="5" pos="4088"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AB8"/>
    <a:srgbClr val="EEF983"/>
    <a:srgbClr val="66FF99"/>
    <a:srgbClr val="FCEBBA"/>
    <a:srgbClr val="FF9933"/>
    <a:srgbClr val="D6D6D6"/>
    <a:srgbClr val="B5FDFD"/>
    <a:srgbClr val="CCEFFC"/>
    <a:srgbClr val="FF0066"/>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53" autoAdjust="0"/>
    <p:restoredTop sz="93416" autoAdjust="0"/>
  </p:normalViewPr>
  <p:slideViewPr>
    <p:cSldViewPr snapToGrid="0" showGuides="1">
      <p:cViewPr varScale="1">
        <p:scale>
          <a:sx n="75" d="100"/>
          <a:sy n="75" d="100"/>
        </p:scale>
        <p:origin x="3066" y="66"/>
      </p:cViewPr>
      <p:guideLst>
        <p:guide orient="horz" pos="6114"/>
        <p:guide orient="horz" pos="4005"/>
        <p:guide orient="horz" pos="988"/>
        <p:guide orient="horz" pos="943"/>
        <p:guide pos="4088"/>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75" d="100"/>
          <a:sy n="75" d="100"/>
        </p:scale>
        <p:origin x="1704" y="-2706"/>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632" y="9614812"/>
            <a:ext cx="4817250" cy="31265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5" y="9613988"/>
            <a:ext cx="376173" cy="31265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632" y="9615128"/>
            <a:ext cx="59945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5064" y="9715088"/>
            <a:ext cx="938783" cy="108188"/>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316" tIns="45658" rIns="91316" bIns="45658" rtlCol="0" anchor="ctr"/>
          <a:lstStyle/>
          <a:p>
            <a:endParaRPr lang="de-DE" dirty="0"/>
          </a:p>
        </p:txBody>
      </p:sp>
      <p:sp>
        <p:nvSpPr>
          <p:cNvPr id="5" name="Notizenplatzhalter 4"/>
          <p:cNvSpPr>
            <a:spLocks noGrp="1"/>
          </p:cNvSpPr>
          <p:nvPr>
            <p:ph type="body" sz="quarter" idx="3"/>
          </p:nvPr>
        </p:nvSpPr>
        <p:spPr>
          <a:xfrm>
            <a:off x="878562" y="4806980"/>
            <a:ext cx="5061169" cy="4466987"/>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410359" y="9613988"/>
            <a:ext cx="4817250" cy="312650"/>
          </a:xfrm>
          <a:prstGeom prst="rect">
            <a:avLst/>
          </a:prstGeom>
        </p:spPr>
        <p:txBody>
          <a:bodyPr vert="horz" lIns="0" tIns="0" rIns="0" bIns="0" rtlCol="0" anchor="ctr"/>
          <a:lstStyle>
            <a:lvl1pPr algn="l">
              <a:defRPr sz="900"/>
            </a:lvl1pPr>
          </a:lstStyle>
          <a:p>
            <a:r>
              <a:rPr lang="de-DE" dirty="0"/>
              <a:t>Titel der Präsentation in 9 pt CorpoS Regular | Abteilung | </a:t>
            </a:r>
            <a:r>
              <a:rPr lang="de-DE" dirty="0">
                <a:latin typeface="CorpoS" pitchFamily="2" charset="0"/>
              </a:rPr>
              <a:t>Datum</a:t>
            </a:r>
          </a:p>
        </p:txBody>
      </p:sp>
      <p:sp>
        <p:nvSpPr>
          <p:cNvPr id="7" name="Foliennummernplatzhalter 6"/>
          <p:cNvSpPr>
            <a:spLocks noGrp="1"/>
          </p:cNvSpPr>
          <p:nvPr>
            <p:ph type="sldNum" sz="quarter" idx="5"/>
          </p:nvPr>
        </p:nvSpPr>
        <p:spPr>
          <a:xfrm>
            <a:off x="2" y="9613988"/>
            <a:ext cx="374675" cy="31265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632" y="9615128"/>
            <a:ext cx="59945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70" y="9713368"/>
            <a:ext cx="938783" cy="108188"/>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208145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CorpoS" pitchFamily="2" charset="0"/>
                <a:cs typeface="Arial" charset="0"/>
              </a:defRPr>
            </a:lvl1pPr>
            <a:lvl2pPr marL="741757" indent="-285291" eaLnBrk="0" hangingPunct="0">
              <a:defRPr sz="1300">
                <a:solidFill>
                  <a:schemeClr val="tx1"/>
                </a:solidFill>
                <a:latin typeface="CorpoS" pitchFamily="2" charset="0"/>
                <a:cs typeface="Arial" charset="0"/>
              </a:defRPr>
            </a:lvl2pPr>
            <a:lvl3pPr marL="1141160" indent="-228235" eaLnBrk="0" hangingPunct="0">
              <a:defRPr sz="1300">
                <a:solidFill>
                  <a:schemeClr val="tx1"/>
                </a:solidFill>
                <a:latin typeface="CorpoS" pitchFamily="2" charset="0"/>
                <a:cs typeface="Arial" charset="0"/>
              </a:defRPr>
            </a:lvl3pPr>
            <a:lvl4pPr marL="1597627" indent="-228235" eaLnBrk="0" hangingPunct="0">
              <a:defRPr sz="1300">
                <a:solidFill>
                  <a:schemeClr val="tx1"/>
                </a:solidFill>
                <a:latin typeface="CorpoS" pitchFamily="2" charset="0"/>
                <a:cs typeface="Arial" charset="0"/>
              </a:defRPr>
            </a:lvl4pPr>
            <a:lvl5pPr marL="2054093" indent="-228235" eaLnBrk="0" hangingPunct="0">
              <a:defRPr sz="1300">
                <a:solidFill>
                  <a:schemeClr val="tx1"/>
                </a:solidFill>
                <a:latin typeface="CorpoS" pitchFamily="2" charset="0"/>
                <a:cs typeface="Arial" charset="0"/>
              </a:defRPr>
            </a:lvl5pPr>
            <a:lvl6pPr marL="2510556" indent="-228235" eaLnBrk="0" fontAlgn="base" hangingPunct="0">
              <a:spcBef>
                <a:spcPct val="50000"/>
              </a:spcBef>
              <a:spcAft>
                <a:spcPct val="0"/>
              </a:spcAft>
              <a:defRPr sz="1300">
                <a:solidFill>
                  <a:schemeClr val="tx1"/>
                </a:solidFill>
                <a:latin typeface="CorpoS" pitchFamily="2" charset="0"/>
                <a:cs typeface="Arial" charset="0"/>
              </a:defRPr>
            </a:lvl6pPr>
            <a:lvl7pPr marL="2967023" indent="-228235" eaLnBrk="0" fontAlgn="base" hangingPunct="0">
              <a:spcBef>
                <a:spcPct val="50000"/>
              </a:spcBef>
              <a:spcAft>
                <a:spcPct val="0"/>
              </a:spcAft>
              <a:defRPr sz="1300">
                <a:solidFill>
                  <a:schemeClr val="tx1"/>
                </a:solidFill>
                <a:latin typeface="CorpoS" pitchFamily="2" charset="0"/>
                <a:cs typeface="Arial" charset="0"/>
              </a:defRPr>
            </a:lvl7pPr>
            <a:lvl8pPr marL="3423488" indent="-228235" eaLnBrk="0" fontAlgn="base" hangingPunct="0">
              <a:spcBef>
                <a:spcPct val="50000"/>
              </a:spcBef>
              <a:spcAft>
                <a:spcPct val="0"/>
              </a:spcAft>
              <a:defRPr sz="1300">
                <a:solidFill>
                  <a:schemeClr val="tx1"/>
                </a:solidFill>
                <a:latin typeface="CorpoS" pitchFamily="2" charset="0"/>
                <a:cs typeface="Arial" charset="0"/>
              </a:defRPr>
            </a:lvl8pPr>
            <a:lvl9pPr marL="3879952" indent="-228235" eaLnBrk="0" fontAlgn="base" hangingPunct="0">
              <a:spcBef>
                <a:spcPct val="50000"/>
              </a:spcBef>
              <a:spcAft>
                <a:spcPct val="0"/>
              </a:spcAft>
              <a:defRPr sz="13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762125" y="993775"/>
            <a:ext cx="2576513" cy="3724275"/>
          </a:xfrm>
          <a:ln/>
        </p:spPr>
      </p:sp>
      <p:sp>
        <p:nvSpPr>
          <p:cNvPr id="51205" name="Rectangle 3"/>
          <p:cNvSpPr>
            <a:spLocks noGrp="1" noChangeArrowheads="1"/>
          </p:cNvSpPr>
          <p:nvPr>
            <p:ph type="body" idx="1"/>
          </p:nvPr>
        </p:nvSpPr>
        <p:spPr>
          <a:xfrm>
            <a:off x="598498" y="4963324"/>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Titel der Präsentation in 9 pt CorpoS Regular | Abteilung | </a:t>
            </a:r>
            <a:r>
              <a:rPr lang="de-DE">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2</a:t>
            </a:fld>
            <a:endParaRPr lang="de-DE" dirty="0"/>
          </a:p>
        </p:txBody>
      </p:sp>
    </p:spTree>
    <p:extLst>
      <p:ext uri="{BB962C8B-B14F-4D97-AF65-F5344CB8AC3E}">
        <p14:creationId xmlns:p14="http://schemas.microsoft.com/office/powerpoint/2010/main" val="209418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Titel der Präsentation in 9 pt CorpoS Regular | Abteilung | </a:t>
            </a:r>
            <a:r>
              <a:rPr lang="de-DE">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3</a:t>
            </a:fld>
            <a:endParaRPr lang="de-DE" dirty="0"/>
          </a:p>
        </p:txBody>
      </p:sp>
    </p:spTree>
    <p:extLst>
      <p:ext uri="{BB962C8B-B14F-4D97-AF65-F5344CB8AC3E}">
        <p14:creationId xmlns:p14="http://schemas.microsoft.com/office/powerpoint/2010/main" val="424392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186870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1943" indent="-285361" eaLnBrk="0" hangingPunct="0">
              <a:defRPr sz="1400">
                <a:solidFill>
                  <a:schemeClr val="tx1"/>
                </a:solidFill>
                <a:latin typeface="CorpoS" pitchFamily="2" charset="0"/>
                <a:cs typeface="Arial" charset="0"/>
              </a:defRPr>
            </a:lvl2pPr>
            <a:lvl3pPr marL="1141449" indent="-228291" eaLnBrk="0" hangingPunct="0">
              <a:defRPr sz="1400">
                <a:solidFill>
                  <a:schemeClr val="tx1"/>
                </a:solidFill>
                <a:latin typeface="CorpoS" pitchFamily="2" charset="0"/>
                <a:cs typeface="Arial" charset="0"/>
              </a:defRPr>
            </a:lvl3pPr>
            <a:lvl4pPr marL="1598030" indent="-228291" eaLnBrk="0" hangingPunct="0">
              <a:defRPr sz="1400">
                <a:solidFill>
                  <a:schemeClr val="tx1"/>
                </a:solidFill>
                <a:latin typeface="CorpoS" pitchFamily="2" charset="0"/>
                <a:cs typeface="Arial" charset="0"/>
              </a:defRPr>
            </a:lvl4pPr>
            <a:lvl5pPr marL="2054612" indent="-228291" eaLnBrk="0" hangingPunct="0">
              <a:defRPr sz="1400">
                <a:solidFill>
                  <a:schemeClr val="tx1"/>
                </a:solidFill>
                <a:latin typeface="CorpoS" pitchFamily="2" charset="0"/>
                <a:cs typeface="Arial" charset="0"/>
              </a:defRPr>
            </a:lvl5pPr>
            <a:lvl6pPr marL="2511190" indent="-228291" eaLnBrk="0" fontAlgn="base" hangingPunct="0">
              <a:spcBef>
                <a:spcPct val="50000"/>
              </a:spcBef>
              <a:spcAft>
                <a:spcPct val="0"/>
              </a:spcAft>
              <a:defRPr sz="1400">
                <a:solidFill>
                  <a:schemeClr val="tx1"/>
                </a:solidFill>
                <a:latin typeface="CorpoS" pitchFamily="2" charset="0"/>
                <a:cs typeface="Arial" charset="0"/>
              </a:defRPr>
            </a:lvl6pPr>
            <a:lvl7pPr marL="2967772" indent="-228291" eaLnBrk="0" fontAlgn="base" hangingPunct="0">
              <a:spcBef>
                <a:spcPct val="50000"/>
              </a:spcBef>
              <a:spcAft>
                <a:spcPct val="0"/>
              </a:spcAft>
              <a:defRPr sz="1400">
                <a:solidFill>
                  <a:schemeClr val="tx1"/>
                </a:solidFill>
                <a:latin typeface="CorpoS" pitchFamily="2" charset="0"/>
                <a:cs typeface="Arial" charset="0"/>
              </a:defRPr>
            </a:lvl7pPr>
            <a:lvl8pPr marL="3424351" indent="-228291" eaLnBrk="0" fontAlgn="base" hangingPunct="0">
              <a:spcBef>
                <a:spcPct val="50000"/>
              </a:spcBef>
              <a:spcAft>
                <a:spcPct val="0"/>
              </a:spcAft>
              <a:defRPr sz="1400">
                <a:solidFill>
                  <a:schemeClr val="tx1"/>
                </a:solidFill>
                <a:latin typeface="CorpoS" pitchFamily="2" charset="0"/>
                <a:cs typeface="Arial" charset="0"/>
              </a:defRPr>
            </a:lvl8pPr>
            <a:lvl9pPr marL="3880932" indent="-228291"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dirty="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763713" y="993775"/>
            <a:ext cx="2576512" cy="3724275"/>
          </a:xfrm>
          <a:ln/>
        </p:spPr>
      </p:sp>
      <p:sp>
        <p:nvSpPr>
          <p:cNvPr id="51205" name="Rectangle 3"/>
          <p:cNvSpPr>
            <a:spLocks noGrp="1" noChangeArrowheads="1"/>
          </p:cNvSpPr>
          <p:nvPr>
            <p:ph type="body" idx="1"/>
          </p:nvPr>
        </p:nvSpPr>
        <p:spPr>
          <a:xfrm>
            <a:off x="598498" y="4963321"/>
            <a:ext cx="5519736" cy="4218900"/>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46488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a:t>Präsentationstitel 45 </a:t>
            </a:r>
            <a:r>
              <a:rPr lang="de-DE" dirty="0" err="1"/>
              <a:t>pt</a:t>
            </a:r>
            <a:r>
              <a:rPr lang="de-DE" dirty="0"/>
              <a:t> über zwei Zeilen.</a:t>
            </a:r>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a:t>Zusatztext zur Präsentation 15 pt</a:t>
            </a:r>
          </a:p>
          <a:p>
            <a:pPr lvl="0"/>
            <a:r>
              <a:rPr lang="de-DE" dirty="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dirty="0"/>
              <a:t>Bild durch Klicken auf Symbol hinzufügen</a:t>
            </a:r>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43763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pt über zwei Zeilen für eine Inhaltsseite</a:t>
            </a:r>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a:t>Tabellenunterschriften werden in </a:t>
            </a:r>
            <a:r>
              <a:rPr lang="de-DE" dirty="0" err="1"/>
              <a:t>CorpoS</a:t>
            </a:r>
            <a:r>
              <a:rPr lang="de-DE" dirty="0"/>
              <a:t> 9 </a:t>
            </a:r>
            <a:r>
              <a:rPr lang="de-DE" dirty="0" err="1"/>
              <a:t>pt</a:t>
            </a:r>
            <a:r>
              <a:rPr lang="de-DE" dirty="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273103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22.10.2019</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22.10.2019</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a:t>Präsentationstitel 45 </a:t>
            </a:r>
            <a:r>
              <a:rPr lang="de-DE" dirty="0" err="1"/>
              <a:t>pt</a:t>
            </a:r>
            <a:r>
              <a:rPr lang="de-DE" dirty="0"/>
              <a:t> über zwei Zeilen.</a:t>
            </a:r>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a:t>Zusatztext zur Präsentation 15 pt</a:t>
            </a:r>
          </a:p>
          <a:p>
            <a:pPr lvl="0"/>
            <a:r>
              <a:rPr lang="de-DE" dirty="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dirty="0"/>
              <a:t>Bild durch Klicken auf Symbol hinzufügen</a:t>
            </a:r>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4096893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22.10.2019</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854759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22.10.2019</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dirty="0"/>
              <a:t>Bild durch Klicken auf Symbol hinzufügen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3829244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dirty="0"/>
              <a:t>Bild durch Klicken auf Symbol hinzufügen</a:t>
            </a:r>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380136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22.10.2019</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5339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pt über zwei Zeilen für eine Inhaltsseite</a:t>
            </a:r>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dirty="0"/>
              <a:t>Bild durch Klicken auf Symbol hinzufügen</a:t>
            </a:r>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6046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22.10.2019</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84650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9798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a:t>Kapitelüberschrift 45 pt über zwei Zeilen.</a:t>
            </a:r>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415801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a:t>Kapitelüberschrift 45 pt über zwei Zeilen.</a:t>
            </a:r>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3924198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pt über zwei Zeilen für eine Inhaltsseite</a:t>
            </a:r>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a:t>Tabellenunterschriften werden in </a:t>
            </a:r>
            <a:r>
              <a:rPr lang="de-DE" dirty="0" err="1"/>
              <a:t>CorpoS</a:t>
            </a:r>
            <a:r>
              <a:rPr lang="de-DE" dirty="0"/>
              <a:t> 9 </a:t>
            </a:r>
            <a:r>
              <a:rPr lang="de-DE" dirty="0" err="1"/>
              <a:t>pt</a:t>
            </a:r>
            <a:r>
              <a:rPr lang="de-DE" dirty="0"/>
              <a:t> gesetzt. Tabellenunterschriften werden unterhalb der Tabelle mit einem Abstand von 0,4 cm platziert.</a:t>
            </a:r>
          </a:p>
        </p:txBody>
      </p:sp>
    </p:spTree>
    <p:extLst>
      <p:ext uri="{BB962C8B-B14F-4D97-AF65-F5344CB8AC3E}">
        <p14:creationId xmlns:p14="http://schemas.microsoft.com/office/powerpoint/2010/main" val="92777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67772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22.10.2019</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a:t>Titelmasterformat durch Klicken bearbeiten</a:t>
            </a:r>
            <a:endParaRPr lang="de-DE" dirty="0"/>
          </a:p>
        </p:txBody>
      </p:sp>
    </p:spTree>
    <p:extLst>
      <p:ext uri="{BB962C8B-B14F-4D97-AF65-F5344CB8AC3E}">
        <p14:creationId xmlns:p14="http://schemas.microsoft.com/office/powerpoint/2010/main" val="412410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22.10.2019</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dirty="0"/>
              <a:t>Bild durch Klicken auf Symbol hinzufügen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29792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dirty="0"/>
              <a:t>Bild durch Klicken auf Symbol hinzufügen</a:t>
            </a:r>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1176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22.10.2019</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353699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pt über zwei Zeilen für eine Inhaltsseite</a:t>
            </a:r>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dirty="0"/>
              <a:t>Bild durch Klicken auf Symbol hinzufügen</a:t>
            </a:r>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10454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9173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a:t>Kapitelüberschrift 45 pt über zwei Zeilen.</a:t>
            </a:r>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75526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a:t>Kapitelüberschrift 45 pt über zwei Zeilen.</a:t>
            </a:r>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22.10.2019</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dirty="0"/>
              <a:t>Bild durch Klicken auf Symbol hinzufügen</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205901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65161" name="think-cell Folie" r:id="rId17" imgW="360" imgH="360" progId="">
                  <p:embed/>
                </p:oleObj>
              </mc:Choice>
              <mc:Fallback>
                <p:oleObj name="think-cell Folie" r:id="rId17" imgW="360" imgH="360" progId="">
                  <p:embed/>
                  <p:pic>
                    <p:nvPicPr>
                      <p:cNvPr id="0" name="Picture 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5"/>
            </p:custDataLst>
            <p:extLst>
              <p:ext uri="{D42A27DB-BD31-4B8C-83A1-F6EECF244321}">
                <p14:modId xmlns:p14="http://schemas.microsoft.com/office/powerpoint/2010/main" val="1081191190"/>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17438" name="think-cell Folie" r:id="rId16" imgW="360" imgH="360" progId="">
                  <p:embed/>
                </p:oleObj>
              </mc:Choice>
              <mc:Fallback>
                <p:oleObj name="think-cell Folie" r:id="rId16" imgW="360" imgH="360" progId="">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581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2" r:id="rId12"/>
  </p:sldLayoutIdLst>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28.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27.png"/><Relationship Id="rId4" Type="http://schemas.openxmlformats.org/officeDocument/2006/relationships/notesSlide" Target="../notesSlides/notesSlide10.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11" Type="http://schemas.openxmlformats.org/officeDocument/2006/relationships/image" Target="../media/image20.wmf"/><Relationship Id="rId5" Type="http://schemas.openxmlformats.org/officeDocument/2006/relationships/oleObject" Target="../embeddings/oleObject11.bin"/><Relationship Id="rId10" Type="http://schemas.openxmlformats.org/officeDocument/2006/relationships/image" Target="../media/image30.wmf"/><Relationship Id="rId4" Type="http://schemas.openxmlformats.org/officeDocument/2006/relationships/notesSlide" Target="../notesSlides/notesSlide11.xml"/><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gi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oleObject" Target="../embeddings/oleObject5.bin"/><Relationship Id="rId10" Type="http://schemas.openxmlformats.org/officeDocument/2006/relationships/image" Target="../media/image8.jpeg"/><Relationship Id="rId4" Type="http://schemas.openxmlformats.org/officeDocument/2006/relationships/notesSlide" Target="../notesSlides/notesSlide5.xml"/><Relationship Id="rId9" Type="http://schemas.openxmlformats.org/officeDocument/2006/relationships/image" Target="../media/image6.gif"/><Relationship Id="rId14" Type="http://schemas.openxmlformats.org/officeDocument/2006/relationships/image" Target="../media/image12.gi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15.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notesSlide" Target="../notesSlides/notesSlide6.xml"/><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0.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19.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18.jpeg"/><Relationship Id="rId5" Type="http://schemas.openxmlformats.org/officeDocument/2006/relationships/oleObject" Target="../embeddings/oleObject7.bin"/><Relationship Id="rId10" Type="http://schemas.openxmlformats.org/officeDocument/2006/relationships/image" Target="../media/image17.png"/><Relationship Id="rId4" Type="http://schemas.openxmlformats.org/officeDocument/2006/relationships/notesSlide" Target="../notesSlides/notesSlide7.xm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oleObject" Target="../embeddings/oleObject8.bin"/><Relationship Id="rId4" Type="http://schemas.openxmlformats.org/officeDocument/2006/relationships/notesSlide" Target="../notesSlides/notesSlide8.xml"/><Relationship Id="rId9" Type="http://schemas.openxmlformats.org/officeDocument/2006/relationships/image" Target="../media/image21.wmf"/></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4.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9.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6166" name="think-cell Folie" r:id="rId5" imgW="0" imgH="0" progId="">
                  <p:embed/>
                </p:oleObj>
              </mc:Choice>
              <mc:Fallback>
                <p:oleObj name="think-cell Folie" r:id="rId5" imgW="0" imgH="0" progId="">
                  <p:embed/>
                  <p:pic>
                    <p:nvPicPr>
                      <p:cNvPr id="0" name="AutoShape 6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57 -130 </a:t>
            </a:r>
            <a:br>
              <a:rPr lang="de-DE" sz="1200" dirty="0">
                <a:solidFill>
                  <a:schemeClr val="tx1">
                    <a:lumMod val="65000"/>
                    <a:lumOff val="35000"/>
                  </a:schemeClr>
                </a:solidFill>
                <a:latin typeface="Calibri" pitchFamily="34" charset="0"/>
              </a:rPr>
            </a:br>
            <a:r>
              <a:rPr lang="de-DE" sz="1200" dirty="0">
                <a:solidFill>
                  <a:schemeClr val="tx1">
                    <a:lumMod val="65000"/>
                    <a:lumOff val="35000"/>
                  </a:schemeClr>
                </a:solidFill>
                <a:latin typeface="Calibri" pitchFamily="34" charset="0"/>
              </a:rPr>
              <a:t>Fax: 0711 / 216 57 -140 | montessori@stuttgart.de| www.mmgh.de</a:t>
            </a:r>
          </a:p>
          <a:p>
            <a:pPr algn="ctr"/>
            <a:r>
              <a:rPr lang="de-DE" sz="1200" dirty="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a:solidFill>
                  <a:srgbClr val="92D050"/>
                </a:solidFill>
                <a:latin typeface="Comic Sans MS" panose="030F0702030302020204" pitchFamily="66" charset="0"/>
              </a:rPr>
              <a:t>E</a:t>
            </a:r>
            <a:r>
              <a:rPr lang="de-DE" sz="5400" b="1" dirty="0">
                <a:solidFill>
                  <a:srgbClr val="7030A0"/>
                </a:solidFill>
                <a:latin typeface="Comic Sans MS" panose="030F0702030302020204" pitchFamily="66" charset="0"/>
              </a:rPr>
              <a:t>R</a:t>
            </a:r>
            <a:r>
              <a:rPr lang="de-DE" sz="5400" b="1" dirty="0">
                <a:solidFill>
                  <a:srgbClr val="92D050"/>
                </a:solidFill>
                <a:latin typeface="Comic Sans MS" panose="030F0702030302020204" pitchFamily="66" charset="0"/>
              </a:rPr>
              <a:t>I</a:t>
            </a:r>
            <a:r>
              <a:rPr lang="de-DE" sz="5400" b="1" dirty="0">
                <a:solidFill>
                  <a:srgbClr val="7030A0"/>
                </a:solidFill>
                <a:latin typeface="Comic Sans MS" panose="030F0702030302020204" pitchFamily="66" charset="0"/>
              </a:rPr>
              <a:t>E</a:t>
            </a:r>
            <a:r>
              <a:rPr lang="de-DE" sz="5400" b="1" dirty="0">
                <a:solidFill>
                  <a:srgbClr val="92D050"/>
                </a:solidFill>
                <a:latin typeface="Comic Sans MS" panose="030F0702030302020204" pitchFamily="66" charset="0"/>
              </a:rPr>
              <a:t>N</a:t>
            </a:r>
            <a:r>
              <a:rPr lang="de-DE" sz="5400" b="1" dirty="0">
                <a:solidFill>
                  <a:srgbClr val="7030A0"/>
                </a:solidFill>
                <a:latin typeface="Comic Sans MS" panose="030F0702030302020204" pitchFamily="66" charset="0"/>
              </a:rPr>
              <a:t>A</a:t>
            </a:r>
            <a:r>
              <a:rPr lang="de-DE" sz="5400" b="1" dirty="0">
                <a:solidFill>
                  <a:srgbClr val="92D050"/>
                </a:solidFill>
                <a:latin typeface="Comic Sans MS" panose="030F0702030302020204" pitchFamily="66" charset="0"/>
              </a:rPr>
              <a:t>N</a:t>
            </a:r>
            <a:r>
              <a:rPr lang="de-DE" sz="5400" b="1" dirty="0">
                <a:solidFill>
                  <a:srgbClr val="7030A0"/>
                </a:solidFill>
                <a:latin typeface="Comic Sans MS" panose="030F0702030302020204" pitchFamily="66" charset="0"/>
              </a:rPr>
              <a:t>G</a:t>
            </a:r>
            <a:r>
              <a:rPr lang="de-DE" sz="5400" b="1" dirty="0">
                <a:solidFill>
                  <a:srgbClr val="92D050"/>
                </a:solidFill>
                <a:latin typeface="Comic Sans MS" panose="030F0702030302020204" pitchFamily="66" charset="0"/>
              </a:rPr>
              <a:t>E</a:t>
            </a:r>
            <a:r>
              <a:rPr lang="de-DE" sz="5400" b="1" dirty="0">
                <a:solidFill>
                  <a:srgbClr val="7030A0"/>
                </a:solidFill>
                <a:latin typeface="Comic Sans MS" panose="030F0702030302020204" pitchFamily="66" charset="0"/>
              </a:rPr>
              <a:t>B</a:t>
            </a:r>
            <a:r>
              <a:rPr lang="de-DE" sz="5400" b="1" dirty="0">
                <a:solidFill>
                  <a:srgbClr val="92D050"/>
                </a:solidFill>
                <a:latin typeface="Comic Sans MS" panose="030F0702030302020204" pitchFamily="66" charset="0"/>
              </a:rPr>
              <a:t>O</a:t>
            </a:r>
            <a:r>
              <a:rPr lang="de-DE" sz="5400" b="1" dirty="0">
                <a:solidFill>
                  <a:srgbClr val="7030A0"/>
                </a:solidFill>
                <a:latin typeface="Comic Sans MS" panose="030F0702030302020204" pitchFamily="66" charset="0"/>
              </a:rPr>
              <a:t>T</a:t>
            </a:r>
            <a:r>
              <a:rPr lang="de-DE" sz="2800" dirty="0">
                <a:solidFill>
                  <a:srgbClr val="CC1021"/>
                </a:solidFill>
              </a:rPr>
              <a:t/>
            </a:r>
            <a:br>
              <a:rPr lang="de-DE" sz="2800" dirty="0">
                <a:solidFill>
                  <a:srgbClr val="CC1021"/>
                </a:solidFill>
              </a:rPr>
            </a:br>
            <a:r>
              <a:rPr lang="de-DE" sz="2400" dirty="0">
                <a:solidFill>
                  <a:schemeClr val="tx1">
                    <a:lumMod val="50000"/>
                    <a:lumOff val="50000"/>
                  </a:schemeClr>
                </a:solidFill>
                <a:latin typeface="Comic Sans MS" panose="030F0702030302020204" pitchFamily="66" charset="0"/>
              </a:rPr>
              <a:t>der Maria 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3000291"/>
            <a:ext cx="1752600" cy="40011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000" b="1" dirty="0">
                <a:solidFill>
                  <a:srgbClr val="FFC000"/>
                </a:solidFill>
                <a:latin typeface="Comic Sans MS" panose="030F0702030302020204" pitchFamily="66" charset="0"/>
              </a:rPr>
              <a:t>Herbst</a:t>
            </a:r>
            <a:endParaRPr lang="de-DE" sz="2000" dirty="0">
              <a:solidFill>
                <a:srgbClr val="FFC000"/>
              </a:solidFill>
              <a:latin typeface="Comic Sans MS" panose="030F0702030302020204" pitchFamily="66" charset="0"/>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r>
              <a:rPr lang="de-DE" sz="2000" dirty="0">
                <a:solidFill>
                  <a:schemeClr val="bg1"/>
                </a:solidFill>
              </a:rPr>
              <a:t>Herbst</a:t>
            </a:r>
          </a:p>
        </p:txBody>
      </p:sp>
      <p:sp>
        <p:nvSpPr>
          <p:cNvPr id="116" name="Textfeld 115"/>
          <p:cNvSpPr txBox="1"/>
          <p:nvPr/>
        </p:nvSpPr>
        <p:spPr>
          <a:xfrm>
            <a:off x="1317858" y="8052889"/>
            <a:ext cx="4222310" cy="923330"/>
          </a:xfrm>
          <a:prstGeom prst="rect">
            <a:avLst/>
          </a:prstGeom>
          <a:noFill/>
        </p:spPr>
        <p:txBody>
          <a:bodyPr wrap="none" lIns="0" tIns="0" rIns="0" bIns="0" rtlCol="0">
            <a:spAutoFit/>
          </a:bodyPr>
          <a:lstStyle/>
          <a:p>
            <a:pPr algn="ctr"/>
            <a:r>
              <a:rPr lang="de-DE" sz="3600" b="1" dirty="0">
                <a:solidFill>
                  <a:schemeClr val="tx1">
                    <a:lumMod val="65000"/>
                    <a:lumOff val="35000"/>
                  </a:schemeClr>
                </a:solidFill>
                <a:latin typeface="Comic Sans MS" panose="030F0702030302020204" pitchFamily="66" charset="0"/>
              </a:rPr>
              <a:t>Herbstferien 2019</a:t>
            </a:r>
          </a:p>
          <a:p>
            <a:pPr algn="ctr"/>
            <a:r>
              <a:rPr lang="de-DE" sz="2400" b="1" dirty="0">
                <a:solidFill>
                  <a:schemeClr val="tx1">
                    <a:lumMod val="65000"/>
                    <a:lumOff val="35000"/>
                  </a:schemeClr>
                </a:solidFill>
                <a:latin typeface="Comic Sans MS" panose="030F0702030302020204" pitchFamily="66" charset="0"/>
              </a:rPr>
              <a:t>„</a:t>
            </a:r>
            <a:r>
              <a:rPr lang="de-DE" sz="2400" b="1" dirty="0" smtClean="0">
                <a:solidFill>
                  <a:schemeClr val="tx1">
                    <a:lumMod val="65000"/>
                    <a:lumOff val="35000"/>
                  </a:schemeClr>
                </a:solidFill>
                <a:latin typeface="Comic Sans MS" panose="030F0702030302020204" pitchFamily="66" charset="0"/>
              </a:rPr>
              <a:t>Alles, was </a:t>
            </a:r>
            <a:r>
              <a:rPr lang="de-DE" sz="2400" b="1" dirty="0">
                <a:solidFill>
                  <a:schemeClr val="tx1">
                    <a:lumMod val="65000"/>
                    <a:lumOff val="35000"/>
                  </a:schemeClr>
                </a:solidFill>
                <a:latin typeface="Comic Sans MS" panose="030F0702030302020204" pitchFamily="66" charset="0"/>
              </a:rPr>
              <a:t>fliegt“</a:t>
            </a:r>
            <a:endParaRPr lang="de-DE" sz="24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23" name="Picture 75" descr="G:\Weitere Aufträge\1 Montessori - Müller-Zastrau\2 Anstehende Projekte\1 Ferienbroschüre\Neue Symbole\finale Symbole\Papierflieger.gif"/>
          <p:cNvPicPr>
            <a:picLocks noChangeAspect="1" noChangeArrowheads="1"/>
          </p:cNvPicPr>
          <p:nvPr/>
        </p:nvPicPr>
        <p:blipFill rotWithShape="1">
          <a:blip r:embed="rId8">
            <a:extLst>
              <a:ext uri="{28A0092B-C50C-407E-A947-70E740481C1C}">
                <a14:useLocalDpi xmlns:a14="http://schemas.microsoft.com/office/drawing/2010/main" val="0"/>
              </a:ext>
            </a:extLst>
          </a:blip>
          <a:srcRect l="4594" r="1" b="11561"/>
          <a:stretch/>
        </p:blipFill>
        <p:spPr bwMode="auto">
          <a:xfrm>
            <a:off x="2228494" y="5553806"/>
            <a:ext cx="2375609" cy="159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3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7161"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1" name="Rechteck 20"/>
          <p:cNvSpPr/>
          <p:nvPr/>
        </p:nvSpPr>
        <p:spPr>
          <a:xfrm>
            <a:off x="211324" y="1549941"/>
            <a:ext cx="6444963" cy="7209666"/>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Tagesablauf 2/2</a:t>
            </a:r>
          </a:p>
          <a:p>
            <a:pPr>
              <a:spcAft>
                <a:spcPts val="300"/>
              </a:spcAft>
            </a:pPr>
            <a:r>
              <a:rPr lang="de-DE" sz="1300" dirty="0">
                <a:solidFill>
                  <a:schemeClr val="tx1">
                    <a:lumMod val="75000"/>
                    <a:lumOff val="25000"/>
                  </a:schemeClr>
                </a:solidFill>
                <a:latin typeface="Calibri" panose="020F0502020204030204" pitchFamily="34" charset="0"/>
              </a:rPr>
              <a:t>Und nun zum zweiten Teil des Tagesablaufs mit 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835870" y="1829746"/>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Mittagessen - 12.00  bis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Maltesern. Unsere Ansprechpartnerin hier ist Frau Wörl. Die  Kontaktdaten sehen auf der Rückseite.  Wir versuchen gemeinsam mit Frau Wörl einen abwechslungsreichen Speiseplan für Ihr Kind/für Dich zusammenzustellen. Wenn es dennoch einmal Grund zur Beanstandung gibt, wenden Sie sich bitte an eine Pädagogische Fachkraft, bzw. direkt an Frau Wörl. Den Speiseplan entnehmen Sie/entnimmst Du bitte unserer Internetseite www.mmgh.de unter der Rubrik 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Silentium - 13.00  bis 13.30 Uhr </a:t>
            </a:r>
          </a:p>
          <a:p>
            <a:pPr>
              <a:buClr>
                <a:srgbClr val="FF3399"/>
              </a:buClr>
            </a:pPr>
            <a:r>
              <a:rPr lang="de-DE" sz="1300" dirty="0">
                <a:solidFill>
                  <a:schemeClr val="tx1">
                    <a:lumMod val="75000"/>
                    <a:lumOff val="25000"/>
                  </a:schemeClr>
                </a:solidFill>
                <a:latin typeface="Calibri" panose="020F0502020204030204" pitchFamily="34" charset="0"/>
              </a:rPr>
              <a:t>Bei allem Trubel im Tagesablauf, benötigt Ihr Kind dringend auch einmal eine Zeit des Innehaltens. In dieser Zeit des Silentiums kann sich Ihr Kind in kleineren </a:t>
            </a:r>
            <a:r>
              <a:rPr lang="de-DE" sz="1300" dirty="0" smtClean="0">
                <a:solidFill>
                  <a:schemeClr val="tx1">
                    <a:lumMod val="75000"/>
                    <a:lumOff val="25000"/>
                  </a:schemeClr>
                </a:solidFill>
                <a:latin typeface="Calibri" panose="020F0502020204030204" pitchFamily="34" charset="0"/>
              </a:rPr>
              <a:t>Gruppen </a:t>
            </a:r>
            <a:r>
              <a:rPr lang="de-DE" sz="1300" dirty="0">
                <a:solidFill>
                  <a:schemeClr val="tx1">
                    <a:lumMod val="75000"/>
                    <a:lumOff val="25000"/>
                  </a:schemeClr>
                </a:solidFill>
                <a:latin typeface="Calibri" panose="020F0502020204030204" pitchFamily="34" charset="0"/>
              </a:rPr>
              <a:t>an verschiedene Orte zurückziehen: </a:t>
            </a:r>
            <a:r>
              <a:rPr lang="de-DE" sz="1300" dirty="0" smtClean="0">
                <a:solidFill>
                  <a:schemeClr val="tx1">
                    <a:lumMod val="75000"/>
                    <a:lumOff val="25000"/>
                  </a:schemeClr>
                </a:solidFill>
                <a:latin typeface="Calibri" panose="020F0502020204030204" pitchFamily="34" charset="0"/>
              </a:rPr>
              <a:t>Zum </a:t>
            </a:r>
            <a:r>
              <a:rPr lang="de-DE" sz="1300" dirty="0">
                <a:solidFill>
                  <a:schemeClr val="tx1">
                    <a:lumMod val="75000"/>
                    <a:lumOff val="25000"/>
                  </a:schemeClr>
                </a:solidFill>
                <a:latin typeface="Calibri" panose="020F0502020204030204" pitchFamily="34" charset="0"/>
              </a:rPr>
              <a:t>Malen in den Pavillon, zum Hören einer Geschichte in den Bewegungsraum, zum Lesen in den Lesebereich oder zum Bauen  in den </a:t>
            </a:r>
            <a:r>
              <a:rPr lang="de-DE" sz="1300" dirty="0" smtClean="0">
                <a:solidFill>
                  <a:schemeClr val="tx1">
                    <a:lumMod val="75000"/>
                    <a:lumOff val="25000"/>
                  </a:schemeClr>
                </a:solidFill>
                <a:latin typeface="Calibri" panose="020F0502020204030204" pitchFamily="34" charset="0"/>
              </a:rPr>
              <a:t>Kosmischen </a:t>
            </a:r>
            <a:r>
              <a:rPr lang="de-DE" sz="1300" dirty="0">
                <a:solidFill>
                  <a:schemeClr val="tx1">
                    <a:lumMod val="75000"/>
                    <a:lumOff val="25000"/>
                  </a:schemeClr>
                </a:solidFill>
                <a:latin typeface="Calibri" panose="020F0502020204030204" pitchFamily="34" charset="0"/>
              </a:rPr>
              <a:t>Raum. </a:t>
            </a:r>
            <a:br>
              <a:rPr lang="de-DE" sz="1300" dirty="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Diese Zeit des Silentiums ist eine Zeit der Ruhe und Entspannung für ihre Kinder.</a:t>
            </a: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MultiKultiphase 2 - 14.00  bis 15.30</a:t>
            </a: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bis 17.00 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25108" y="7032902"/>
            <a:ext cx="805944" cy="812305"/>
            <a:chOff x="285145" y="6262932"/>
            <a:chExt cx="628642" cy="628642"/>
          </a:xfrm>
        </p:grpSpPr>
        <p:sp>
          <p:nvSpPr>
            <p:cNvPr id="24" name="Ellipse 23"/>
            <p:cNvSpPr/>
            <p:nvPr/>
          </p:nvSpPr>
          <p:spPr>
            <a:xfrm>
              <a:off x="285145" y="626293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386792"/>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0" y="8262487"/>
            <a:ext cx="831052" cy="844393"/>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grpSp>
      <p:sp>
        <p:nvSpPr>
          <p:cNvPr id="40" name="Foliennummernplatzhalter 2"/>
          <p:cNvSpPr txBox="1">
            <a:spLocks/>
          </p:cNvSpPr>
          <p:nvPr/>
        </p:nvSpPr>
        <p:spPr>
          <a:xfrm>
            <a:off x="73627" y="9585282"/>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	</a:t>
            </a:r>
          </a:p>
        </p:txBody>
      </p:sp>
      <p:grpSp>
        <p:nvGrpSpPr>
          <p:cNvPr id="3" name="Gruppieren 2"/>
          <p:cNvGrpSpPr/>
          <p:nvPr/>
        </p:nvGrpSpPr>
        <p:grpSpPr>
          <a:xfrm>
            <a:off x="60513" y="2182928"/>
            <a:ext cx="846482" cy="902955"/>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34213" y="3864571"/>
            <a:ext cx="845276" cy="847673"/>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43945" y="5747915"/>
            <a:ext cx="789516" cy="813918"/>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1" name="Rechteck 10"/>
          <p:cNvSpPr/>
          <p:nvPr/>
        </p:nvSpPr>
        <p:spPr>
          <a:xfrm>
            <a:off x="831052" y="5865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a:latin typeface="Calibri" panose="020F0502020204030204" pitchFamily="34" charset="0"/>
              </a:rPr>
              <a:t>Bewegungspause – 13:30  bis 14:00 Uhr </a:t>
            </a:r>
          </a:p>
          <a:p>
            <a:pPr>
              <a:buClr>
                <a:srgbClr val="FF3399"/>
              </a:buClr>
            </a:pPr>
            <a:r>
              <a:rPr lang="de-DE" sz="1300" dirty="0">
                <a:latin typeface="Calibri" panose="020F0502020204030204" pitchFamily="34" charset="0"/>
              </a:rPr>
              <a:t>In dieser Zeit haben die Kinder Zeit sich zu bewegen, ob auf dem Pausenhof oder in der Turnhalle – Spielen, Bewegung und Freizeit stehen auf dem Programm.</a:t>
            </a: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051" y="5835566"/>
            <a:ext cx="453320" cy="716848"/>
          </a:xfrm>
          <a:prstGeom prst="rect">
            <a:avLst/>
          </a:prstGeom>
        </p:spPr>
      </p:pic>
      <p:sp>
        <p:nvSpPr>
          <p:cNvPr id="49" name="Textfeld 48"/>
          <p:cNvSpPr txBox="1"/>
          <p:nvPr/>
        </p:nvSpPr>
        <p:spPr>
          <a:xfrm>
            <a:off x="4955578" y="1174765"/>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
        <p:nvSpPr>
          <p:cNvPr id="50" name="Foliennummernplatzhalter 2"/>
          <p:cNvSpPr txBox="1">
            <a:spLocks/>
          </p:cNvSpPr>
          <p:nvPr/>
        </p:nvSpPr>
        <p:spPr>
          <a:xfrm>
            <a:off x="6392337" y="9524160"/>
            <a:ext cx="252240"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endParaRPr lang="de-DE" sz="1400" dirty="0">
              <a:solidFill>
                <a:prstClr val="black"/>
              </a:solidFill>
            </a:endParaRPr>
          </a:p>
        </p:txBody>
      </p:sp>
      <p:sp>
        <p:nvSpPr>
          <p:cNvPr id="12" name="Rechteck 11"/>
          <p:cNvSpPr/>
          <p:nvPr/>
        </p:nvSpPr>
        <p:spPr>
          <a:xfrm>
            <a:off x="254000" y="9451872"/>
            <a:ext cx="203402" cy="338554"/>
          </a:xfrm>
          <a:prstGeom prst="rect">
            <a:avLst/>
          </a:prstGeom>
        </p:spPr>
        <p:txBody>
          <a:bodyPr wrap="square">
            <a:spAutoFit/>
          </a:bodyPr>
          <a:lstStyle/>
          <a:p>
            <a:pPr algn="r"/>
            <a:r>
              <a:rPr lang="de-DE" sz="1600" dirty="0">
                <a:solidFill>
                  <a:prstClr val="black"/>
                </a:solidFill>
              </a:rPr>
              <a:t>8</a:t>
            </a:r>
          </a:p>
        </p:txBody>
      </p:sp>
    </p:spTree>
    <p:extLst>
      <p:ext uri="{BB962C8B-B14F-4D97-AF65-F5344CB8AC3E}">
        <p14:creationId xmlns:p14="http://schemas.microsoft.com/office/powerpoint/2010/main" val="4163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73062" name="think-cell Folie" r:id="rId5" imgW="0" imgH="0" progId="">
                  <p:embed/>
                </p:oleObj>
              </mc:Choice>
              <mc:Fallback>
                <p:oleObj name="think-cell Folie" r:id="rId5" imgW="0" imgH="0" progId="">
                  <p:embed/>
                  <p:pic>
                    <p:nvPicPr>
                      <p:cNvPr id="12297" name="Rectangle 7"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6410190" y="9525520"/>
            <a:ext cx="270979" cy="215380"/>
          </a:xfrm>
          <a:prstGeom prst="rect">
            <a:avLst/>
          </a:prstGeom>
          <a:noFill/>
        </p:spPr>
        <p:txBody>
          <a:bodyPr wrap="square" lIns="0" tIns="0" rIns="0" bIns="0" rtlCol="0">
            <a:spAutoFit/>
          </a:bodyPr>
          <a:lstStyle/>
          <a:p>
            <a:pPr>
              <a:lnSpc>
                <a:spcPct val="108000"/>
              </a:lnSpc>
              <a:spcAft>
                <a:spcPts val="1008"/>
              </a:spcAft>
            </a:pPr>
            <a:r>
              <a:rPr lang="de-DE" sz="1400" dirty="0"/>
              <a:t>9</a:t>
            </a:r>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6" name="Textfeld 35"/>
          <p:cNvSpPr txBox="1"/>
          <p:nvPr/>
        </p:nvSpPr>
        <p:spPr>
          <a:xfrm>
            <a:off x="4962450" y="1182460"/>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
        <p:nvSpPr>
          <p:cNvPr id="3" name="Rechteck 2"/>
          <p:cNvSpPr/>
          <p:nvPr/>
        </p:nvSpPr>
        <p:spPr>
          <a:xfrm>
            <a:off x="1156748" y="2004780"/>
            <a:ext cx="4647427" cy="923330"/>
          </a:xfrm>
          <a:prstGeom prst="rect">
            <a:avLst/>
          </a:prstGeom>
          <a:noFill/>
        </p:spPr>
        <p:txBody>
          <a:bodyPr wrap="none" lIns="91440" tIns="45720" rIns="91440" bIns="45720">
            <a:spAutoFit/>
          </a:bodyPr>
          <a:lstStyle/>
          <a:p>
            <a:pPr algn="ctr"/>
            <a:r>
              <a:rPr lang="de-DE" sz="5400" b="1" cap="none" spc="0" dirty="0">
                <a:ln w="22225">
                  <a:solidFill>
                    <a:schemeClr val="accent2"/>
                  </a:solidFill>
                  <a:prstDash val="solid"/>
                </a:ln>
                <a:solidFill>
                  <a:srgbClr val="FFC000"/>
                </a:solidFill>
                <a:effectLst/>
              </a:rPr>
              <a:t>HALLOWEEN</a:t>
            </a:r>
          </a:p>
        </p:txBody>
      </p:sp>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748" y="6698295"/>
            <a:ext cx="6276356" cy="2353437"/>
          </a:xfrm>
          <a:prstGeom prst="rect">
            <a:avLst/>
          </a:prstGeom>
        </p:spPr>
      </p:pic>
      <p:sp>
        <p:nvSpPr>
          <p:cNvPr id="6" name="Textfeld 5"/>
          <p:cNvSpPr txBox="1"/>
          <p:nvPr/>
        </p:nvSpPr>
        <p:spPr>
          <a:xfrm>
            <a:off x="1168808" y="3288632"/>
            <a:ext cx="4543883" cy="2969659"/>
          </a:xfrm>
          <a:prstGeom prst="rect">
            <a:avLst/>
          </a:prstGeom>
          <a:noFill/>
        </p:spPr>
        <p:txBody>
          <a:bodyPr wrap="square" lIns="0" tIns="0" rIns="0" bIns="0" rtlCol="0">
            <a:spAutoFit/>
          </a:bodyPr>
          <a:lstStyle/>
          <a:p>
            <a:pPr>
              <a:lnSpc>
                <a:spcPct val="108000"/>
              </a:lnSpc>
              <a:spcAft>
                <a:spcPts val="1008"/>
              </a:spcAft>
            </a:pPr>
            <a:r>
              <a:rPr lang="de-DE" sz="1800" dirty="0"/>
              <a:t>Am Donnerstag den 31.10.2019 laden wir wieder zur Geisterstunde ein. Wer möchte darf gerne verkleidet in die Ferienbetreuung kommen oder sich nach dem Mittagessen hier umziehen. Gruselige Snacks für zwischendurch wird es ebenfalls geben. Nach Tanz, Musik und Spielen beginnt um 14:30 Uhr unser Nachmittagskino, wie immer am letzten Ferienprogrammtag der Woche. Filmvorschläge sind willkommen.             </a:t>
            </a:r>
          </a:p>
        </p:txBody>
      </p:sp>
      <p:pic>
        <p:nvPicPr>
          <p:cNvPr id="9" name="Grafik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8537" y="1999665"/>
            <a:ext cx="671163" cy="822123"/>
          </a:xfrm>
          <a:prstGeom prst="rect">
            <a:avLst/>
          </a:prstGeom>
        </p:spPr>
      </p:pic>
      <p:pic>
        <p:nvPicPr>
          <p:cNvPr id="43" name="Grafik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317" y="1999665"/>
            <a:ext cx="671163" cy="822123"/>
          </a:xfrm>
          <a:prstGeom prst="rect">
            <a:avLst/>
          </a:prstGeom>
        </p:spPr>
      </p:pic>
      <p:pic>
        <p:nvPicPr>
          <p:cNvPr id="11" name="Grafik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8343" y="3626320"/>
            <a:ext cx="1160122" cy="1333435"/>
          </a:xfrm>
          <a:prstGeom prst="rect">
            <a:avLst/>
          </a:prstGeom>
        </p:spPr>
      </p:pic>
      <p:grpSp>
        <p:nvGrpSpPr>
          <p:cNvPr id="13" name="Group 85"/>
          <p:cNvGrpSpPr>
            <a:grpSpLocks noChangeAspect="1"/>
          </p:cNvGrpSpPr>
          <p:nvPr/>
        </p:nvGrpSpPr>
        <p:grpSpPr bwMode="auto">
          <a:xfrm>
            <a:off x="211324" y="5842908"/>
            <a:ext cx="1112752" cy="1278676"/>
            <a:chOff x="57" y="2298"/>
            <a:chExt cx="731" cy="840"/>
          </a:xfrm>
        </p:grpSpPr>
        <p:sp>
          <p:nvSpPr>
            <p:cNvPr id="14" name="AutoShape 84"/>
            <p:cNvSpPr>
              <a:spLocks noChangeAspect="1" noChangeArrowheads="1" noTextEdit="1"/>
            </p:cNvSpPr>
            <p:nvPr/>
          </p:nvSpPr>
          <p:spPr bwMode="auto">
            <a:xfrm>
              <a:off x="57" y="2298"/>
              <a:ext cx="731"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86"/>
            <p:cNvSpPr>
              <a:spLocks/>
            </p:cNvSpPr>
            <p:nvPr/>
          </p:nvSpPr>
          <p:spPr bwMode="auto">
            <a:xfrm>
              <a:off x="60" y="2298"/>
              <a:ext cx="724" cy="840"/>
            </a:xfrm>
            <a:custGeom>
              <a:avLst/>
              <a:gdLst>
                <a:gd name="T0" fmla="*/ 1681 w 2174"/>
                <a:gd name="T1" fmla="*/ 779 h 2520"/>
                <a:gd name="T2" fmla="*/ 1677 w 2174"/>
                <a:gd name="T3" fmla="*/ 948 h 2520"/>
                <a:gd name="T4" fmla="*/ 1756 w 2174"/>
                <a:gd name="T5" fmla="*/ 909 h 2520"/>
                <a:gd name="T6" fmla="*/ 1902 w 2174"/>
                <a:gd name="T7" fmla="*/ 873 h 2520"/>
                <a:gd name="T8" fmla="*/ 2072 w 2174"/>
                <a:gd name="T9" fmla="*/ 923 h 2520"/>
                <a:gd name="T10" fmla="*/ 2174 w 2174"/>
                <a:gd name="T11" fmla="*/ 1221 h 2520"/>
                <a:gd name="T12" fmla="*/ 2102 w 2174"/>
                <a:gd name="T13" fmla="*/ 1470 h 2520"/>
                <a:gd name="T14" fmla="*/ 1922 w 2174"/>
                <a:gd name="T15" fmla="*/ 1655 h 2520"/>
                <a:gd name="T16" fmla="*/ 1774 w 2174"/>
                <a:gd name="T17" fmla="*/ 1697 h 2520"/>
                <a:gd name="T18" fmla="*/ 1705 w 2174"/>
                <a:gd name="T19" fmla="*/ 1650 h 2520"/>
                <a:gd name="T20" fmla="*/ 1784 w 2174"/>
                <a:gd name="T21" fmla="*/ 1494 h 2520"/>
                <a:gd name="T22" fmla="*/ 1788 w 2174"/>
                <a:gd name="T23" fmla="*/ 1384 h 2520"/>
                <a:gd name="T24" fmla="*/ 1748 w 2174"/>
                <a:gd name="T25" fmla="*/ 1428 h 2520"/>
                <a:gd name="T26" fmla="*/ 1686 w 2174"/>
                <a:gd name="T27" fmla="*/ 1587 h 2520"/>
                <a:gd name="T28" fmla="*/ 1614 w 2174"/>
                <a:gd name="T29" fmla="*/ 1568 h 2520"/>
                <a:gd name="T30" fmla="*/ 1562 w 2174"/>
                <a:gd name="T31" fmla="*/ 1409 h 2520"/>
                <a:gd name="T32" fmla="*/ 1484 w 2174"/>
                <a:gd name="T33" fmla="*/ 1436 h 2520"/>
                <a:gd name="T34" fmla="*/ 1441 w 2174"/>
                <a:gd name="T35" fmla="*/ 1503 h 2520"/>
                <a:gd name="T36" fmla="*/ 1304 w 2174"/>
                <a:gd name="T37" fmla="*/ 1704 h 2520"/>
                <a:gd name="T38" fmla="*/ 1277 w 2174"/>
                <a:gd name="T39" fmla="*/ 2090 h 2520"/>
                <a:gd name="T40" fmla="*/ 1502 w 2174"/>
                <a:gd name="T41" fmla="*/ 2341 h 2520"/>
                <a:gd name="T42" fmla="*/ 1602 w 2174"/>
                <a:gd name="T43" fmla="*/ 2492 h 2520"/>
                <a:gd name="T44" fmla="*/ 1490 w 2174"/>
                <a:gd name="T45" fmla="*/ 2451 h 2520"/>
                <a:gd name="T46" fmla="*/ 1384 w 2174"/>
                <a:gd name="T47" fmla="*/ 2422 h 2520"/>
                <a:gd name="T48" fmla="*/ 1338 w 2174"/>
                <a:gd name="T49" fmla="*/ 2411 h 2520"/>
                <a:gd name="T50" fmla="*/ 1280 w 2174"/>
                <a:gd name="T51" fmla="*/ 2401 h 2520"/>
                <a:gd name="T52" fmla="*/ 1167 w 2174"/>
                <a:gd name="T53" fmla="*/ 2369 h 2520"/>
                <a:gd name="T54" fmla="*/ 1049 w 2174"/>
                <a:gd name="T55" fmla="*/ 2319 h 2520"/>
                <a:gd name="T56" fmla="*/ 935 w 2174"/>
                <a:gd name="T57" fmla="*/ 2255 h 2520"/>
                <a:gd name="T58" fmla="*/ 777 w 2174"/>
                <a:gd name="T59" fmla="*/ 2149 h 2520"/>
                <a:gd name="T60" fmla="*/ 659 w 2174"/>
                <a:gd name="T61" fmla="*/ 1986 h 2520"/>
                <a:gd name="T62" fmla="*/ 614 w 2174"/>
                <a:gd name="T63" fmla="*/ 1638 h 2520"/>
                <a:gd name="T64" fmla="*/ 557 w 2174"/>
                <a:gd name="T65" fmla="*/ 1601 h 2520"/>
                <a:gd name="T66" fmla="*/ 502 w 2174"/>
                <a:gd name="T67" fmla="*/ 1677 h 2520"/>
                <a:gd name="T68" fmla="*/ 422 w 2174"/>
                <a:gd name="T69" fmla="*/ 1807 h 2520"/>
                <a:gd name="T70" fmla="*/ 375 w 2174"/>
                <a:gd name="T71" fmla="*/ 1795 h 2520"/>
                <a:gd name="T72" fmla="*/ 330 w 2174"/>
                <a:gd name="T73" fmla="*/ 1673 h 2520"/>
                <a:gd name="T74" fmla="*/ 287 w 2174"/>
                <a:gd name="T75" fmla="*/ 1720 h 2520"/>
                <a:gd name="T76" fmla="*/ 326 w 2174"/>
                <a:gd name="T77" fmla="*/ 1899 h 2520"/>
                <a:gd name="T78" fmla="*/ 368 w 2174"/>
                <a:gd name="T79" fmla="*/ 2015 h 2520"/>
                <a:gd name="T80" fmla="*/ 275 w 2174"/>
                <a:gd name="T81" fmla="*/ 2025 h 2520"/>
                <a:gd name="T82" fmla="*/ 186 w 2174"/>
                <a:gd name="T83" fmla="*/ 1978 h 2520"/>
                <a:gd name="T84" fmla="*/ 90 w 2174"/>
                <a:gd name="T85" fmla="*/ 1873 h 2520"/>
                <a:gd name="T86" fmla="*/ 7 w 2174"/>
                <a:gd name="T87" fmla="*/ 1697 h 2520"/>
                <a:gd name="T88" fmla="*/ 29 w 2174"/>
                <a:gd name="T89" fmla="*/ 1487 h 2520"/>
                <a:gd name="T90" fmla="*/ 138 w 2174"/>
                <a:gd name="T91" fmla="*/ 1329 h 2520"/>
                <a:gd name="T92" fmla="*/ 289 w 2174"/>
                <a:gd name="T93" fmla="*/ 1253 h 2520"/>
                <a:gd name="T94" fmla="*/ 417 w 2174"/>
                <a:gd name="T95" fmla="*/ 1252 h 2520"/>
                <a:gd name="T96" fmla="*/ 542 w 2174"/>
                <a:gd name="T97" fmla="*/ 1283 h 2520"/>
                <a:gd name="T98" fmla="*/ 637 w 2174"/>
                <a:gd name="T99" fmla="*/ 1217 h 2520"/>
                <a:gd name="T100" fmla="*/ 646 w 2174"/>
                <a:gd name="T101" fmla="*/ 1167 h 2520"/>
                <a:gd name="T102" fmla="*/ 529 w 2174"/>
                <a:gd name="T103" fmla="*/ 1000 h 2520"/>
                <a:gd name="T104" fmla="*/ 455 w 2174"/>
                <a:gd name="T105" fmla="*/ 814 h 2520"/>
                <a:gd name="T106" fmla="*/ 476 w 2174"/>
                <a:gd name="T107" fmla="*/ 427 h 2520"/>
                <a:gd name="T108" fmla="*/ 633 w 2174"/>
                <a:gd name="T109" fmla="*/ 176 h 2520"/>
                <a:gd name="T110" fmla="*/ 753 w 2174"/>
                <a:gd name="T111" fmla="*/ 91 h 2520"/>
                <a:gd name="T112" fmla="*/ 889 w 2174"/>
                <a:gd name="T113" fmla="*/ 36 h 2520"/>
                <a:gd name="T114" fmla="*/ 982 w 2174"/>
                <a:gd name="T115" fmla="*/ 13 h 2520"/>
                <a:gd name="T116" fmla="*/ 1074 w 2174"/>
                <a:gd name="T117" fmla="*/ 1 h 2520"/>
                <a:gd name="T118" fmla="*/ 1219 w 2174"/>
                <a:gd name="T119" fmla="*/ 11 h 2520"/>
                <a:gd name="T120" fmla="*/ 1386 w 2174"/>
                <a:gd name="T121" fmla="*/ 89 h 2520"/>
                <a:gd name="T122" fmla="*/ 1539 w 2174"/>
                <a:gd name="T123" fmla="*/ 225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74" h="2520">
                  <a:moveTo>
                    <a:pt x="1621" y="372"/>
                  </a:moveTo>
                  <a:lnTo>
                    <a:pt x="1657" y="474"/>
                  </a:lnTo>
                  <a:lnTo>
                    <a:pt x="1667" y="533"/>
                  </a:lnTo>
                  <a:lnTo>
                    <a:pt x="1676" y="593"/>
                  </a:lnTo>
                  <a:lnTo>
                    <a:pt x="1681" y="655"/>
                  </a:lnTo>
                  <a:lnTo>
                    <a:pt x="1682" y="717"/>
                  </a:lnTo>
                  <a:lnTo>
                    <a:pt x="1681" y="779"/>
                  </a:lnTo>
                  <a:lnTo>
                    <a:pt x="1676" y="842"/>
                  </a:lnTo>
                  <a:lnTo>
                    <a:pt x="1668" y="901"/>
                  </a:lnTo>
                  <a:lnTo>
                    <a:pt x="1655" y="960"/>
                  </a:lnTo>
                  <a:lnTo>
                    <a:pt x="1661" y="958"/>
                  </a:lnTo>
                  <a:lnTo>
                    <a:pt x="1666" y="956"/>
                  </a:lnTo>
                  <a:lnTo>
                    <a:pt x="1671" y="952"/>
                  </a:lnTo>
                  <a:lnTo>
                    <a:pt x="1677" y="948"/>
                  </a:lnTo>
                  <a:lnTo>
                    <a:pt x="1682" y="945"/>
                  </a:lnTo>
                  <a:lnTo>
                    <a:pt x="1687" y="941"/>
                  </a:lnTo>
                  <a:lnTo>
                    <a:pt x="1694" y="937"/>
                  </a:lnTo>
                  <a:lnTo>
                    <a:pt x="1699" y="934"/>
                  </a:lnTo>
                  <a:lnTo>
                    <a:pt x="1718" y="925"/>
                  </a:lnTo>
                  <a:lnTo>
                    <a:pt x="1737" y="917"/>
                  </a:lnTo>
                  <a:lnTo>
                    <a:pt x="1756" y="909"/>
                  </a:lnTo>
                  <a:lnTo>
                    <a:pt x="1776" y="901"/>
                  </a:lnTo>
                  <a:lnTo>
                    <a:pt x="1796" y="894"/>
                  </a:lnTo>
                  <a:lnTo>
                    <a:pt x="1817" y="889"/>
                  </a:lnTo>
                  <a:lnTo>
                    <a:pt x="1838" y="882"/>
                  </a:lnTo>
                  <a:lnTo>
                    <a:pt x="1859" y="879"/>
                  </a:lnTo>
                  <a:lnTo>
                    <a:pt x="1880" y="876"/>
                  </a:lnTo>
                  <a:lnTo>
                    <a:pt x="1902" y="873"/>
                  </a:lnTo>
                  <a:lnTo>
                    <a:pt x="1922" y="873"/>
                  </a:lnTo>
                  <a:lnTo>
                    <a:pt x="1944" y="875"/>
                  </a:lnTo>
                  <a:lnTo>
                    <a:pt x="1965" y="877"/>
                  </a:lnTo>
                  <a:lnTo>
                    <a:pt x="1986" y="882"/>
                  </a:lnTo>
                  <a:lnTo>
                    <a:pt x="2007" y="890"/>
                  </a:lnTo>
                  <a:lnTo>
                    <a:pt x="2028" y="899"/>
                  </a:lnTo>
                  <a:lnTo>
                    <a:pt x="2072" y="923"/>
                  </a:lnTo>
                  <a:lnTo>
                    <a:pt x="2106" y="953"/>
                  </a:lnTo>
                  <a:lnTo>
                    <a:pt x="2133" y="990"/>
                  </a:lnTo>
                  <a:lnTo>
                    <a:pt x="2152" y="1031"/>
                  </a:lnTo>
                  <a:lnTo>
                    <a:pt x="2165" y="1075"/>
                  </a:lnTo>
                  <a:lnTo>
                    <a:pt x="2171" y="1124"/>
                  </a:lnTo>
                  <a:lnTo>
                    <a:pt x="2174" y="1172"/>
                  </a:lnTo>
                  <a:lnTo>
                    <a:pt x="2174" y="1221"/>
                  </a:lnTo>
                  <a:lnTo>
                    <a:pt x="2172" y="1258"/>
                  </a:lnTo>
                  <a:lnTo>
                    <a:pt x="2167" y="1295"/>
                  </a:lnTo>
                  <a:lnTo>
                    <a:pt x="2160" y="1332"/>
                  </a:lnTo>
                  <a:lnTo>
                    <a:pt x="2149" y="1367"/>
                  </a:lnTo>
                  <a:lnTo>
                    <a:pt x="2135" y="1403"/>
                  </a:lnTo>
                  <a:lnTo>
                    <a:pt x="2120" y="1437"/>
                  </a:lnTo>
                  <a:lnTo>
                    <a:pt x="2102" y="1470"/>
                  </a:lnTo>
                  <a:lnTo>
                    <a:pt x="2082" y="1502"/>
                  </a:lnTo>
                  <a:lnTo>
                    <a:pt x="2061" y="1532"/>
                  </a:lnTo>
                  <a:lnTo>
                    <a:pt x="2036" y="1562"/>
                  </a:lnTo>
                  <a:lnTo>
                    <a:pt x="2010" y="1588"/>
                  </a:lnTo>
                  <a:lnTo>
                    <a:pt x="1982" y="1612"/>
                  </a:lnTo>
                  <a:lnTo>
                    <a:pt x="1953" y="1635"/>
                  </a:lnTo>
                  <a:lnTo>
                    <a:pt x="1922" y="1655"/>
                  </a:lnTo>
                  <a:lnTo>
                    <a:pt x="1889" y="1673"/>
                  </a:lnTo>
                  <a:lnTo>
                    <a:pt x="1856" y="1688"/>
                  </a:lnTo>
                  <a:lnTo>
                    <a:pt x="1840" y="1692"/>
                  </a:lnTo>
                  <a:lnTo>
                    <a:pt x="1823" y="1695"/>
                  </a:lnTo>
                  <a:lnTo>
                    <a:pt x="1807" y="1697"/>
                  </a:lnTo>
                  <a:lnTo>
                    <a:pt x="1790" y="1697"/>
                  </a:lnTo>
                  <a:lnTo>
                    <a:pt x="1774" y="1697"/>
                  </a:lnTo>
                  <a:lnTo>
                    <a:pt x="1757" y="1695"/>
                  </a:lnTo>
                  <a:lnTo>
                    <a:pt x="1742" y="1691"/>
                  </a:lnTo>
                  <a:lnTo>
                    <a:pt x="1725" y="1686"/>
                  </a:lnTo>
                  <a:lnTo>
                    <a:pt x="1716" y="1680"/>
                  </a:lnTo>
                  <a:lnTo>
                    <a:pt x="1711" y="1671"/>
                  </a:lnTo>
                  <a:lnTo>
                    <a:pt x="1708" y="1661"/>
                  </a:lnTo>
                  <a:lnTo>
                    <a:pt x="1705" y="1650"/>
                  </a:lnTo>
                  <a:lnTo>
                    <a:pt x="1711" y="1626"/>
                  </a:lnTo>
                  <a:lnTo>
                    <a:pt x="1720" y="1603"/>
                  </a:lnTo>
                  <a:lnTo>
                    <a:pt x="1732" y="1581"/>
                  </a:lnTo>
                  <a:lnTo>
                    <a:pt x="1744" y="1559"/>
                  </a:lnTo>
                  <a:lnTo>
                    <a:pt x="1757" y="1537"/>
                  </a:lnTo>
                  <a:lnTo>
                    <a:pt x="1771" y="1516"/>
                  </a:lnTo>
                  <a:lnTo>
                    <a:pt x="1784" y="1494"/>
                  </a:lnTo>
                  <a:lnTo>
                    <a:pt x="1796" y="1473"/>
                  </a:lnTo>
                  <a:lnTo>
                    <a:pt x="1803" y="1452"/>
                  </a:lnTo>
                  <a:lnTo>
                    <a:pt x="1809" y="1431"/>
                  </a:lnTo>
                  <a:lnTo>
                    <a:pt x="1809" y="1409"/>
                  </a:lnTo>
                  <a:lnTo>
                    <a:pt x="1799" y="1390"/>
                  </a:lnTo>
                  <a:lnTo>
                    <a:pt x="1793" y="1385"/>
                  </a:lnTo>
                  <a:lnTo>
                    <a:pt x="1788" y="1384"/>
                  </a:lnTo>
                  <a:lnTo>
                    <a:pt x="1782" y="1384"/>
                  </a:lnTo>
                  <a:lnTo>
                    <a:pt x="1777" y="1386"/>
                  </a:lnTo>
                  <a:lnTo>
                    <a:pt x="1772" y="1390"/>
                  </a:lnTo>
                  <a:lnTo>
                    <a:pt x="1767" y="1395"/>
                  </a:lnTo>
                  <a:lnTo>
                    <a:pt x="1763" y="1400"/>
                  </a:lnTo>
                  <a:lnTo>
                    <a:pt x="1760" y="1405"/>
                  </a:lnTo>
                  <a:lnTo>
                    <a:pt x="1748" y="1428"/>
                  </a:lnTo>
                  <a:lnTo>
                    <a:pt x="1743" y="1452"/>
                  </a:lnTo>
                  <a:lnTo>
                    <a:pt x="1741" y="1479"/>
                  </a:lnTo>
                  <a:lnTo>
                    <a:pt x="1738" y="1506"/>
                  </a:lnTo>
                  <a:lnTo>
                    <a:pt x="1734" y="1531"/>
                  </a:lnTo>
                  <a:lnTo>
                    <a:pt x="1725" y="1554"/>
                  </a:lnTo>
                  <a:lnTo>
                    <a:pt x="1710" y="1573"/>
                  </a:lnTo>
                  <a:lnTo>
                    <a:pt x="1686" y="1587"/>
                  </a:lnTo>
                  <a:lnTo>
                    <a:pt x="1675" y="1589"/>
                  </a:lnTo>
                  <a:lnTo>
                    <a:pt x="1663" y="1589"/>
                  </a:lnTo>
                  <a:lnTo>
                    <a:pt x="1652" y="1589"/>
                  </a:lnTo>
                  <a:lnTo>
                    <a:pt x="1642" y="1586"/>
                  </a:lnTo>
                  <a:lnTo>
                    <a:pt x="1631" y="1582"/>
                  </a:lnTo>
                  <a:lnTo>
                    <a:pt x="1621" y="1575"/>
                  </a:lnTo>
                  <a:lnTo>
                    <a:pt x="1614" y="1568"/>
                  </a:lnTo>
                  <a:lnTo>
                    <a:pt x="1606" y="1558"/>
                  </a:lnTo>
                  <a:lnTo>
                    <a:pt x="1593" y="1525"/>
                  </a:lnTo>
                  <a:lnTo>
                    <a:pt x="1589" y="1489"/>
                  </a:lnTo>
                  <a:lnTo>
                    <a:pt x="1589" y="1454"/>
                  </a:lnTo>
                  <a:lnTo>
                    <a:pt x="1584" y="1418"/>
                  </a:lnTo>
                  <a:lnTo>
                    <a:pt x="1573" y="1412"/>
                  </a:lnTo>
                  <a:lnTo>
                    <a:pt x="1562" y="1409"/>
                  </a:lnTo>
                  <a:lnTo>
                    <a:pt x="1550" y="1410"/>
                  </a:lnTo>
                  <a:lnTo>
                    <a:pt x="1539" y="1412"/>
                  </a:lnTo>
                  <a:lnTo>
                    <a:pt x="1526" y="1416"/>
                  </a:lnTo>
                  <a:lnTo>
                    <a:pt x="1515" y="1419"/>
                  </a:lnTo>
                  <a:lnTo>
                    <a:pt x="1503" y="1423"/>
                  </a:lnTo>
                  <a:lnTo>
                    <a:pt x="1492" y="1427"/>
                  </a:lnTo>
                  <a:lnTo>
                    <a:pt x="1484" y="1436"/>
                  </a:lnTo>
                  <a:lnTo>
                    <a:pt x="1478" y="1445"/>
                  </a:lnTo>
                  <a:lnTo>
                    <a:pt x="1471" y="1454"/>
                  </a:lnTo>
                  <a:lnTo>
                    <a:pt x="1465" y="1464"/>
                  </a:lnTo>
                  <a:lnTo>
                    <a:pt x="1459" y="1474"/>
                  </a:lnTo>
                  <a:lnTo>
                    <a:pt x="1454" y="1484"/>
                  </a:lnTo>
                  <a:lnTo>
                    <a:pt x="1447" y="1493"/>
                  </a:lnTo>
                  <a:lnTo>
                    <a:pt x="1441" y="1503"/>
                  </a:lnTo>
                  <a:lnTo>
                    <a:pt x="1422" y="1532"/>
                  </a:lnTo>
                  <a:lnTo>
                    <a:pt x="1400" y="1562"/>
                  </a:lnTo>
                  <a:lnTo>
                    <a:pt x="1380" y="1589"/>
                  </a:lnTo>
                  <a:lnTo>
                    <a:pt x="1358" y="1616"/>
                  </a:lnTo>
                  <a:lnTo>
                    <a:pt x="1338" y="1644"/>
                  </a:lnTo>
                  <a:lnTo>
                    <a:pt x="1319" y="1673"/>
                  </a:lnTo>
                  <a:lnTo>
                    <a:pt x="1304" y="1704"/>
                  </a:lnTo>
                  <a:lnTo>
                    <a:pt x="1291" y="1735"/>
                  </a:lnTo>
                  <a:lnTo>
                    <a:pt x="1275" y="1790"/>
                  </a:lnTo>
                  <a:lnTo>
                    <a:pt x="1264" y="1850"/>
                  </a:lnTo>
                  <a:lnTo>
                    <a:pt x="1258" y="1909"/>
                  </a:lnTo>
                  <a:lnTo>
                    <a:pt x="1258" y="1972"/>
                  </a:lnTo>
                  <a:lnTo>
                    <a:pt x="1264" y="2031"/>
                  </a:lnTo>
                  <a:lnTo>
                    <a:pt x="1277" y="2090"/>
                  </a:lnTo>
                  <a:lnTo>
                    <a:pt x="1297" y="2144"/>
                  </a:lnTo>
                  <a:lnTo>
                    <a:pt x="1327" y="2194"/>
                  </a:lnTo>
                  <a:lnTo>
                    <a:pt x="1391" y="2278"/>
                  </a:lnTo>
                  <a:lnTo>
                    <a:pt x="1417" y="2295"/>
                  </a:lnTo>
                  <a:lnTo>
                    <a:pt x="1445" y="2312"/>
                  </a:lnTo>
                  <a:lnTo>
                    <a:pt x="1474" y="2326"/>
                  </a:lnTo>
                  <a:lnTo>
                    <a:pt x="1502" y="2341"/>
                  </a:lnTo>
                  <a:lnTo>
                    <a:pt x="1528" y="2358"/>
                  </a:lnTo>
                  <a:lnTo>
                    <a:pt x="1553" y="2378"/>
                  </a:lnTo>
                  <a:lnTo>
                    <a:pt x="1572" y="2402"/>
                  </a:lnTo>
                  <a:lnTo>
                    <a:pt x="1586" y="2434"/>
                  </a:lnTo>
                  <a:lnTo>
                    <a:pt x="1592" y="2454"/>
                  </a:lnTo>
                  <a:lnTo>
                    <a:pt x="1598" y="2473"/>
                  </a:lnTo>
                  <a:lnTo>
                    <a:pt x="1602" y="2492"/>
                  </a:lnTo>
                  <a:lnTo>
                    <a:pt x="1601" y="2510"/>
                  </a:lnTo>
                  <a:lnTo>
                    <a:pt x="1591" y="2520"/>
                  </a:lnTo>
                  <a:lnTo>
                    <a:pt x="1577" y="2498"/>
                  </a:lnTo>
                  <a:lnTo>
                    <a:pt x="1558" y="2482"/>
                  </a:lnTo>
                  <a:lnTo>
                    <a:pt x="1537" y="2469"/>
                  </a:lnTo>
                  <a:lnTo>
                    <a:pt x="1515" y="2459"/>
                  </a:lnTo>
                  <a:lnTo>
                    <a:pt x="1490" y="2451"/>
                  </a:lnTo>
                  <a:lnTo>
                    <a:pt x="1465" y="2444"/>
                  </a:lnTo>
                  <a:lnTo>
                    <a:pt x="1441" y="2435"/>
                  </a:lnTo>
                  <a:lnTo>
                    <a:pt x="1417" y="2426"/>
                  </a:lnTo>
                  <a:lnTo>
                    <a:pt x="1408" y="2425"/>
                  </a:lnTo>
                  <a:lnTo>
                    <a:pt x="1399" y="2425"/>
                  </a:lnTo>
                  <a:lnTo>
                    <a:pt x="1391" y="2424"/>
                  </a:lnTo>
                  <a:lnTo>
                    <a:pt x="1384" y="2422"/>
                  </a:lnTo>
                  <a:lnTo>
                    <a:pt x="1376" y="2421"/>
                  </a:lnTo>
                  <a:lnTo>
                    <a:pt x="1368" y="2418"/>
                  </a:lnTo>
                  <a:lnTo>
                    <a:pt x="1361" y="2417"/>
                  </a:lnTo>
                  <a:lnTo>
                    <a:pt x="1353" y="2416"/>
                  </a:lnTo>
                  <a:lnTo>
                    <a:pt x="1348" y="2413"/>
                  </a:lnTo>
                  <a:lnTo>
                    <a:pt x="1343" y="2412"/>
                  </a:lnTo>
                  <a:lnTo>
                    <a:pt x="1338" y="2411"/>
                  </a:lnTo>
                  <a:lnTo>
                    <a:pt x="1333" y="2410"/>
                  </a:lnTo>
                  <a:lnTo>
                    <a:pt x="1328" y="2410"/>
                  </a:lnTo>
                  <a:lnTo>
                    <a:pt x="1322" y="2408"/>
                  </a:lnTo>
                  <a:lnTo>
                    <a:pt x="1316" y="2408"/>
                  </a:lnTo>
                  <a:lnTo>
                    <a:pt x="1311" y="2407"/>
                  </a:lnTo>
                  <a:lnTo>
                    <a:pt x="1296" y="2403"/>
                  </a:lnTo>
                  <a:lnTo>
                    <a:pt x="1280" y="2401"/>
                  </a:lnTo>
                  <a:lnTo>
                    <a:pt x="1263" y="2397"/>
                  </a:lnTo>
                  <a:lnTo>
                    <a:pt x="1247" y="2393"/>
                  </a:lnTo>
                  <a:lnTo>
                    <a:pt x="1231" y="2389"/>
                  </a:lnTo>
                  <a:lnTo>
                    <a:pt x="1215" y="2385"/>
                  </a:lnTo>
                  <a:lnTo>
                    <a:pt x="1200" y="2380"/>
                  </a:lnTo>
                  <a:lnTo>
                    <a:pt x="1184" y="2374"/>
                  </a:lnTo>
                  <a:lnTo>
                    <a:pt x="1167" y="2369"/>
                  </a:lnTo>
                  <a:lnTo>
                    <a:pt x="1149" y="2363"/>
                  </a:lnTo>
                  <a:lnTo>
                    <a:pt x="1132" y="2356"/>
                  </a:lnTo>
                  <a:lnTo>
                    <a:pt x="1115" y="2350"/>
                  </a:lnTo>
                  <a:lnTo>
                    <a:pt x="1098" y="2342"/>
                  </a:lnTo>
                  <a:lnTo>
                    <a:pt x="1082" y="2336"/>
                  </a:lnTo>
                  <a:lnTo>
                    <a:pt x="1065" y="2327"/>
                  </a:lnTo>
                  <a:lnTo>
                    <a:pt x="1049" y="2319"/>
                  </a:lnTo>
                  <a:lnTo>
                    <a:pt x="1032" y="2311"/>
                  </a:lnTo>
                  <a:lnTo>
                    <a:pt x="1015" y="2302"/>
                  </a:lnTo>
                  <a:lnTo>
                    <a:pt x="999" y="2293"/>
                  </a:lnTo>
                  <a:lnTo>
                    <a:pt x="984" y="2284"/>
                  </a:lnTo>
                  <a:lnTo>
                    <a:pt x="967" y="2274"/>
                  </a:lnTo>
                  <a:lnTo>
                    <a:pt x="952" y="2265"/>
                  </a:lnTo>
                  <a:lnTo>
                    <a:pt x="935" y="2255"/>
                  </a:lnTo>
                  <a:lnTo>
                    <a:pt x="920" y="2245"/>
                  </a:lnTo>
                  <a:lnTo>
                    <a:pt x="895" y="2232"/>
                  </a:lnTo>
                  <a:lnTo>
                    <a:pt x="869" y="2219"/>
                  </a:lnTo>
                  <a:lnTo>
                    <a:pt x="845" y="2204"/>
                  </a:lnTo>
                  <a:lnTo>
                    <a:pt x="821" y="2186"/>
                  </a:lnTo>
                  <a:lnTo>
                    <a:pt x="798" y="2168"/>
                  </a:lnTo>
                  <a:lnTo>
                    <a:pt x="777" y="2149"/>
                  </a:lnTo>
                  <a:lnTo>
                    <a:pt x="756" y="2128"/>
                  </a:lnTo>
                  <a:lnTo>
                    <a:pt x="736" y="2106"/>
                  </a:lnTo>
                  <a:lnTo>
                    <a:pt x="718" y="2083"/>
                  </a:lnTo>
                  <a:lnTo>
                    <a:pt x="701" y="2060"/>
                  </a:lnTo>
                  <a:lnTo>
                    <a:pt x="685" y="2036"/>
                  </a:lnTo>
                  <a:lnTo>
                    <a:pt x="671" y="2011"/>
                  </a:lnTo>
                  <a:lnTo>
                    <a:pt x="659" y="1986"/>
                  </a:lnTo>
                  <a:lnTo>
                    <a:pt x="649" y="1959"/>
                  </a:lnTo>
                  <a:lnTo>
                    <a:pt x="640" y="1932"/>
                  </a:lnTo>
                  <a:lnTo>
                    <a:pt x="633" y="1906"/>
                  </a:lnTo>
                  <a:lnTo>
                    <a:pt x="618" y="1841"/>
                  </a:lnTo>
                  <a:lnTo>
                    <a:pt x="609" y="1771"/>
                  </a:lnTo>
                  <a:lnTo>
                    <a:pt x="608" y="1702"/>
                  </a:lnTo>
                  <a:lnTo>
                    <a:pt x="614" y="1638"/>
                  </a:lnTo>
                  <a:lnTo>
                    <a:pt x="608" y="1628"/>
                  </a:lnTo>
                  <a:lnTo>
                    <a:pt x="602" y="1617"/>
                  </a:lnTo>
                  <a:lnTo>
                    <a:pt x="593" y="1608"/>
                  </a:lnTo>
                  <a:lnTo>
                    <a:pt x="585" y="1598"/>
                  </a:lnTo>
                  <a:lnTo>
                    <a:pt x="575" y="1598"/>
                  </a:lnTo>
                  <a:lnTo>
                    <a:pt x="566" y="1598"/>
                  </a:lnTo>
                  <a:lnTo>
                    <a:pt x="557" y="1601"/>
                  </a:lnTo>
                  <a:lnTo>
                    <a:pt x="548" y="1603"/>
                  </a:lnTo>
                  <a:lnTo>
                    <a:pt x="541" y="1608"/>
                  </a:lnTo>
                  <a:lnTo>
                    <a:pt x="534" y="1614"/>
                  </a:lnTo>
                  <a:lnTo>
                    <a:pt x="528" y="1621"/>
                  </a:lnTo>
                  <a:lnTo>
                    <a:pt x="523" y="1629"/>
                  </a:lnTo>
                  <a:lnTo>
                    <a:pt x="510" y="1652"/>
                  </a:lnTo>
                  <a:lnTo>
                    <a:pt x="502" y="1677"/>
                  </a:lnTo>
                  <a:lnTo>
                    <a:pt x="497" y="1704"/>
                  </a:lnTo>
                  <a:lnTo>
                    <a:pt x="494" y="1730"/>
                  </a:lnTo>
                  <a:lnTo>
                    <a:pt x="486" y="1756"/>
                  </a:lnTo>
                  <a:lnTo>
                    <a:pt x="475" y="1779"/>
                  </a:lnTo>
                  <a:lnTo>
                    <a:pt x="457" y="1795"/>
                  </a:lnTo>
                  <a:lnTo>
                    <a:pt x="430" y="1807"/>
                  </a:lnTo>
                  <a:lnTo>
                    <a:pt x="422" y="1807"/>
                  </a:lnTo>
                  <a:lnTo>
                    <a:pt x="415" y="1807"/>
                  </a:lnTo>
                  <a:lnTo>
                    <a:pt x="409" y="1805"/>
                  </a:lnTo>
                  <a:lnTo>
                    <a:pt x="401" y="1804"/>
                  </a:lnTo>
                  <a:lnTo>
                    <a:pt x="395" y="1803"/>
                  </a:lnTo>
                  <a:lnTo>
                    <a:pt x="388" y="1801"/>
                  </a:lnTo>
                  <a:lnTo>
                    <a:pt x="382" y="1799"/>
                  </a:lnTo>
                  <a:lnTo>
                    <a:pt x="375" y="1795"/>
                  </a:lnTo>
                  <a:lnTo>
                    <a:pt x="363" y="1780"/>
                  </a:lnTo>
                  <a:lnTo>
                    <a:pt x="354" y="1763"/>
                  </a:lnTo>
                  <a:lnTo>
                    <a:pt x="348" y="1746"/>
                  </a:lnTo>
                  <a:lnTo>
                    <a:pt x="344" y="1728"/>
                  </a:lnTo>
                  <a:lnTo>
                    <a:pt x="340" y="1709"/>
                  </a:lnTo>
                  <a:lnTo>
                    <a:pt x="335" y="1691"/>
                  </a:lnTo>
                  <a:lnTo>
                    <a:pt x="330" y="1673"/>
                  </a:lnTo>
                  <a:lnTo>
                    <a:pt x="321" y="1657"/>
                  </a:lnTo>
                  <a:lnTo>
                    <a:pt x="316" y="1654"/>
                  </a:lnTo>
                  <a:lnTo>
                    <a:pt x="311" y="1657"/>
                  </a:lnTo>
                  <a:lnTo>
                    <a:pt x="307" y="1662"/>
                  </a:lnTo>
                  <a:lnTo>
                    <a:pt x="303" y="1667"/>
                  </a:lnTo>
                  <a:lnTo>
                    <a:pt x="292" y="1694"/>
                  </a:lnTo>
                  <a:lnTo>
                    <a:pt x="287" y="1720"/>
                  </a:lnTo>
                  <a:lnTo>
                    <a:pt x="287" y="1747"/>
                  </a:lnTo>
                  <a:lnTo>
                    <a:pt x="292" y="1775"/>
                  </a:lnTo>
                  <a:lnTo>
                    <a:pt x="298" y="1803"/>
                  </a:lnTo>
                  <a:lnTo>
                    <a:pt x="306" y="1829"/>
                  </a:lnTo>
                  <a:lnTo>
                    <a:pt x="313" y="1856"/>
                  </a:lnTo>
                  <a:lnTo>
                    <a:pt x="320" y="1883"/>
                  </a:lnTo>
                  <a:lnTo>
                    <a:pt x="326" y="1899"/>
                  </a:lnTo>
                  <a:lnTo>
                    <a:pt x="334" y="1914"/>
                  </a:lnTo>
                  <a:lnTo>
                    <a:pt x="342" y="1930"/>
                  </a:lnTo>
                  <a:lnTo>
                    <a:pt x="351" y="1946"/>
                  </a:lnTo>
                  <a:lnTo>
                    <a:pt x="359" y="1961"/>
                  </a:lnTo>
                  <a:lnTo>
                    <a:pt x="365" y="1978"/>
                  </a:lnTo>
                  <a:lnTo>
                    <a:pt x="369" y="1996"/>
                  </a:lnTo>
                  <a:lnTo>
                    <a:pt x="368" y="2015"/>
                  </a:lnTo>
                  <a:lnTo>
                    <a:pt x="358" y="2026"/>
                  </a:lnTo>
                  <a:lnTo>
                    <a:pt x="346" y="2033"/>
                  </a:lnTo>
                  <a:lnTo>
                    <a:pt x="334" y="2035"/>
                  </a:lnTo>
                  <a:lnTo>
                    <a:pt x="320" y="2035"/>
                  </a:lnTo>
                  <a:lnTo>
                    <a:pt x="304" y="2033"/>
                  </a:lnTo>
                  <a:lnTo>
                    <a:pt x="289" y="2029"/>
                  </a:lnTo>
                  <a:lnTo>
                    <a:pt x="275" y="2025"/>
                  </a:lnTo>
                  <a:lnTo>
                    <a:pt x="262" y="2022"/>
                  </a:lnTo>
                  <a:lnTo>
                    <a:pt x="249" y="2017"/>
                  </a:lnTo>
                  <a:lnTo>
                    <a:pt x="236" y="2011"/>
                  </a:lnTo>
                  <a:lnTo>
                    <a:pt x="223" y="2003"/>
                  </a:lnTo>
                  <a:lnTo>
                    <a:pt x="210" y="1996"/>
                  </a:lnTo>
                  <a:lnTo>
                    <a:pt x="198" y="1987"/>
                  </a:lnTo>
                  <a:lnTo>
                    <a:pt x="186" y="1978"/>
                  </a:lnTo>
                  <a:lnTo>
                    <a:pt x="175" y="1969"/>
                  </a:lnTo>
                  <a:lnTo>
                    <a:pt x="163" y="1959"/>
                  </a:lnTo>
                  <a:lnTo>
                    <a:pt x="148" y="1942"/>
                  </a:lnTo>
                  <a:lnTo>
                    <a:pt x="133" y="1926"/>
                  </a:lnTo>
                  <a:lnTo>
                    <a:pt x="118" y="1908"/>
                  </a:lnTo>
                  <a:lnTo>
                    <a:pt x="104" y="1890"/>
                  </a:lnTo>
                  <a:lnTo>
                    <a:pt x="90" y="1873"/>
                  </a:lnTo>
                  <a:lnTo>
                    <a:pt x="76" y="1855"/>
                  </a:lnTo>
                  <a:lnTo>
                    <a:pt x="63" y="1837"/>
                  </a:lnTo>
                  <a:lnTo>
                    <a:pt x="49" y="1819"/>
                  </a:lnTo>
                  <a:lnTo>
                    <a:pt x="35" y="1790"/>
                  </a:lnTo>
                  <a:lnTo>
                    <a:pt x="24" y="1760"/>
                  </a:lnTo>
                  <a:lnTo>
                    <a:pt x="15" y="1729"/>
                  </a:lnTo>
                  <a:lnTo>
                    <a:pt x="7" y="1697"/>
                  </a:lnTo>
                  <a:lnTo>
                    <a:pt x="2" y="1666"/>
                  </a:lnTo>
                  <a:lnTo>
                    <a:pt x="0" y="1633"/>
                  </a:lnTo>
                  <a:lnTo>
                    <a:pt x="1" y="1598"/>
                  </a:lnTo>
                  <a:lnTo>
                    <a:pt x="3" y="1563"/>
                  </a:lnTo>
                  <a:lnTo>
                    <a:pt x="10" y="1537"/>
                  </a:lnTo>
                  <a:lnTo>
                    <a:pt x="19" y="1512"/>
                  </a:lnTo>
                  <a:lnTo>
                    <a:pt x="29" y="1487"/>
                  </a:lnTo>
                  <a:lnTo>
                    <a:pt x="40" y="1461"/>
                  </a:lnTo>
                  <a:lnTo>
                    <a:pt x="53" y="1436"/>
                  </a:lnTo>
                  <a:lnTo>
                    <a:pt x="68" y="1412"/>
                  </a:lnTo>
                  <a:lnTo>
                    <a:pt x="85" y="1389"/>
                  </a:lnTo>
                  <a:lnTo>
                    <a:pt x="102" y="1366"/>
                  </a:lnTo>
                  <a:lnTo>
                    <a:pt x="120" y="1347"/>
                  </a:lnTo>
                  <a:lnTo>
                    <a:pt x="138" y="1329"/>
                  </a:lnTo>
                  <a:lnTo>
                    <a:pt x="157" y="1313"/>
                  </a:lnTo>
                  <a:lnTo>
                    <a:pt x="179" y="1297"/>
                  </a:lnTo>
                  <a:lnTo>
                    <a:pt x="200" y="1285"/>
                  </a:lnTo>
                  <a:lnTo>
                    <a:pt x="223" y="1273"/>
                  </a:lnTo>
                  <a:lnTo>
                    <a:pt x="247" y="1263"/>
                  </a:lnTo>
                  <a:lnTo>
                    <a:pt x="271" y="1257"/>
                  </a:lnTo>
                  <a:lnTo>
                    <a:pt x="289" y="1253"/>
                  </a:lnTo>
                  <a:lnTo>
                    <a:pt x="307" y="1249"/>
                  </a:lnTo>
                  <a:lnTo>
                    <a:pt x="326" y="1248"/>
                  </a:lnTo>
                  <a:lnTo>
                    <a:pt x="344" y="1247"/>
                  </a:lnTo>
                  <a:lnTo>
                    <a:pt x="363" y="1247"/>
                  </a:lnTo>
                  <a:lnTo>
                    <a:pt x="381" y="1248"/>
                  </a:lnTo>
                  <a:lnTo>
                    <a:pt x="398" y="1249"/>
                  </a:lnTo>
                  <a:lnTo>
                    <a:pt x="417" y="1252"/>
                  </a:lnTo>
                  <a:lnTo>
                    <a:pt x="435" y="1254"/>
                  </a:lnTo>
                  <a:lnTo>
                    <a:pt x="454" y="1258"/>
                  </a:lnTo>
                  <a:lnTo>
                    <a:pt x="472" y="1263"/>
                  </a:lnTo>
                  <a:lnTo>
                    <a:pt x="490" y="1267"/>
                  </a:lnTo>
                  <a:lnTo>
                    <a:pt x="508" y="1272"/>
                  </a:lnTo>
                  <a:lnTo>
                    <a:pt x="524" y="1277"/>
                  </a:lnTo>
                  <a:lnTo>
                    <a:pt x="542" y="1283"/>
                  </a:lnTo>
                  <a:lnTo>
                    <a:pt x="558" y="1289"/>
                  </a:lnTo>
                  <a:lnTo>
                    <a:pt x="574" y="1280"/>
                  </a:lnTo>
                  <a:lnTo>
                    <a:pt x="588" y="1268"/>
                  </a:lnTo>
                  <a:lnTo>
                    <a:pt x="600" y="1257"/>
                  </a:lnTo>
                  <a:lnTo>
                    <a:pt x="613" y="1244"/>
                  </a:lnTo>
                  <a:lnTo>
                    <a:pt x="626" y="1231"/>
                  </a:lnTo>
                  <a:lnTo>
                    <a:pt x="637" y="1217"/>
                  </a:lnTo>
                  <a:lnTo>
                    <a:pt x="649" y="1204"/>
                  </a:lnTo>
                  <a:lnTo>
                    <a:pt x="660" y="1190"/>
                  </a:lnTo>
                  <a:lnTo>
                    <a:pt x="662" y="1190"/>
                  </a:lnTo>
                  <a:lnTo>
                    <a:pt x="665" y="1191"/>
                  </a:lnTo>
                  <a:lnTo>
                    <a:pt x="668" y="1190"/>
                  </a:lnTo>
                  <a:lnTo>
                    <a:pt x="669" y="1188"/>
                  </a:lnTo>
                  <a:lnTo>
                    <a:pt x="646" y="1167"/>
                  </a:lnTo>
                  <a:lnTo>
                    <a:pt x="626" y="1145"/>
                  </a:lnTo>
                  <a:lnTo>
                    <a:pt x="607" y="1122"/>
                  </a:lnTo>
                  <a:lnTo>
                    <a:pt x="589" y="1099"/>
                  </a:lnTo>
                  <a:lnTo>
                    <a:pt x="572" y="1075"/>
                  </a:lnTo>
                  <a:lnTo>
                    <a:pt x="556" y="1051"/>
                  </a:lnTo>
                  <a:lnTo>
                    <a:pt x="542" y="1026"/>
                  </a:lnTo>
                  <a:lnTo>
                    <a:pt x="529" y="1000"/>
                  </a:lnTo>
                  <a:lnTo>
                    <a:pt x="516" y="975"/>
                  </a:lnTo>
                  <a:lnTo>
                    <a:pt x="505" y="948"/>
                  </a:lnTo>
                  <a:lnTo>
                    <a:pt x="494" y="922"/>
                  </a:lnTo>
                  <a:lnTo>
                    <a:pt x="483" y="895"/>
                  </a:lnTo>
                  <a:lnTo>
                    <a:pt x="473" y="868"/>
                  </a:lnTo>
                  <a:lnTo>
                    <a:pt x="464" y="840"/>
                  </a:lnTo>
                  <a:lnTo>
                    <a:pt x="455" y="814"/>
                  </a:lnTo>
                  <a:lnTo>
                    <a:pt x="447" y="786"/>
                  </a:lnTo>
                  <a:lnTo>
                    <a:pt x="438" y="716"/>
                  </a:lnTo>
                  <a:lnTo>
                    <a:pt x="436" y="647"/>
                  </a:lnTo>
                  <a:lnTo>
                    <a:pt x="440" y="580"/>
                  </a:lnTo>
                  <a:lnTo>
                    <a:pt x="447" y="512"/>
                  </a:lnTo>
                  <a:lnTo>
                    <a:pt x="461" y="468"/>
                  </a:lnTo>
                  <a:lnTo>
                    <a:pt x="476" y="427"/>
                  </a:lnTo>
                  <a:lnTo>
                    <a:pt x="495" y="386"/>
                  </a:lnTo>
                  <a:lnTo>
                    <a:pt x="515" y="345"/>
                  </a:lnTo>
                  <a:lnTo>
                    <a:pt x="537" y="305"/>
                  </a:lnTo>
                  <a:lnTo>
                    <a:pt x="562" y="267"/>
                  </a:lnTo>
                  <a:lnTo>
                    <a:pt x="589" y="229"/>
                  </a:lnTo>
                  <a:lnTo>
                    <a:pt x="618" y="192"/>
                  </a:lnTo>
                  <a:lnTo>
                    <a:pt x="633" y="176"/>
                  </a:lnTo>
                  <a:lnTo>
                    <a:pt x="650" y="162"/>
                  </a:lnTo>
                  <a:lnTo>
                    <a:pt x="666" y="150"/>
                  </a:lnTo>
                  <a:lnTo>
                    <a:pt x="683" y="137"/>
                  </a:lnTo>
                  <a:lnTo>
                    <a:pt x="701" y="124"/>
                  </a:lnTo>
                  <a:lnTo>
                    <a:pt x="717" y="113"/>
                  </a:lnTo>
                  <a:lnTo>
                    <a:pt x="735" y="102"/>
                  </a:lnTo>
                  <a:lnTo>
                    <a:pt x="753" y="91"/>
                  </a:lnTo>
                  <a:lnTo>
                    <a:pt x="772" y="81"/>
                  </a:lnTo>
                  <a:lnTo>
                    <a:pt x="789" y="72"/>
                  </a:lnTo>
                  <a:lnTo>
                    <a:pt x="809" y="63"/>
                  </a:lnTo>
                  <a:lnTo>
                    <a:pt x="828" y="56"/>
                  </a:lnTo>
                  <a:lnTo>
                    <a:pt x="848" y="48"/>
                  </a:lnTo>
                  <a:lnTo>
                    <a:pt x="868" y="42"/>
                  </a:lnTo>
                  <a:lnTo>
                    <a:pt x="889" y="36"/>
                  </a:lnTo>
                  <a:lnTo>
                    <a:pt x="909" y="30"/>
                  </a:lnTo>
                  <a:lnTo>
                    <a:pt x="920" y="27"/>
                  </a:lnTo>
                  <a:lnTo>
                    <a:pt x="933" y="24"/>
                  </a:lnTo>
                  <a:lnTo>
                    <a:pt x="944" y="20"/>
                  </a:lnTo>
                  <a:lnTo>
                    <a:pt x="957" y="18"/>
                  </a:lnTo>
                  <a:lnTo>
                    <a:pt x="970" y="15"/>
                  </a:lnTo>
                  <a:lnTo>
                    <a:pt x="982" y="13"/>
                  </a:lnTo>
                  <a:lnTo>
                    <a:pt x="995" y="10"/>
                  </a:lnTo>
                  <a:lnTo>
                    <a:pt x="1008" y="8"/>
                  </a:lnTo>
                  <a:lnTo>
                    <a:pt x="1022" y="6"/>
                  </a:lnTo>
                  <a:lnTo>
                    <a:pt x="1035" y="5"/>
                  </a:lnTo>
                  <a:lnTo>
                    <a:pt x="1047" y="4"/>
                  </a:lnTo>
                  <a:lnTo>
                    <a:pt x="1061" y="3"/>
                  </a:lnTo>
                  <a:lnTo>
                    <a:pt x="1074" y="1"/>
                  </a:lnTo>
                  <a:lnTo>
                    <a:pt x="1087" y="0"/>
                  </a:lnTo>
                  <a:lnTo>
                    <a:pt x="1101" y="0"/>
                  </a:lnTo>
                  <a:lnTo>
                    <a:pt x="1113" y="0"/>
                  </a:lnTo>
                  <a:lnTo>
                    <a:pt x="1140" y="1"/>
                  </a:lnTo>
                  <a:lnTo>
                    <a:pt x="1167" y="4"/>
                  </a:lnTo>
                  <a:lnTo>
                    <a:pt x="1192" y="8"/>
                  </a:lnTo>
                  <a:lnTo>
                    <a:pt x="1219" y="11"/>
                  </a:lnTo>
                  <a:lnTo>
                    <a:pt x="1244" y="19"/>
                  </a:lnTo>
                  <a:lnTo>
                    <a:pt x="1268" y="27"/>
                  </a:lnTo>
                  <a:lnTo>
                    <a:pt x="1291" y="36"/>
                  </a:lnTo>
                  <a:lnTo>
                    <a:pt x="1314" y="47"/>
                  </a:lnTo>
                  <a:lnTo>
                    <a:pt x="1338" y="60"/>
                  </a:lnTo>
                  <a:lnTo>
                    <a:pt x="1362" y="74"/>
                  </a:lnTo>
                  <a:lnTo>
                    <a:pt x="1386" y="89"/>
                  </a:lnTo>
                  <a:lnTo>
                    <a:pt x="1410" y="105"/>
                  </a:lnTo>
                  <a:lnTo>
                    <a:pt x="1433" y="122"/>
                  </a:lnTo>
                  <a:lnTo>
                    <a:pt x="1456" y="141"/>
                  </a:lnTo>
                  <a:lnTo>
                    <a:pt x="1478" y="160"/>
                  </a:lnTo>
                  <a:lnTo>
                    <a:pt x="1499" y="180"/>
                  </a:lnTo>
                  <a:lnTo>
                    <a:pt x="1520" y="202"/>
                  </a:lnTo>
                  <a:lnTo>
                    <a:pt x="1539" y="225"/>
                  </a:lnTo>
                  <a:lnTo>
                    <a:pt x="1555" y="248"/>
                  </a:lnTo>
                  <a:lnTo>
                    <a:pt x="1572" y="272"/>
                  </a:lnTo>
                  <a:lnTo>
                    <a:pt x="1587" y="296"/>
                  </a:lnTo>
                  <a:lnTo>
                    <a:pt x="1600" y="320"/>
                  </a:lnTo>
                  <a:lnTo>
                    <a:pt x="1611" y="347"/>
                  </a:lnTo>
                  <a:lnTo>
                    <a:pt x="1621"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7"/>
            <p:cNvSpPr>
              <a:spLocks/>
            </p:cNvSpPr>
            <p:nvPr/>
          </p:nvSpPr>
          <p:spPr bwMode="auto">
            <a:xfrm>
              <a:off x="217" y="2312"/>
              <a:ext cx="553" cy="807"/>
            </a:xfrm>
            <a:custGeom>
              <a:avLst/>
              <a:gdLst>
                <a:gd name="T0" fmla="*/ 897 w 1659"/>
                <a:gd name="T1" fmla="*/ 80 h 2423"/>
                <a:gd name="T2" fmla="*/ 1061 w 1659"/>
                <a:gd name="T3" fmla="*/ 247 h 2423"/>
                <a:gd name="T4" fmla="*/ 1154 w 1659"/>
                <a:gd name="T5" fmla="*/ 476 h 2423"/>
                <a:gd name="T6" fmla="*/ 1149 w 1659"/>
                <a:gd name="T7" fmla="*/ 853 h 2423"/>
                <a:gd name="T8" fmla="*/ 1094 w 1659"/>
                <a:gd name="T9" fmla="*/ 933 h 2423"/>
                <a:gd name="T10" fmla="*/ 1050 w 1659"/>
                <a:gd name="T11" fmla="*/ 907 h 2423"/>
                <a:gd name="T12" fmla="*/ 1060 w 1659"/>
                <a:gd name="T13" fmla="*/ 948 h 2423"/>
                <a:gd name="T14" fmla="*/ 1116 w 1659"/>
                <a:gd name="T15" fmla="*/ 1004 h 2423"/>
                <a:gd name="T16" fmla="*/ 1154 w 1659"/>
                <a:gd name="T17" fmla="*/ 1001 h 2423"/>
                <a:gd name="T18" fmla="*/ 1301 w 1659"/>
                <a:gd name="T19" fmla="*/ 909 h 2423"/>
                <a:gd name="T20" fmla="*/ 1469 w 1659"/>
                <a:gd name="T21" fmla="*/ 884 h 2423"/>
                <a:gd name="T22" fmla="*/ 1629 w 1659"/>
                <a:gd name="T23" fmla="*/ 986 h 2423"/>
                <a:gd name="T24" fmla="*/ 1653 w 1659"/>
                <a:gd name="T25" fmla="*/ 1246 h 2423"/>
                <a:gd name="T26" fmla="*/ 1480 w 1659"/>
                <a:gd name="T27" fmla="*/ 1559 h 2423"/>
                <a:gd name="T28" fmla="*/ 1370 w 1659"/>
                <a:gd name="T29" fmla="*/ 1617 h 2423"/>
                <a:gd name="T30" fmla="*/ 1301 w 1659"/>
                <a:gd name="T31" fmla="*/ 1630 h 2423"/>
                <a:gd name="T32" fmla="*/ 1289 w 1659"/>
                <a:gd name="T33" fmla="*/ 1567 h 2423"/>
                <a:gd name="T34" fmla="*/ 1362 w 1659"/>
                <a:gd name="T35" fmla="*/ 1425 h 2423"/>
                <a:gd name="T36" fmla="*/ 1344 w 1659"/>
                <a:gd name="T37" fmla="*/ 1314 h 2423"/>
                <a:gd name="T38" fmla="*/ 1305 w 1659"/>
                <a:gd name="T39" fmla="*/ 1315 h 2423"/>
                <a:gd name="T40" fmla="*/ 1240 w 1659"/>
                <a:gd name="T41" fmla="*/ 1395 h 2423"/>
                <a:gd name="T42" fmla="*/ 1221 w 1659"/>
                <a:gd name="T43" fmla="*/ 1494 h 2423"/>
                <a:gd name="T44" fmla="*/ 1162 w 1659"/>
                <a:gd name="T45" fmla="*/ 1449 h 2423"/>
                <a:gd name="T46" fmla="*/ 1094 w 1659"/>
                <a:gd name="T47" fmla="*/ 1316 h 2423"/>
                <a:gd name="T48" fmla="*/ 985 w 1659"/>
                <a:gd name="T49" fmla="*/ 1330 h 2423"/>
                <a:gd name="T50" fmla="*/ 936 w 1659"/>
                <a:gd name="T51" fmla="*/ 1273 h 2423"/>
                <a:gd name="T52" fmla="*/ 915 w 1659"/>
                <a:gd name="T53" fmla="*/ 1287 h 2423"/>
                <a:gd name="T54" fmla="*/ 970 w 1659"/>
                <a:gd name="T55" fmla="*/ 1368 h 2423"/>
                <a:gd name="T56" fmla="*/ 914 w 1659"/>
                <a:gd name="T57" fmla="*/ 1486 h 2423"/>
                <a:gd name="T58" fmla="*/ 825 w 1659"/>
                <a:gd name="T59" fmla="*/ 1611 h 2423"/>
                <a:gd name="T60" fmla="*/ 760 w 1659"/>
                <a:gd name="T61" fmla="*/ 1777 h 2423"/>
                <a:gd name="T62" fmla="*/ 790 w 1659"/>
                <a:gd name="T63" fmla="*/ 2084 h 2423"/>
                <a:gd name="T64" fmla="*/ 952 w 1659"/>
                <a:gd name="T65" fmla="*/ 2301 h 2423"/>
                <a:gd name="T66" fmla="*/ 1091 w 1659"/>
                <a:gd name="T67" fmla="*/ 2395 h 2423"/>
                <a:gd name="T68" fmla="*/ 1023 w 1659"/>
                <a:gd name="T69" fmla="*/ 2376 h 2423"/>
                <a:gd name="T70" fmla="*/ 917 w 1659"/>
                <a:gd name="T71" fmla="*/ 2346 h 2423"/>
                <a:gd name="T72" fmla="*/ 802 w 1659"/>
                <a:gd name="T73" fmla="*/ 2319 h 2423"/>
                <a:gd name="T74" fmla="*/ 664 w 1659"/>
                <a:gd name="T75" fmla="*/ 2273 h 2423"/>
                <a:gd name="T76" fmla="*/ 534 w 1659"/>
                <a:gd name="T77" fmla="*/ 2210 h 2423"/>
                <a:gd name="T78" fmla="*/ 395 w 1659"/>
                <a:gd name="T79" fmla="*/ 2127 h 2423"/>
                <a:gd name="T80" fmla="*/ 274 w 1659"/>
                <a:gd name="T81" fmla="*/ 1999 h 2423"/>
                <a:gd name="T82" fmla="*/ 200 w 1659"/>
                <a:gd name="T83" fmla="*/ 1842 h 2423"/>
                <a:gd name="T84" fmla="*/ 199 w 1659"/>
                <a:gd name="T85" fmla="*/ 1507 h 2423"/>
                <a:gd name="T86" fmla="*/ 254 w 1659"/>
                <a:gd name="T87" fmla="*/ 1344 h 2423"/>
                <a:gd name="T88" fmla="*/ 259 w 1659"/>
                <a:gd name="T89" fmla="*/ 1198 h 2423"/>
                <a:gd name="T90" fmla="*/ 181 w 1659"/>
                <a:gd name="T91" fmla="*/ 1075 h 2423"/>
                <a:gd name="T92" fmla="*/ 75 w 1659"/>
                <a:gd name="T93" fmla="*/ 916 h 2423"/>
                <a:gd name="T94" fmla="*/ 1 w 1659"/>
                <a:gd name="T95" fmla="*/ 551 h 2423"/>
                <a:gd name="T96" fmla="*/ 66 w 1659"/>
                <a:gd name="T97" fmla="*/ 350 h 2423"/>
                <a:gd name="T98" fmla="*/ 161 w 1659"/>
                <a:gd name="T99" fmla="*/ 196 h 2423"/>
                <a:gd name="T100" fmla="*/ 294 w 1659"/>
                <a:gd name="T101" fmla="*/ 88 h 2423"/>
                <a:gd name="T102" fmla="*/ 391 w 1659"/>
                <a:gd name="T103" fmla="*/ 44 h 2423"/>
                <a:gd name="T104" fmla="*/ 494 w 1659"/>
                <a:gd name="T105" fmla="*/ 16 h 2423"/>
                <a:gd name="T106" fmla="*/ 616 w 1659"/>
                <a:gd name="T107" fmla="*/ 2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9" h="2423">
                  <a:moveTo>
                    <a:pt x="727" y="5"/>
                  </a:moveTo>
                  <a:lnTo>
                    <a:pt x="763" y="14"/>
                  </a:lnTo>
                  <a:lnTo>
                    <a:pt x="798" y="25"/>
                  </a:lnTo>
                  <a:lnTo>
                    <a:pt x="833" y="40"/>
                  </a:lnTo>
                  <a:lnTo>
                    <a:pt x="866" y="59"/>
                  </a:lnTo>
                  <a:lnTo>
                    <a:pt x="897" y="80"/>
                  </a:lnTo>
                  <a:lnTo>
                    <a:pt x="929" y="104"/>
                  </a:lnTo>
                  <a:lnTo>
                    <a:pt x="960" y="129"/>
                  </a:lnTo>
                  <a:lnTo>
                    <a:pt x="988" y="156"/>
                  </a:lnTo>
                  <a:lnTo>
                    <a:pt x="1014" y="185"/>
                  </a:lnTo>
                  <a:lnTo>
                    <a:pt x="1038" y="215"/>
                  </a:lnTo>
                  <a:lnTo>
                    <a:pt x="1061" y="247"/>
                  </a:lnTo>
                  <a:lnTo>
                    <a:pt x="1083" y="280"/>
                  </a:lnTo>
                  <a:lnTo>
                    <a:pt x="1101" y="313"/>
                  </a:lnTo>
                  <a:lnTo>
                    <a:pt x="1117" y="347"/>
                  </a:lnTo>
                  <a:lnTo>
                    <a:pt x="1130" y="382"/>
                  </a:lnTo>
                  <a:lnTo>
                    <a:pt x="1140" y="416"/>
                  </a:lnTo>
                  <a:lnTo>
                    <a:pt x="1154" y="476"/>
                  </a:lnTo>
                  <a:lnTo>
                    <a:pt x="1163" y="538"/>
                  </a:lnTo>
                  <a:lnTo>
                    <a:pt x="1165" y="600"/>
                  </a:lnTo>
                  <a:lnTo>
                    <a:pt x="1164" y="664"/>
                  </a:lnTo>
                  <a:lnTo>
                    <a:pt x="1160" y="727"/>
                  </a:lnTo>
                  <a:lnTo>
                    <a:pt x="1155" y="791"/>
                  </a:lnTo>
                  <a:lnTo>
                    <a:pt x="1149" y="853"/>
                  </a:lnTo>
                  <a:lnTo>
                    <a:pt x="1143" y="914"/>
                  </a:lnTo>
                  <a:lnTo>
                    <a:pt x="1131" y="957"/>
                  </a:lnTo>
                  <a:lnTo>
                    <a:pt x="1121" y="952"/>
                  </a:lnTo>
                  <a:lnTo>
                    <a:pt x="1111" y="947"/>
                  </a:lnTo>
                  <a:lnTo>
                    <a:pt x="1102" y="940"/>
                  </a:lnTo>
                  <a:lnTo>
                    <a:pt x="1094" y="933"/>
                  </a:lnTo>
                  <a:lnTo>
                    <a:pt x="1085" y="926"/>
                  </a:lnTo>
                  <a:lnTo>
                    <a:pt x="1078" y="919"/>
                  </a:lnTo>
                  <a:lnTo>
                    <a:pt x="1069" y="912"/>
                  </a:lnTo>
                  <a:lnTo>
                    <a:pt x="1059" y="906"/>
                  </a:lnTo>
                  <a:lnTo>
                    <a:pt x="1054" y="906"/>
                  </a:lnTo>
                  <a:lnTo>
                    <a:pt x="1050" y="907"/>
                  </a:lnTo>
                  <a:lnTo>
                    <a:pt x="1046" y="910"/>
                  </a:lnTo>
                  <a:lnTo>
                    <a:pt x="1044" y="914"/>
                  </a:lnTo>
                  <a:lnTo>
                    <a:pt x="1046" y="923"/>
                  </a:lnTo>
                  <a:lnTo>
                    <a:pt x="1050" y="931"/>
                  </a:lnTo>
                  <a:lnTo>
                    <a:pt x="1054" y="940"/>
                  </a:lnTo>
                  <a:lnTo>
                    <a:pt x="1060" y="948"/>
                  </a:lnTo>
                  <a:lnTo>
                    <a:pt x="1066" y="956"/>
                  </a:lnTo>
                  <a:lnTo>
                    <a:pt x="1074" y="963"/>
                  </a:lnTo>
                  <a:lnTo>
                    <a:pt x="1082" y="970"/>
                  </a:lnTo>
                  <a:lnTo>
                    <a:pt x="1089" y="976"/>
                  </a:lnTo>
                  <a:lnTo>
                    <a:pt x="1121" y="994"/>
                  </a:lnTo>
                  <a:lnTo>
                    <a:pt x="1116" y="1004"/>
                  </a:lnTo>
                  <a:lnTo>
                    <a:pt x="1110" y="1014"/>
                  </a:lnTo>
                  <a:lnTo>
                    <a:pt x="1102" y="1023"/>
                  </a:lnTo>
                  <a:lnTo>
                    <a:pt x="1101" y="1034"/>
                  </a:lnTo>
                  <a:lnTo>
                    <a:pt x="1111" y="1043"/>
                  </a:lnTo>
                  <a:lnTo>
                    <a:pt x="1132" y="1022"/>
                  </a:lnTo>
                  <a:lnTo>
                    <a:pt x="1154" y="1001"/>
                  </a:lnTo>
                  <a:lnTo>
                    <a:pt x="1177" y="982"/>
                  </a:lnTo>
                  <a:lnTo>
                    <a:pt x="1200" y="964"/>
                  </a:lnTo>
                  <a:lnTo>
                    <a:pt x="1224" y="948"/>
                  </a:lnTo>
                  <a:lnTo>
                    <a:pt x="1249" y="933"/>
                  </a:lnTo>
                  <a:lnTo>
                    <a:pt x="1275" y="920"/>
                  </a:lnTo>
                  <a:lnTo>
                    <a:pt x="1301" y="909"/>
                  </a:lnTo>
                  <a:lnTo>
                    <a:pt x="1328" y="898"/>
                  </a:lnTo>
                  <a:lnTo>
                    <a:pt x="1355" y="891"/>
                  </a:lnTo>
                  <a:lnTo>
                    <a:pt x="1383" y="886"/>
                  </a:lnTo>
                  <a:lnTo>
                    <a:pt x="1411" y="883"/>
                  </a:lnTo>
                  <a:lnTo>
                    <a:pt x="1440" y="882"/>
                  </a:lnTo>
                  <a:lnTo>
                    <a:pt x="1469" y="884"/>
                  </a:lnTo>
                  <a:lnTo>
                    <a:pt x="1498" y="888"/>
                  </a:lnTo>
                  <a:lnTo>
                    <a:pt x="1529" y="896"/>
                  </a:lnTo>
                  <a:lnTo>
                    <a:pt x="1563" y="911"/>
                  </a:lnTo>
                  <a:lnTo>
                    <a:pt x="1591" y="931"/>
                  </a:lnTo>
                  <a:lnTo>
                    <a:pt x="1612" y="957"/>
                  </a:lnTo>
                  <a:lnTo>
                    <a:pt x="1629" y="986"/>
                  </a:lnTo>
                  <a:lnTo>
                    <a:pt x="1640" y="1019"/>
                  </a:lnTo>
                  <a:lnTo>
                    <a:pt x="1649" y="1052"/>
                  </a:lnTo>
                  <a:lnTo>
                    <a:pt x="1654" y="1088"/>
                  </a:lnTo>
                  <a:lnTo>
                    <a:pt x="1658" y="1122"/>
                  </a:lnTo>
                  <a:lnTo>
                    <a:pt x="1659" y="1185"/>
                  </a:lnTo>
                  <a:lnTo>
                    <a:pt x="1653" y="1246"/>
                  </a:lnTo>
                  <a:lnTo>
                    <a:pt x="1642" y="1306"/>
                  </a:lnTo>
                  <a:lnTo>
                    <a:pt x="1623" y="1362"/>
                  </a:lnTo>
                  <a:lnTo>
                    <a:pt x="1596" y="1415"/>
                  </a:lnTo>
                  <a:lnTo>
                    <a:pt x="1564" y="1466"/>
                  </a:lnTo>
                  <a:lnTo>
                    <a:pt x="1526" y="1514"/>
                  </a:lnTo>
                  <a:lnTo>
                    <a:pt x="1480" y="1559"/>
                  </a:lnTo>
                  <a:lnTo>
                    <a:pt x="1464" y="1573"/>
                  </a:lnTo>
                  <a:lnTo>
                    <a:pt x="1446" y="1584"/>
                  </a:lnTo>
                  <a:lnTo>
                    <a:pt x="1428" y="1594"/>
                  </a:lnTo>
                  <a:lnTo>
                    <a:pt x="1409" y="1603"/>
                  </a:lnTo>
                  <a:lnTo>
                    <a:pt x="1390" y="1611"/>
                  </a:lnTo>
                  <a:lnTo>
                    <a:pt x="1370" y="1617"/>
                  </a:lnTo>
                  <a:lnTo>
                    <a:pt x="1351" y="1623"/>
                  </a:lnTo>
                  <a:lnTo>
                    <a:pt x="1331" y="1630"/>
                  </a:lnTo>
                  <a:lnTo>
                    <a:pt x="1323" y="1630"/>
                  </a:lnTo>
                  <a:lnTo>
                    <a:pt x="1315" y="1630"/>
                  </a:lnTo>
                  <a:lnTo>
                    <a:pt x="1308" y="1630"/>
                  </a:lnTo>
                  <a:lnTo>
                    <a:pt x="1301" y="1630"/>
                  </a:lnTo>
                  <a:lnTo>
                    <a:pt x="1294" y="1630"/>
                  </a:lnTo>
                  <a:lnTo>
                    <a:pt x="1287" y="1627"/>
                  </a:lnTo>
                  <a:lnTo>
                    <a:pt x="1281" y="1623"/>
                  </a:lnTo>
                  <a:lnTo>
                    <a:pt x="1276" y="1618"/>
                  </a:lnTo>
                  <a:lnTo>
                    <a:pt x="1278" y="1592"/>
                  </a:lnTo>
                  <a:lnTo>
                    <a:pt x="1289" y="1567"/>
                  </a:lnTo>
                  <a:lnTo>
                    <a:pt x="1300" y="1545"/>
                  </a:lnTo>
                  <a:lnTo>
                    <a:pt x="1311" y="1522"/>
                  </a:lnTo>
                  <a:lnTo>
                    <a:pt x="1324" y="1499"/>
                  </a:lnTo>
                  <a:lnTo>
                    <a:pt x="1338" y="1475"/>
                  </a:lnTo>
                  <a:lnTo>
                    <a:pt x="1351" y="1451"/>
                  </a:lnTo>
                  <a:lnTo>
                    <a:pt x="1362" y="1425"/>
                  </a:lnTo>
                  <a:lnTo>
                    <a:pt x="1370" y="1400"/>
                  </a:lnTo>
                  <a:lnTo>
                    <a:pt x="1372" y="1375"/>
                  </a:lnTo>
                  <a:lnTo>
                    <a:pt x="1367" y="1348"/>
                  </a:lnTo>
                  <a:lnTo>
                    <a:pt x="1355" y="1322"/>
                  </a:lnTo>
                  <a:lnTo>
                    <a:pt x="1350" y="1317"/>
                  </a:lnTo>
                  <a:lnTo>
                    <a:pt x="1344" y="1314"/>
                  </a:lnTo>
                  <a:lnTo>
                    <a:pt x="1338" y="1311"/>
                  </a:lnTo>
                  <a:lnTo>
                    <a:pt x="1332" y="1310"/>
                  </a:lnTo>
                  <a:lnTo>
                    <a:pt x="1324" y="1310"/>
                  </a:lnTo>
                  <a:lnTo>
                    <a:pt x="1318" y="1311"/>
                  </a:lnTo>
                  <a:lnTo>
                    <a:pt x="1311" y="1312"/>
                  </a:lnTo>
                  <a:lnTo>
                    <a:pt x="1305" y="1315"/>
                  </a:lnTo>
                  <a:lnTo>
                    <a:pt x="1287" y="1322"/>
                  </a:lnTo>
                  <a:lnTo>
                    <a:pt x="1273" y="1333"/>
                  </a:lnTo>
                  <a:lnTo>
                    <a:pt x="1262" y="1345"/>
                  </a:lnTo>
                  <a:lnTo>
                    <a:pt x="1253" y="1361"/>
                  </a:lnTo>
                  <a:lnTo>
                    <a:pt x="1247" y="1377"/>
                  </a:lnTo>
                  <a:lnTo>
                    <a:pt x="1240" y="1395"/>
                  </a:lnTo>
                  <a:lnTo>
                    <a:pt x="1235" y="1413"/>
                  </a:lnTo>
                  <a:lnTo>
                    <a:pt x="1231" y="1429"/>
                  </a:lnTo>
                  <a:lnTo>
                    <a:pt x="1228" y="1433"/>
                  </a:lnTo>
                  <a:lnTo>
                    <a:pt x="1226" y="1453"/>
                  </a:lnTo>
                  <a:lnTo>
                    <a:pt x="1226" y="1474"/>
                  </a:lnTo>
                  <a:lnTo>
                    <a:pt x="1221" y="1494"/>
                  </a:lnTo>
                  <a:lnTo>
                    <a:pt x="1207" y="1509"/>
                  </a:lnTo>
                  <a:lnTo>
                    <a:pt x="1196" y="1510"/>
                  </a:lnTo>
                  <a:lnTo>
                    <a:pt x="1186" y="1505"/>
                  </a:lnTo>
                  <a:lnTo>
                    <a:pt x="1178" y="1499"/>
                  </a:lnTo>
                  <a:lnTo>
                    <a:pt x="1172" y="1490"/>
                  </a:lnTo>
                  <a:lnTo>
                    <a:pt x="1162" y="1449"/>
                  </a:lnTo>
                  <a:lnTo>
                    <a:pt x="1160" y="1408"/>
                  </a:lnTo>
                  <a:lnTo>
                    <a:pt x="1159" y="1366"/>
                  </a:lnTo>
                  <a:lnTo>
                    <a:pt x="1148" y="1326"/>
                  </a:lnTo>
                  <a:lnTo>
                    <a:pt x="1130" y="1315"/>
                  </a:lnTo>
                  <a:lnTo>
                    <a:pt x="1112" y="1312"/>
                  </a:lnTo>
                  <a:lnTo>
                    <a:pt x="1094" y="1316"/>
                  </a:lnTo>
                  <a:lnTo>
                    <a:pt x="1075" y="1322"/>
                  </a:lnTo>
                  <a:lnTo>
                    <a:pt x="1057" y="1330"/>
                  </a:lnTo>
                  <a:lnTo>
                    <a:pt x="1038" y="1338"/>
                  </a:lnTo>
                  <a:lnTo>
                    <a:pt x="1018" y="1339"/>
                  </a:lnTo>
                  <a:lnTo>
                    <a:pt x="998" y="1335"/>
                  </a:lnTo>
                  <a:lnTo>
                    <a:pt x="985" y="1330"/>
                  </a:lnTo>
                  <a:lnTo>
                    <a:pt x="975" y="1324"/>
                  </a:lnTo>
                  <a:lnTo>
                    <a:pt x="965" y="1315"/>
                  </a:lnTo>
                  <a:lnTo>
                    <a:pt x="957" y="1305"/>
                  </a:lnTo>
                  <a:lnTo>
                    <a:pt x="950" y="1295"/>
                  </a:lnTo>
                  <a:lnTo>
                    <a:pt x="942" y="1283"/>
                  </a:lnTo>
                  <a:lnTo>
                    <a:pt x="936" y="1273"/>
                  </a:lnTo>
                  <a:lnTo>
                    <a:pt x="928" y="1263"/>
                  </a:lnTo>
                  <a:lnTo>
                    <a:pt x="924" y="1263"/>
                  </a:lnTo>
                  <a:lnTo>
                    <a:pt x="920" y="1264"/>
                  </a:lnTo>
                  <a:lnTo>
                    <a:pt x="917" y="1267"/>
                  </a:lnTo>
                  <a:lnTo>
                    <a:pt x="914" y="1270"/>
                  </a:lnTo>
                  <a:lnTo>
                    <a:pt x="915" y="1287"/>
                  </a:lnTo>
                  <a:lnTo>
                    <a:pt x="919" y="1302"/>
                  </a:lnTo>
                  <a:lnTo>
                    <a:pt x="927" y="1317"/>
                  </a:lnTo>
                  <a:lnTo>
                    <a:pt x="936" y="1331"/>
                  </a:lnTo>
                  <a:lnTo>
                    <a:pt x="946" y="1344"/>
                  </a:lnTo>
                  <a:lnTo>
                    <a:pt x="957" y="1357"/>
                  </a:lnTo>
                  <a:lnTo>
                    <a:pt x="970" y="1368"/>
                  </a:lnTo>
                  <a:lnTo>
                    <a:pt x="983" y="1378"/>
                  </a:lnTo>
                  <a:lnTo>
                    <a:pt x="971" y="1401"/>
                  </a:lnTo>
                  <a:lnTo>
                    <a:pt x="958" y="1423"/>
                  </a:lnTo>
                  <a:lnTo>
                    <a:pt x="944" y="1444"/>
                  </a:lnTo>
                  <a:lnTo>
                    <a:pt x="929" y="1465"/>
                  </a:lnTo>
                  <a:lnTo>
                    <a:pt x="914" y="1486"/>
                  </a:lnTo>
                  <a:lnTo>
                    <a:pt x="899" y="1507"/>
                  </a:lnTo>
                  <a:lnTo>
                    <a:pt x="884" y="1527"/>
                  </a:lnTo>
                  <a:lnTo>
                    <a:pt x="868" y="1547"/>
                  </a:lnTo>
                  <a:lnTo>
                    <a:pt x="853" y="1569"/>
                  </a:lnTo>
                  <a:lnTo>
                    <a:pt x="839" y="1589"/>
                  </a:lnTo>
                  <a:lnTo>
                    <a:pt x="825" y="1611"/>
                  </a:lnTo>
                  <a:lnTo>
                    <a:pt x="812" y="1632"/>
                  </a:lnTo>
                  <a:lnTo>
                    <a:pt x="801" y="1654"/>
                  </a:lnTo>
                  <a:lnTo>
                    <a:pt x="791" y="1677"/>
                  </a:lnTo>
                  <a:lnTo>
                    <a:pt x="782" y="1700"/>
                  </a:lnTo>
                  <a:lnTo>
                    <a:pt x="774" y="1724"/>
                  </a:lnTo>
                  <a:lnTo>
                    <a:pt x="760" y="1777"/>
                  </a:lnTo>
                  <a:lnTo>
                    <a:pt x="753" y="1832"/>
                  </a:lnTo>
                  <a:lnTo>
                    <a:pt x="751" y="1887"/>
                  </a:lnTo>
                  <a:lnTo>
                    <a:pt x="759" y="1943"/>
                  </a:lnTo>
                  <a:lnTo>
                    <a:pt x="764" y="1992"/>
                  </a:lnTo>
                  <a:lnTo>
                    <a:pt x="774" y="2038"/>
                  </a:lnTo>
                  <a:lnTo>
                    <a:pt x="790" y="2084"/>
                  </a:lnTo>
                  <a:lnTo>
                    <a:pt x="810" y="2129"/>
                  </a:lnTo>
                  <a:lnTo>
                    <a:pt x="834" y="2172"/>
                  </a:lnTo>
                  <a:lnTo>
                    <a:pt x="862" y="2212"/>
                  </a:lnTo>
                  <a:lnTo>
                    <a:pt x="894" y="2250"/>
                  </a:lnTo>
                  <a:lnTo>
                    <a:pt x="928" y="2287"/>
                  </a:lnTo>
                  <a:lnTo>
                    <a:pt x="952" y="2301"/>
                  </a:lnTo>
                  <a:lnTo>
                    <a:pt x="977" y="2314"/>
                  </a:lnTo>
                  <a:lnTo>
                    <a:pt x="1004" y="2327"/>
                  </a:lnTo>
                  <a:lnTo>
                    <a:pt x="1030" y="2339"/>
                  </a:lnTo>
                  <a:lnTo>
                    <a:pt x="1054" y="2355"/>
                  </a:lnTo>
                  <a:lnTo>
                    <a:pt x="1074" y="2372"/>
                  </a:lnTo>
                  <a:lnTo>
                    <a:pt x="1091" y="2395"/>
                  </a:lnTo>
                  <a:lnTo>
                    <a:pt x="1102" y="2423"/>
                  </a:lnTo>
                  <a:lnTo>
                    <a:pt x="1087" y="2410"/>
                  </a:lnTo>
                  <a:lnTo>
                    <a:pt x="1071" y="2400"/>
                  </a:lnTo>
                  <a:lnTo>
                    <a:pt x="1056" y="2391"/>
                  </a:lnTo>
                  <a:lnTo>
                    <a:pt x="1040" y="2383"/>
                  </a:lnTo>
                  <a:lnTo>
                    <a:pt x="1023" y="2376"/>
                  </a:lnTo>
                  <a:lnTo>
                    <a:pt x="1005" y="2370"/>
                  </a:lnTo>
                  <a:lnTo>
                    <a:pt x="988" y="2363"/>
                  </a:lnTo>
                  <a:lnTo>
                    <a:pt x="970" y="2358"/>
                  </a:lnTo>
                  <a:lnTo>
                    <a:pt x="952" y="2355"/>
                  </a:lnTo>
                  <a:lnTo>
                    <a:pt x="934" y="2351"/>
                  </a:lnTo>
                  <a:lnTo>
                    <a:pt x="917" y="2346"/>
                  </a:lnTo>
                  <a:lnTo>
                    <a:pt x="899" y="2342"/>
                  </a:lnTo>
                  <a:lnTo>
                    <a:pt x="880" y="2338"/>
                  </a:lnTo>
                  <a:lnTo>
                    <a:pt x="862" y="2334"/>
                  </a:lnTo>
                  <a:lnTo>
                    <a:pt x="844" y="2329"/>
                  </a:lnTo>
                  <a:lnTo>
                    <a:pt x="826" y="2324"/>
                  </a:lnTo>
                  <a:lnTo>
                    <a:pt x="802" y="2319"/>
                  </a:lnTo>
                  <a:lnTo>
                    <a:pt x="778" y="2314"/>
                  </a:lnTo>
                  <a:lnTo>
                    <a:pt x="755" y="2306"/>
                  </a:lnTo>
                  <a:lnTo>
                    <a:pt x="731" y="2300"/>
                  </a:lnTo>
                  <a:lnTo>
                    <a:pt x="708" y="2291"/>
                  </a:lnTo>
                  <a:lnTo>
                    <a:pt x="687" y="2283"/>
                  </a:lnTo>
                  <a:lnTo>
                    <a:pt x="664" y="2273"/>
                  </a:lnTo>
                  <a:lnTo>
                    <a:pt x="642" y="2264"/>
                  </a:lnTo>
                  <a:lnTo>
                    <a:pt x="619" y="2254"/>
                  </a:lnTo>
                  <a:lnTo>
                    <a:pt x="598" y="2244"/>
                  </a:lnTo>
                  <a:lnTo>
                    <a:pt x="576" y="2233"/>
                  </a:lnTo>
                  <a:lnTo>
                    <a:pt x="555" y="2221"/>
                  </a:lnTo>
                  <a:lnTo>
                    <a:pt x="534" y="2210"/>
                  </a:lnTo>
                  <a:lnTo>
                    <a:pt x="513" y="2198"/>
                  </a:lnTo>
                  <a:lnTo>
                    <a:pt x="491" y="2187"/>
                  </a:lnTo>
                  <a:lnTo>
                    <a:pt x="470" y="2176"/>
                  </a:lnTo>
                  <a:lnTo>
                    <a:pt x="444" y="2162"/>
                  </a:lnTo>
                  <a:lnTo>
                    <a:pt x="419" y="2145"/>
                  </a:lnTo>
                  <a:lnTo>
                    <a:pt x="395" y="2127"/>
                  </a:lnTo>
                  <a:lnTo>
                    <a:pt x="372" y="2110"/>
                  </a:lnTo>
                  <a:lnTo>
                    <a:pt x="350" y="2089"/>
                  </a:lnTo>
                  <a:lnTo>
                    <a:pt x="329" y="2068"/>
                  </a:lnTo>
                  <a:lnTo>
                    <a:pt x="310" y="2046"/>
                  </a:lnTo>
                  <a:lnTo>
                    <a:pt x="291" y="2023"/>
                  </a:lnTo>
                  <a:lnTo>
                    <a:pt x="274" y="1999"/>
                  </a:lnTo>
                  <a:lnTo>
                    <a:pt x="258" y="1974"/>
                  </a:lnTo>
                  <a:lnTo>
                    <a:pt x="244" y="1948"/>
                  </a:lnTo>
                  <a:lnTo>
                    <a:pt x="231" y="1922"/>
                  </a:lnTo>
                  <a:lnTo>
                    <a:pt x="219" y="1895"/>
                  </a:lnTo>
                  <a:lnTo>
                    <a:pt x="209" y="1868"/>
                  </a:lnTo>
                  <a:lnTo>
                    <a:pt x="200" y="1842"/>
                  </a:lnTo>
                  <a:lnTo>
                    <a:pt x="194" y="1814"/>
                  </a:lnTo>
                  <a:lnTo>
                    <a:pt x="178" y="1746"/>
                  </a:lnTo>
                  <a:lnTo>
                    <a:pt x="172" y="1674"/>
                  </a:lnTo>
                  <a:lnTo>
                    <a:pt x="178" y="1602"/>
                  </a:lnTo>
                  <a:lnTo>
                    <a:pt x="189" y="1534"/>
                  </a:lnTo>
                  <a:lnTo>
                    <a:pt x="199" y="1507"/>
                  </a:lnTo>
                  <a:lnTo>
                    <a:pt x="208" y="1480"/>
                  </a:lnTo>
                  <a:lnTo>
                    <a:pt x="218" y="1452"/>
                  </a:lnTo>
                  <a:lnTo>
                    <a:pt x="227" y="1425"/>
                  </a:lnTo>
                  <a:lnTo>
                    <a:pt x="236" y="1399"/>
                  </a:lnTo>
                  <a:lnTo>
                    <a:pt x="246" y="1371"/>
                  </a:lnTo>
                  <a:lnTo>
                    <a:pt x="254" y="1344"/>
                  </a:lnTo>
                  <a:lnTo>
                    <a:pt x="263" y="1316"/>
                  </a:lnTo>
                  <a:lnTo>
                    <a:pt x="268" y="1293"/>
                  </a:lnTo>
                  <a:lnTo>
                    <a:pt x="269" y="1269"/>
                  </a:lnTo>
                  <a:lnTo>
                    <a:pt x="269" y="1245"/>
                  </a:lnTo>
                  <a:lnTo>
                    <a:pt x="265" y="1221"/>
                  </a:lnTo>
                  <a:lnTo>
                    <a:pt x="259" y="1198"/>
                  </a:lnTo>
                  <a:lnTo>
                    <a:pt x="250" y="1176"/>
                  </a:lnTo>
                  <a:lnTo>
                    <a:pt x="238" y="1156"/>
                  </a:lnTo>
                  <a:lnTo>
                    <a:pt x="223" y="1138"/>
                  </a:lnTo>
                  <a:lnTo>
                    <a:pt x="211" y="1117"/>
                  </a:lnTo>
                  <a:lnTo>
                    <a:pt x="197" y="1095"/>
                  </a:lnTo>
                  <a:lnTo>
                    <a:pt x="181" y="1075"/>
                  </a:lnTo>
                  <a:lnTo>
                    <a:pt x="166" y="1053"/>
                  </a:lnTo>
                  <a:lnTo>
                    <a:pt x="150" y="1033"/>
                  </a:lnTo>
                  <a:lnTo>
                    <a:pt x="134" y="1011"/>
                  </a:lnTo>
                  <a:lnTo>
                    <a:pt x="119" y="991"/>
                  </a:lnTo>
                  <a:lnTo>
                    <a:pt x="105" y="970"/>
                  </a:lnTo>
                  <a:lnTo>
                    <a:pt x="75" y="916"/>
                  </a:lnTo>
                  <a:lnTo>
                    <a:pt x="48" y="860"/>
                  </a:lnTo>
                  <a:lnTo>
                    <a:pt x="28" y="801"/>
                  </a:lnTo>
                  <a:lnTo>
                    <a:pt x="12" y="740"/>
                  </a:lnTo>
                  <a:lnTo>
                    <a:pt x="4" y="678"/>
                  </a:lnTo>
                  <a:lnTo>
                    <a:pt x="0" y="614"/>
                  </a:lnTo>
                  <a:lnTo>
                    <a:pt x="1" y="551"/>
                  </a:lnTo>
                  <a:lnTo>
                    <a:pt x="10" y="487"/>
                  </a:lnTo>
                  <a:lnTo>
                    <a:pt x="20" y="460"/>
                  </a:lnTo>
                  <a:lnTo>
                    <a:pt x="30" y="433"/>
                  </a:lnTo>
                  <a:lnTo>
                    <a:pt x="42" y="405"/>
                  </a:lnTo>
                  <a:lnTo>
                    <a:pt x="53" y="378"/>
                  </a:lnTo>
                  <a:lnTo>
                    <a:pt x="66" y="350"/>
                  </a:lnTo>
                  <a:lnTo>
                    <a:pt x="80" y="322"/>
                  </a:lnTo>
                  <a:lnTo>
                    <a:pt x="94" y="295"/>
                  </a:lnTo>
                  <a:lnTo>
                    <a:pt x="109" y="270"/>
                  </a:lnTo>
                  <a:lnTo>
                    <a:pt x="125" y="245"/>
                  </a:lnTo>
                  <a:lnTo>
                    <a:pt x="143" y="219"/>
                  </a:lnTo>
                  <a:lnTo>
                    <a:pt x="161" y="196"/>
                  </a:lnTo>
                  <a:lnTo>
                    <a:pt x="181" y="174"/>
                  </a:lnTo>
                  <a:lnTo>
                    <a:pt x="204" y="152"/>
                  </a:lnTo>
                  <a:lnTo>
                    <a:pt x="227" y="133"/>
                  </a:lnTo>
                  <a:lnTo>
                    <a:pt x="252" y="115"/>
                  </a:lnTo>
                  <a:lnTo>
                    <a:pt x="279" y="99"/>
                  </a:lnTo>
                  <a:lnTo>
                    <a:pt x="294" y="88"/>
                  </a:lnTo>
                  <a:lnTo>
                    <a:pt x="310" y="80"/>
                  </a:lnTo>
                  <a:lnTo>
                    <a:pt x="325" y="72"/>
                  </a:lnTo>
                  <a:lnTo>
                    <a:pt x="341" y="64"/>
                  </a:lnTo>
                  <a:lnTo>
                    <a:pt x="358" y="57"/>
                  </a:lnTo>
                  <a:lnTo>
                    <a:pt x="374" y="50"/>
                  </a:lnTo>
                  <a:lnTo>
                    <a:pt x="391" y="44"/>
                  </a:lnTo>
                  <a:lnTo>
                    <a:pt x="407" y="38"/>
                  </a:lnTo>
                  <a:lnTo>
                    <a:pt x="424" y="33"/>
                  </a:lnTo>
                  <a:lnTo>
                    <a:pt x="442" y="28"/>
                  </a:lnTo>
                  <a:lnTo>
                    <a:pt x="459" y="24"/>
                  </a:lnTo>
                  <a:lnTo>
                    <a:pt x="476" y="20"/>
                  </a:lnTo>
                  <a:lnTo>
                    <a:pt x="494" y="16"/>
                  </a:lnTo>
                  <a:lnTo>
                    <a:pt x="511" y="12"/>
                  </a:lnTo>
                  <a:lnTo>
                    <a:pt x="529" y="9"/>
                  </a:lnTo>
                  <a:lnTo>
                    <a:pt x="547" y="6"/>
                  </a:lnTo>
                  <a:lnTo>
                    <a:pt x="571" y="5"/>
                  </a:lnTo>
                  <a:lnTo>
                    <a:pt x="593" y="3"/>
                  </a:lnTo>
                  <a:lnTo>
                    <a:pt x="616" y="2"/>
                  </a:lnTo>
                  <a:lnTo>
                    <a:pt x="637" y="1"/>
                  </a:lnTo>
                  <a:lnTo>
                    <a:pt x="659" y="0"/>
                  </a:lnTo>
                  <a:lnTo>
                    <a:pt x="680" y="1"/>
                  </a:lnTo>
                  <a:lnTo>
                    <a:pt x="703" y="2"/>
                  </a:lnTo>
                  <a:lnTo>
                    <a:pt x="72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88"/>
            <p:cNvSpPr>
              <a:spLocks/>
            </p:cNvSpPr>
            <p:nvPr/>
          </p:nvSpPr>
          <p:spPr bwMode="auto">
            <a:xfrm>
              <a:off x="396" y="2413"/>
              <a:ext cx="48" cy="224"/>
            </a:xfrm>
            <a:custGeom>
              <a:avLst/>
              <a:gdLst>
                <a:gd name="T0" fmla="*/ 103 w 143"/>
                <a:gd name="T1" fmla="*/ 77 h 673"/>
                <a:gd name="T2" fmla="*/ 110 w 143"/>
                <a:gd name="T3" fmla="*/ 110 h 673"/>
                <a:gd name="T4" fmla="*/ 115 w 143"/>
                <a:gd name="T5" fmla="*/ 145 h 673"/>
                <a:gd name="T6" fmla="*/ 118 w 143"/>
                <a:gd name="T7" fmla="*/ 178 h 673"/>
                <a:gd name="T8" fmla="*/ 124 w 143"/>
                <a:gd name="T9" fmla="*/ 212 h 673"/>
                <a:gd name="T10" fmla="*/ 127 w 143"/>
                <a:gd name="T11" fmla="*/ 246 h 673"/>
                <a:gd name="T12" fmla="*/ 131 w 143"/>
                <a:gd name="T13" fmla="*/ 279 h 673"/>
                <a:gd name="T14" fmla="*/ 136 w 143"/>
                <a:gd name="T15" fmla="*/ 314 h 673"/>
                <a:gd name="T16" fmla="*/ 143 w 143"/>
                <a:gd name="T17" fmla="*/ 345 h 673"/>
                <a:gd name="T18" fmla="*/ 141 w 143"/>
                <a:gd name="T19" fmla="*/ 424 h 673"/>
                <a:gd name="T20" fmla="*/ 140 w 143"/>
                <a:gd name="T21" fmla="*/ 507 h 673"/>
                <a:gd name="T22" fmla="*/ 134 w 143"/>
                <a:gd name="T23" fmla="*/ 588 h 673"/>
                <a:gd name="T24" fmla="*/ 116 w 143"/>
                <a:gd name="T25" fmla="*/ 664 h 673"/>
                <a:gd name="T26" fmla="*/ 111 w 143"/>
                <a:gd name="T27" fmla="*/ 669 h 673"/>
                <a:gd name="T28" fmla="*/ 106 w 143"/>
                <a:gd name="T29" fmla="*/ 672 h 673"/>
                <a:gd name="T30" fmla="*/ 99 w 143"/>
                <a:gd name="T31" fmla="*/ 673 h 673"/>
                <a:gd name="T32" fmla="*/ 93 w 143"/>
                <a:gd name="T33" fmla="*/ 673 h 673"/>
                <a:gd name="T34" fmla="*/ 82 w 143"/>
                <a:gd name="T35" fmla="*/ 659 h 673"/>
                <a:gd name="T36" fmla="*/ 73 w 143"/>
                <a:gd name="T37" fmla="*/ 645 h 673"/>
                <a:gd name="T38" fmla="*/ 66 w 143"/>
                <a:gd name="T39" fmla="*/ 628 h 673"/>
                <a:gd name="T40" fmla="*/ 61 w 143"/>
                <a:gd name="T41" fmla="*/ 612 h 673"/>
                <a:gd name="T42" fmla="*/ 58 w 143"/>
                <a:gd name="T43" fmla="*/ 595 h 673"/>
                <a:gd name="T44" fmla="*/ 54 w 143"/>
                <a:gd name="T45" fmla="*/ 578 h 673"/>
                <a:gd name="T46" fmla="*/ 49 w 143"/>
                <a:gd name="T47" fmla="*/ 560 h 673"/>
                <a:gd name="T48" fmla="*/ 44 w 143"/>
                <a:gd name="T49" fmla="*/ 543 h 673"/>
                <a:gd name="T50" fmla="*/ 30 w 143"/>
                <a:gd name="T51" fmla="*/ 484 h 673"/>
                <a:gd name="T52" fmla="*/ 18 w 143"/>
                <a:gd name="T53" fmla="*/ 424 h 673"/>
                <a:gd name="T54" fmla="*/ 9 w 143"/>
                <a:gd name="T55" fmla="*/ 362 h 673"/>
                <a:gd name="T56" fmla="*/ 3 w 143"/>
                <a:gd name="T57" fmla="*/ 300 h 673"/>
                <a:gd name="T58" fmla="*/ 0 w 143"/>
                <a:gd name="T59" fmla="*/ 236 h 673"/>
                <a:gd name="T60" fmla="*/ 0 w 143"/>
                <a:gd name="T61" fmla="*/ 173 h 673"/>
                <a:gd name="T62" fmla="*/ 4 w 143"/>
                <a:gd name="T63" fmla="*/ 109 h 673"/>
                <a:gd name="T64" fmla="*/ 12 w 143"/>
                <a:gd name="T65" fmla="*/ 46 h 673"/>
                <a:gd name="T66" fmla="*/ 17 w 143"/>
                <a:gd name="T67" fmla="*/ 34 h 673"/>
                <a:gd name="T68" fmla="*/ 19 w 143"/>
                <a:gd name="T69" fmla="*/ 22 h 673"/>
                <a:gd name="T70" fmla="*/ 25 w 143"/>
                <a:gd name="T71" fmla="*/ 9 h 673"/>
                <a:gd name="T72" fmla="*/ 33 w 143"/>
                <a:gd name="T73" fmla="*/ 0 h 673"/>
                <a:gd name="T74" fmla="*/ 47 w 143"/>
                <a:gd name="T75" fmla="*/ 3 h 673"/>
                <a:gd name="T76" fmla="*/ 60 w 143"/>
                <a:gd name="T77" fmla="*/ 8 h 673"/>
                <a:gd name="T78" fmla="*/ 69 w 143"/>
                <a:gd name="T79" fmla="*/ 17 h 673"/>
                <a:gd name="T80" fmla="*/ 78 w 143"/>
                <a:gd name="T81" fmla="*/ 28 h 673"/>
                <a:gd name="T82" fmla="*/ 85 w 143"/>
                <a:gd name="T83" fmla="*/ 41 h 673"/>
                <a:gd name="T84" fmla="*/ 92 w 143"/>
                <a:gd name="T85" fmla="*/ 53 h 673"/>
                <a:gd name="T86" fmla="*/ 97 w 143"/>
                <a:gd name="T87" fmla="*/ 66 h 673"/>
                <a:gd name="T88" fmla="*/ 103 w 143"/>
                <a:gd name="T89" fmla="*/ 7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673">
                  <a:moveTo>
                    <a:pt x="103" y="77"/>
                  </a:moveTo>
                  <a:lnTo>
                    <a:pt x="110" y="110"/>
                  </a:lnTo>
                  <a:lnTo>
                    <a:pt x="115" y="145"/>
                  </a:lnTo>
                  <a:lnTo>
                    <a:pt x="118" y="178"/>
                  </a:lnTo>
                  <a:lnTo>
                    <a:pt x="124" y="212"/>
                  </a:lnTo>
                  <a:lnTo>
                    <a:pt x="127" y="246"/>
                  </a:lnTo>
                  <a:lnTo>
                    <a:pt x="131" y="279"/>
                  </a:lnTo>
                  <a:lnTo>
                    <a:pt x="136" y="314"/>
                  </a:lnTo>
                  <a:lnTo>
                    <a:pt x="143" y="345"/>
                  </a:lnTo>
                  <a:lnTo>
                    <a:pt x="141" y="424"/>
                  </a:lnTo>
                  <a:lnTo>
                    <a:pt x="140" y="507"/>
                  </a:lnTo>
                  <a:lnTo>
                    <a:pt x="134" y="588"/>
                  </a:lnTo>
                  <a:lnTo>
                    <a:pt x="116" y="664"/>
                  </a:lnTo>
                  <a:lnTo>
                    <a:pt x="111" y="669"/>
                  </a:lnTo>
                  <a:lnTo>
                    <a:pt x="106" y="672"/>
                  </a:lnTo>
                  <a:lnTo>
                    <a:pt x="99" y="673"/>
                  </a:lnTo>
                  <a:lnTo>
                    <a:pt x="93" y="673"/>
                  </a:lnTo>
                  <a:lnTo>
                    <a:pt x="82" y="659"/>
                  </a:lnTo>
                  <a:lnTo>
                    <a:pt x="73" y="645"/>
                  </a:lnTo>
                  <a:lnTo>
                    <a:pt x="66" y="628"/>
                  </a:lnTo>
                  <a:lnTo>
                    <a:pt x="61" y="612"/>
                  </a:lnTo>
                  <a:lnTo>
                    <a:pt x="58" y="595"/>
                  </a:lnTo>
                  <a:lnTo>
                    <a:pt x="54" y="578"/>
                  </a:lnTo>
                  <a:lnTo>
                    <a:pt x="49" y="560"/>
                  </a:lnTo>
                  <a:lnTo>
                    <a:pt x="44" y="543"/>
                  </a:lnTo>
                  <a:lnTo>
                    <a:pt x="30" y="484"/>
                  </a:lnTo>
                  <a:lnTo>
                    <a:pt x="18" y="424"/>
                  </a:lnTo>
                  <a:lnTo>
                    <a:pt x="9" y="362"/>
                  </a:lnTo>
                  <a:lnTo>
                    <a:pt x="3" y="300"/>
                  </a:lnTo>
                  <a:lnTo>
                    <a:pt x="0" y="236"/>
                  </a:lnTo>
                  <a:lnTo>
                    <a:pt x="0" y="173"/>
                  </a:lnTo>
                  <a:lnTo>
                    <a:pt x="4" y="109"/>
                  </a:lnTo>
                  <a:lnTo>
                    <a:pt x="12" y="46"/>
                  </a:lnTo>
                  <a:lnTo>
                    <a:pt x="17" y="34"/>
                  </a:lnTo>
                  <a:lnTo>
                    <a:pt x="19" y="22"/>
                  </a:lnTo>
                  <a:lnTo>
                    <a:pt x="25" y="9"/>
                  </a:lnTo>
                  <a:lnTo>
                    <a:pt x="33" y="0"/>
                  </a:lnTo>
                  <a:lnTo>
                    <a:pt x="47" y="3"/>
                  </a:lnTo>
                  <a:lnTo>
                    <a:pt x="60" y="8"/>
                  </a:lnTo>
                  <a:lnTo>
                    <a:pt x="69" y="17"/>
                  </a:lnTo>
                  <a:lnTo>
                    <a:pt x="78" y="28"/>
                  </a:lnTo>
                  <a:lnTo>
                    <a:pt x="85" y="41"/>
                  </a:lnTo>
                  <a:lnTo>
                    <a:pt x="92" y="53"/>
                  </a:lnTo>
                  <a:lnTo>
                    <a:pt x="97" y="66"/>
                  </a:lnTo>
                  <a:lnTo>
                    <a:pt x="103"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9"/>
            <p:cNvSpPr>
              <a:spLocks/>
            </p:cNvSpPr>
            <p:nvPr/>
          </p:nvSpPr>
          <p:spPr bwMode="auto">
            <a:xfrm>
              <a:off x="404" y="2420"/>
              <a:ext cx="33" cy="200"/>
            </a:xfrm>
            <a:custGeom>
              <a:avLst/>
              <a:gdLst>
                <a:gd name="T0" fmla="*/ 42 w 100"/>
                <a:gd name="T1" fmla="*/ 16 h 599"/>
                <a:gd name="T2" fmla="*/ 55 w 100"/>
                <a:gd name="T3" fmla="*/ 50 h 599"/>
                <a:gd name="T4" fmla="*/ 63 w 100"/>
                <a:gd name="T5" fmla="*/ 85 h 599"/>
                <a:gd name="T6" fmla="*/ 71 w 100"/>
                <a:gd name="T7" fmla="*/ 121 h 599"/>
                <a:gd name="T8" fmla="*/ 76 w 100"/>
                <a:gd name="T9" fmla="*/ 157 h 599"/>
                <a:gd name="T10" fmla="*/ 81 w 100"/>
                <a:gd name="T11" fmla="*/ 195 h 599"/>
                <a:gd name="T12" fmla="*/ 85 w 100"/>
                <a:gd name="T13" fmla="*/ 232 h 599"/>
                <a:gd name="T14" fmla="*/ 89 w 100"/>
                <a:gd name="T15" fmla="*/ 270 h 599"/>
                <a:gd name="T16" fmla="*/ 94 w 100"/>
                <a:gd name="T17" fmla="*/ 307 h 599"/>
                <a:gd name="T18" fmla="*/ 100 w 100"/>
                <a:gd name="T19" fmla="*/ 382 h 599"/>
                <a:gd name="T20" fmla="*/ 96 w 100"/>
                <a:gd name="T21" fmla="*/ 457 h 599"/>
                <a:gd name="T22" fmla="*/ 89 w 100"/>
                <a:gd name="T23" fmla="*/ 529 h 599"/>
                <a:gd name="T24" fmla="*/ 79 w 100"/>
                <a:gd name="T25" fmla="*/ 599 h 599"/>
                <a:gd name="T26" fmla="*/ 58 w 100"/>
                <a:gd name="T27" fmla="*/ 552 h 599"/>
                <a:gd name="T28" fmla="*/ 42 w 100"/>
                <a:gd name="T29" fmla="*/ 502 h 599"/>
                <a:gd name="T30" fmla="*/ 30 w 100"/>
                <a:gd name="T31" fmla="*/ 452 h 599"/>
                <a:gd name="T32" fmla="*/ 20 w 100"/>
                <a:gd name="T33" fmla="*/ 400 h 599"/>
                <a:gd name="T34" fmla="*/ 13 w 100"/>
                <a:gd name="T35" fmla="*/ 346 h 599"/>
                <a:gd name="T36" fmla="*/ 8 w 100"/>
                <a:gd name="T37" fmla="*/ 293 h 599"/>
                <a:gd name="T38" fmla="*/ 4 w 100"/>
                <a:gd name="T39" fmla="*/ 238 h 599"/>
                <a:gd name="T40" fmla="*/ 0 w 100"/>
                <a:gd name="T41" fmla="*/ 184 h 599"/>
                <a:gd name="T42" fmla="*/ 1 w 100"/>
                <a:gd name="T43" fmla="*/ 138 h 599"/>
                <a:gd name="T44" fmla="*/ 4 w 100"/>
                <a:gd name="T45" fmla="*/ 91 h 599"/>
                <a:gd name="T46" fmla="*/ 9 w 100"/>
                <a:gd name="T47" fmla="*/ 44 h 599"/>
                <a:gd name="T48" fmla="*/ 19 w 100"/>
                <a:gd name="T49" fmla="*/ 0 h 599"/>
                <a:gd name="T50" fmla="*/ 25 w 100"/>
                <a:gd name="T51" fmla="*/ 2 h 599"/>
                <a:gd name="T52" fmla="*/ 32 w 100"/>
                <a:gd name="T53" fmla="*/ 6 h 599"/>
                <a:gd name="T54" fmla="*/ 37 w 100"/>
                <a:gd name="T55" fmla="*/ 11 h 599"/>
                <a:gd name="T56" fmla="*/ 42 w 100"/>
                <a:gd name="T57" fmla="*/ 1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599">
                  <a:moveTo>
                    <a:pt x="42" y="16"/>
                  </a:moveTo>
                  <a:lnTo>
                    <a:pt x="55" y="50"/>
                  </a:lnTo>
                  <a:lnTo>
                    <a:pt x="63" y="85"/>
                  </a:lnTo>
                  <a:lnTo>
                    <a:pt x="71" y="121"/>
                  </a:lnTo>
                  <a:lnTo>
                    <a:pt x="76" y="157"/>
                  </a:lnTo>
                  <a:lnTo>
                    <a:pt x="81" y="195"/>
                  </a:lnTo>
                  <a:lnTo>
                    <a:pt x="85" y="232"/>
                  </a:lnTo>
                  <a:lnTo>
                    <a:pt x="89" y="270"/>
                  </a:lnTo>
                  <a:lnTo>
                    <a:pt x="94" y="307"/>
                  </a:lnTo>
                  <a:lnTo>
                    <a:pt x="100" y="382"/>
                  </a:lnTo>
                  <a:lnTo>
                    <a:pt x="96" y="457"/>
                  </a:lnTo>
                  <a:lnTo>
                    <a:pt x="89" y="529"/>
                  </a:lnTo>
                  <a:lnTo>
                    <a:pt x="79" y="599"/>
                  </a:lnTo>
                  <a:lnTo>
                    <a:pt x="58" y="552"/>
                  </a:lnTo>
                  <a:lnTo>
                    <a:pt x="42" y="502"/>
                  </a:lnTo>
                  <a:lnTo>
                    <a:pt x="30" y="452"/>
                  </a:lnTo>
                  <a:lnTo>
                    <a:pt x="20" y="400"/>
                  </a:lnTo>
                  <a:lnTo>
                    <a:pt x="13" y="346"/>
                  </a:lnTo>
                  <a:lnTo>
                    <a:pt x="8" y="293"/>
                  </a:lnTo>
                  <a:lnTo>
                    <a:pt x="4" y="238"/>
                  </a:lnTo>
                  <a:lnTo>
                    <a:pt x="0" y="184"/>
                  </a:lnTo>
                  <a:lnTo>
                    <a:pt x="1" y="138"/>
                  </a:lnTo>
                  <a:lnTo>
                    <a:pt x="4" y="91"/>
                  </a:lnTo>
                  <a:lnTo>
                    <a:pt x="9" y="44"/>
                  </a:lnTo>
                  <a:lnTo>
                    <a:pt x="19" y="0"/>
                  </a:lnTo>
                  <a:lnTo>
                    <a:pt x="25" y="2"/>
                  </a:lnTo>
                  <a:lnTo>
                    <a:pt x="32" y="6"/>
                  </a:lnTo>
                  <a:lnTo>
                    <a:pt x="37" y="11"/>
                  </a:lnTo>
                  <a:lnTo>
                    <a:pt x="42"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0"/>
            <p:cNvSpPr>
              <a:spLocks/>
            </p:cNvSpPr>
            <p:nvPr/>
          </p:nvSpPr>
          <p:spPr bwMode="auto">
            <a:xfrm>
              <a:off x="275" y="2438"/>
              <a:ext cx="57" cy="210"/>
            </a:xfrm>
            <a:custGeom>
              <a:avLst/>
              <a:gdLst>
                <a:gd name="T0" fmla="*/ 91 w 172"/>
                <a:gd name="T1" fmla="*/ 28 h 631"/>
                <a:gd name="T2" fmla="*/ 111 w 172"/>
                <a:gd name="T3" fmla="*/ 70 h 631"/>
                <a:gd name="T4" fmla="*/ 127 w 172"/>
                <a:gd name="T5" fmla="*/ 113 h 631"/>
                <a:gd name="T6" fmla="*/ 138 w 172"/>
                <a:gd name="T7" fmla="*/ 157 h 631"/>
                <a:gd name="T8" fmla="*/ 146 w 172"/>
                <a:gd name="T9" fmla="*/ 204 h 631"/>
                <a:gd name="T10" fmla="*/ 152 w 172"/>
                <a:gd name="T11" fmla="*/ 251 h 631"/>
                <a:gd name="T12" fmla="*/ 157 w 172"/>
                <a:gd name="T13" fmla="*/ 300 h 631"/>
                <a:gd name="T14" fmla="*/ 162 w 172"/>
                <a:gd name="T15" fmla="*/ 347 h 631"/>
                <a:gd name="T16" fmla="*/ 170 w 172"/>
                <a:gd name="T17" fmla="*/ 393 h 631"/>
                <a:gd name="T18" fmla="*/ 172 w 172"/>
                <a:gd name="T19" fmla="*/ 446 h 631"/>
                <a:gd name="T20" fmla="*/ 171 w 172"/>
                <a:gd name="T21" fmla="*/ 499 h 631"/>
                <a:gd name="T22" fmla="*/ 165 w 172"/>
                <a:gd name="T23" fmla="*/ 552 h 631"/>
                <a:gd name="T24" fmla="*/ 156 w 172"/>
                <a:gd name="T25" fmla="*/ 603 h 631"/>
                <a:gd name="T26" fmla="*/ 151 w 172"/>
                <a:gd name="T27" fmla="*/ 611 h 631"/>
                <a:gd name="T28" fmla="*/ 147 w 172"/>
                <a:gd name="T29" fmla="*/ 619 h 631"/>
                <a:gd name="T30" fmla="*/ 143 w 172"/>
                <a:gd name="T31" fmla="*/ 627 h 631"/>
                <a:gd name="T32" fmla="*/ 134 w 172"/>
                <a:gd name="T33" fmla="*/ 631 h 631"/>
                <a:gd name="T34" fmla="*/ 120 w 172"/>
                <a:gd name="T35" fmla="*/ 628 h 631"/>
                <a:gd name="T36" fmla="*/ 110 w 172"/>
                <a:gd name="T37" fmla="*/ 623 h 631"/>
                <a:gd name="T38" fmla="*/ 101 w 172"/>
                <a:gd name="T39" fmla="*/ 614 h 631"/>
                <a:gd name="T40" fmla="*/ 95 w 172"/>
                <a:gd name="T41" fmla="*/ 603 h 631"/>
                <a:gd name="T42" fmla="*/ 90 w 172"/>
                <a:gd name="T43" fmla="*/ 590 h 631"/>
                <a:gd name="T44" fmla="*/ 85 w 172"/>
                <a:gd name="T45" fmla="*/ 579 h 631"/>
                <a:gd name="T46" fmla="*/ 80 w 172"/>
                <a:gd name="T47" fmla="*/ 566 h 631"/>
                <a:gd name="T48" fmla="*/ 73 w 172"/>
                <a:gd name="T49" fmla="*/ 556 h 631"/>
                <a:gd name="T50" fmla="*/ 64 w 172"/>
                <a:gd name="T51" fmla="*/ 533 h 631"/>
                <a:gd name="T52" fmla="*/ 54 w 172"/>
                <a:gd name="T53" fmla="*/ 509 h 631"/>
                <a:gd name="T54" fmla="*/ 47 w 172"/>
                <a:gd name="T55" fmla="*/ 485 h 631"/>
                <a:gd name="T56" fmla="*/ 43 w 172"/>
                <a:gd name="T57" fmla="*/ 461 h 631"/>
                <a:gd name="T58" fmla="*/ 33 w 172"/>
                <a:gd name="T59" fmla="*/ 437 h 631"/>
                <a:gd name="T60" fmla="*/ 25 w 172"/>
                <a:gd name="T61" fmla="*/ 413 h 631"/>
                <a:gd name="T62" fmla="*/ 20 w 172"/>
                <a:gd name="T63" fmla="*/ 387 h 631"/>
                <a:gd name="T64" fmla="*/ 14 w 172"/>
                <a:gd name="T65" fmla="*/ 363 h 631"/>
                <a:gd name="T66" fmla="*/ 6 w 172"/>
                <a:gd name="T67" fmla="*/ 311 h 631"/>
                <a:gd name="T68" fmla="*/ 2 w 172"/>
                <a:gd name="T69" fmla="*/ 256 h 631"/>
                <a:gd name="T70" fmla="*/ 0 w 172"/>
                <a:gd name="T71" fmla="*/ 202 h 631"/>
                <a:gd name="T72" fmla="*/ 1 w 172"/>
                <a:gd name="T73" fmla="*/ 147 h 631"/>
                <a:gd name="T74" fmla="*/ 6 w 172"/>
                <a:gd name="T75" fmla="*/ 109 h 631"/>
                <a:gd name="T76" fmla="*/ 11 w 172"/>
                <a:gd name="T77" fmla="*/ 70 h 631"/>
                <a:gd name="T78" fmla="*/ 20 w 172"/>
                <a:gd name="T79" fmla="*/ 33 h 631"/>
                <a:gd name="T80" fmla="*/ 37 w 172"/>
                <a:gd name="T81" fmla="*/ 0 h 631"/>
                <a:gd name="T82" fmla="*/ 45 w 172"/>
                <a:gd name="T83" fmla="*/ 0 h 631"/>
                <a:gd name="T84" fmla="*/ 53 w 172"/>
                <a:gd name="T85" fmla="*/ 1 h 631"/>
                <a:gd name="T86" fmla="*/ 59 w 172"/>
                <a:gd name="T87" fmla="*/ 4 h 631"/>
                <a:gd name="T88" fmla="*/ 66 w 172"/>
                <a:gd name="T89" fmla="*/ 9 h 631"/>
                <a:gd name="T90" fmla="*/ 72 w 172"/>
                <a:gd name="T91" fmla="*/ 14 h 631"/>
                <a:gd name="T92" fmla="*/ 78 w 172"/>
                <a:gd name="T93" fmla="*/ 19 h 631"/>
                <a:gd name="T94" fmla="*/ 85 w 172"/>
                <a:gd name="T95" fmla="*/ 24 h 631"/>
                <a:gd name="T96" fmla="*/ 91 w 172"/>
                <a:gd name="T97" fmla="*/ 28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631">
                  <a:moveTo>
                    <a:pt x="91" y="28"/>
                  </a:moveTo>
                  <a:lnTo>
                    <a:pt x="111" y="70"/>
                  </a:lnTo>
                  <a:lnTo>
                    <a:pt x="127" y="113"/>
                  </a:lnTo>
                  <a:lnTo>
                    <a:pt x="138" y="157"/>
                  </a:lnTo>
                  <a:lnTo>
                    <a:pt x="146" y="204"/>
                  </a:lnTo>
                  <a:lnTo>
                    <a:pt x="152" y="251"/>
                  </a:lnTo>
                  <a:lnTo>
                    <a:pt x="157" y="300"/>
                  </a:lnTo>
                  <a:lnTo>
                    <a:pt x="162" y="347"/>
                  </a:lnTo>
                  <a:lnTo>
                    <a:pt x="170" y="393"/>
                  </a:lnTo>
                  <a:lnTo>
                    <a:pt x="172" y="446"/>
                  </a:lnTo>
                  <a:lnTo>
                    <a:pt x="171" y="499"/>
                  </a:lnTo>
                  <a:lnTo>
                    <a:pt x="165" y="552"/>
                  </a:lnTo>
                  <a:lnTo>
                    <a:pt x="156" y="603"/>
                  </a:lnTo>
                  <a:lnTo>
                    <a:pt x="151" y="611"/>
                  </a:lnTo>
                  <a:lnTo>
                    <a:pt x="147" y="619"/>
                  </a:lnTo>
                  <a:lnTo>
                    <a:pt x="143" y="627"/>
                  </a:lnTo>
                  <a:lnTo>
                    <a:pt x="134" y="631"/>
                  </a:lnTo>
                  <a:lnTo>
                    <a:pt x="120" y="628"/>
                  </a:lnTo>
                  <a:lnTo>
                    <a:pt x="110" y="623"/>
                  </a:lnTo>
                  <a:lnTo>
                    <a:pt x="101" y="614"/>
                  </a:lnTo>
                  <a:lnTo>
                    <a:pt x="95" y="603"/>
                  </a:lnTo>
                  <a:lnTo>
                    <a:pt x="90" y="590"/>
                  </a:lnTo>
                  <a:lnTo>
                    <a:pt x="85" y="579"/>
                  </a:lnTo>
                  <a:lnTo>
                    <a:pt x="80" y="566"/>
                  </a:lnTo>
                  <a:lnTo>
                    <a:pt x="73" y="556"/>
                  </a:lnTo>
                  <a:lnTo>
                    <a:pt x="64" y="533"/>
                  </a:lnTo>
                  <a:lnTo>
                    <a:pt x="54" y="509"/>
                  </a:lnTo>
                  <a:lnTo>
                    <a:pt x="47" y="485"/>
                  </a:lnTo>
                  <a:lnTo>
                    <a:pt x="43" y="461"/>
                  </a:lnTo>
                  <a:lnTo>
                    <a:pt x="33" y="437"/>
                  </a:lnTo>
                  <a:lnTo>
                    <a:pt x="25" y="413"/>
                  </a:lnTo>
                  <a:lnTo>
                    <a:pt x="20" y="387"/>
                  </a:lnTo>
                  <a:lnTo>
                    <a:pt x="14" y="363"/>
                  </a:lnTo>
                  <a:lnTo>
                    <a:pt x="6" y="311"/>
                  </a:lnTo>
                  <a:lnTo>
                    <a:pt x="2" y="256"/>
                  </a:lnTo>
                  <a:lnTo>
                    <a:pt x="0" y="202"/>
                  </a:lnTo>
                  <a:lnTo>
                    <a:pt x="1" y="147"/>
                  </a:lnTo>
                  <a:lnTo>
                    <a:pt x="6" y="109"/>
                  </a:lnTo>
                  <a:lnTo>
                    <a:pt x="11" y="70"/>
                  </a:lnTo>
                  <a:lnTo>
                    <a:pt x="20" y="33"/>
                  </a:lnTo>
                  <a:lnTo>
                    <a:pt x="37" y="0"/>
                  </a:lnTo>
                  <a:lnTo>
                    <a:pt x="45" y="0"/>
                  </a:lnTo>
                  <a:lnTo>
                    <a:pt x="53" y="1"/>
                  </a:lnTo>
                  <a:lnTo>
                    <a:pt x="59" y="4"/>
                  </a:lnTo>
                  <a:lnTo>
                    <a:pt x="66" y="9"/>
                  </a:lnTo>
                  <a:lnTo>
                    <a:pt x="72" y="14"/>
                  </a:lnTo>
                  <a:lnTo>
                    <a:pt x="78" y="19"/>
                  </a:lnTo>
                  <a:lnTo>
                    <a:pt x="85" y="24"/>
                  </a:lnTo>
                  <a:lnTo>
                    <a:pt x="9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91"/>
            <p:cNvSpPr>
              <a:spLocks/>
            </p:cNvSpPr>
            <p:nvPr/>
          </p:nvSpPr>
          <p:spPr bwMode="auto">
            <a:xfrm>
              <a:off x="283" y="2445"/>
              <a:ext cx="41" cy="195"/>
            </a:xfrm>
            <a:custGeom>
              <a:avLst/>
              <a:gdLst>
                <a:gd name="T0" fmla="*/ 60 w 121"/>
                <a:gd name="T1" fmla="*/ 74 h 584"/>
                <a:gd name="T2" fmla="*/ 70 w 121"/>
                <a:gd name="T3" fmla="*/ 114 h 584"/>
                <a:gd name="T4" fmla="*/ 78 w 121"/>
                <a:gd name="T5" fmla="*/ 153 h 584"/>
                <a:gd name="T6" fmla="*/ 85 w 121"/>
                <a:gd name="T7" fmla="*/ 192 h 584"/>
                <a:gd name="T8" fmla="*/ 96 w 121"/>
                <a:gd name="T9" fmla="*/ 232 h 584"/>
                <a:gd name="T10" fmla="*/ 101 w 121"/>
                <a:gd name="T11" fmla="*/ 276 h 584"/>
                <a:gd name="T12" fmla="*/ 106 w 121"/>
                <a:gd name="T13" fmla="*/ 319 h 584"/>
                <a:gd name="T14" fmla="*/ 112 w 121"/>
                <a:gd name="T15" fmla="*/ 364 h 584"/>
                <a:gd name="T16" fmla="*/ 117 w 121"/>
                <a:gd name="T17" fmla="*/ 408 h 584"/>
                <a:gd name="T18" fmla="*/ 121 w 121"/>
                <a:gd name="T19" fmla="*/ 451 h 584"/>
                <a:gd name="T20" fmla="*/ 121 w 121"/>
                <a:gd name="T21" fmla="*/ 495 h 584"/>
                <a:gd name="T22" fmla="*/ 116 w 121"/>
                <a:gd name="T23" fmla="*/ 538 h 584"/>
                <a:gd name="T24" fmla="*/ 107 w 121"/>
                <a:gd name="T25" fmla="*/ 580 h 584"/>
                <a:gd name="T26" fmla="*/ 102 w 121"/>
                <a:gd name="T27" fmla="*/ 584 h 584"/>
                <a:gd name="T28" fmla="*/ 87 w 121"/>
                <a:gd name="T29" fmla="*/ 562 h 584"/>
                <a:gd name="T30" fmla="*/ 74 w 121"/>
                <a:gd name="T31" fmla="*/ 538 h 584"/>
                <a:gd name="T32" fmla="*/ 64 w 121"/>
                <a:gd name="T33" fmla="*/ 514 h 584"/>
                <a:gd name="T34" fmla="*/ 54 w 121"/>
                <a:gd name="T35" fmla="*/ 490 h 584"/>
                <a:gd name="T36" fmla="*/ 46 w 121"/>
                <a:gd name="T37" fmla="*/ 463 h 584"/>
                <a:gd name="T38" fmla="*/ 40 w 121"/>
                <a:gd name="T39" fmla="*/ 438 h 584"/>
                <a:gd name="T40" fmla="*/ 33 w 121"/>
                <a:gd name="T41" fmla="*/ 411 h 584"/>
                <a:gd name="T42" fmla="*/ 27 w 121"/>
                <a:gd name="T43" fmla="*/ 384 h 584"/>
                <a:gd name="T44" fmla="*/ 18 w 121"/>
                <a:gd name="T45" fmla="*/ 340 h 584"/>
                <a:gd name="T46" fmla="*/ 11 w 121"/>
                <a:gd name="T47" fmla="*/ 294 h 584"/>
                <a:gd name="T48" fmla="*/ 4 w 121"/>
                <a:gd name="T49" fmla="*/ 246 h 584"/>
                <a:gd name="T50" fmla="*/ 2 w 121"/>
                <a:gd name="T51" fmla="*/ 198 h 584"/>
                <a:gd name="T52" fmla="*/ 0 w 121"/>
                <a:gd name="T53" fmla="*/ 149 h 584"/>
                <a:gd name="T54" fmla="*/ 2 w 121"/>
                <a:gd name="T55" fmla="*/ 102 h 584"/>
                <a:gd name="T56" fmla="*/ 8 w 121"/>
                <a:gd name="T57" fmla="*/ 55 h 584"/>
                <a:gd name="T58" fmla="*/ 17 w 121"/>
                <a:gd name="T59" fmla="*/ 10 h 584"/>
                <a:gd name="T60" fmla="*/ 23 w 121"/>
                <a:gd name="T61" fmla="*/ 0 h 584"/>
                <a:gd name="T62" fmla="*/ 37 w 121"/>
                <a:gd name="T63" fmla="*/ 16 h 584"/>
                <a:gd name="T64" fmla="*/ 47 w 121"/>
                <a:gd name="T65" fmla="*/ 34 h 584"/>
                <a:gd name="T66" fmla="*/ 54 w 121"/>
                <a:gd name="T67" fmla="*/ 54 h 584"/>
                <a:gd name="T68" fmla="*/ 60 w 121"/>
                <a:gd name="T69" fmla="*/ 7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584">
                  <a:moveTo>
                    <a:pt x="60" y="74"/>
                  </a:moveTo>
                  <a:lnTo>
                    <a:pt x="70" y="114"/>
                  </a:lnTo>
                  <a:lnTo>
                    <a:pt x="78" y="153"/>
                  </a:lnTo>
                  <a:lnTo>
                    <a:pt x="85" y="192"/>
                  </a:lnTo>
                  <a:lnTo>
                    <a:pt x="96" y="232"/>
                  </a:lnTo>
                  <a:lnTo>
                    <a:pt x="101" y="276"/>
                  </a:lnTo>
                  <a:lnTo>
                    <a:pt x="106" y="319"/>
                  </a:lnTo>
                  <a:lnTo>
                    <a:pt x="112" y="364"/>
                  </a:lnTo>
                  <a:lnTo>
                    <a:pt x="117" y="408"/>
                  </a:lnTo>
                  <a:lnTo>
                    <a:pt x="121" y="451"/>
                  </a:lnTo>
                  <a:lnTo>
                    <a:pt x="121" y="495"/>
                  </a:lnTo>
                  <a:lnTo>
                    <a:pt x="116" y="538"/>
                  </a:lnTo>
                  <a:lnTo>
                    <a:pt x="107" y="580"/>
                  </a:lnTo>
                  <a:lnTo>
                    <a:pt x="102" y="584"/>
                  </a:lnTo>
                  <a:lnTo>
                    <a:pt x="87" y="562"/>
                  </a:lnTo>
                  <a:lnTo>
                    <a:pt x="74" y="538"/>
                  </a:lnTo>
                  <a:lnTo>
                    <a:pt x="64" y="514"/>
                  </a:lnTo>
                  <a:lnTo>
                    <a:pt x="54" y="490"/>
                  </a:lnTo>
                  <a:lnTo>
                    <a:pt x="46" y="463"/>
                  </a:lnTo>
                  <a:lnTo>
                    <a:pt x="40" y="438"/>
                  </a:lnTo>
                  <a:lnTo>
                    <a:pt x="33" y="411"/>
                  </a:lnTo>
                  <a:lnTo>
                    <a:pt x="27" y="384"/>
                  </a:lnTo>
                  <a:lnTo>
                    <a:pt x="18" y="340"/>
                  </a:lnTo>
                  <a:lnTo>
                    <a:pt x="11" y="294"/>
                  </a:lnTo>
                  <a:lnTo>
                    <a:pt x="4" y="246"/>
                  </a:lnTo>
                  <a:lnTo>
                    <a:pt x="2" y="198"/>
                  </a:lnTo>
                  <a:lnTo>
                    <a:pt x="0" y="149"/>
                  </a:lnTo>
                  <a:lnTo>
                    <a:pt x="2" y="102"/>
                  </a:lnTo>
                  <a:lnTo>
                    <a:pt x="8" y="55"/>
                  </a:lnTo>
                  <a:lnTo>
                    <a:pt x="17" y="10"/>
                  </a:lnTo>
                  <a:lnTo>
                    <a:pt x="23" y="0"/>
                  </a:lnTo>
                  <a:lnTo>
                    <a:pt x="37" y="16"/>
                  </a:lnTo>
                  <a:lnTo>
                    <a:pt x="47" y="34"/>
                  </a:lnTo>
                  <a:lnTo>
                    <a:pt x="54" y="54"/>
                  </a:lnTo>
                  <a:lnTo>
                    <a:pt x="60" y="7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92"/>
            <p:cNvSpPr>
              <a:spLocks/>
            </p:cNvSpPr>
            <p:nvPr/>
          </p:nvSpPr>
          <p:spPr bwMode="auto">
            <a:xfrm>
              <a:off x="323" y="2657"/>
              <a:ext cx="71" cy="172"/>
            </a:xfrm>
            <a:custGeom>
              <a:avLst/>
              <a:gdLst>
                <a:gd name="T0" fmla="*/ 190 w 215"/>
                <a:gd name="T1" fmla="*/ 101 h 516"/>
                <a:gd name="T2" fmla="*/ 201 w 215"/>
                <a:gd name="T3" fmla="*/ 170 h 516"/>
                <a:gd name="T4" fmla="*/ 211 w 215"/>
                <a:gd name="T5" fmla="*/ 238 h 516"/>
                <a:gd name="T6" fmla="*/ 215 w 215"/>
                <a:gd name="T7" fmla="*/ 308 h 516"/>
                <a:gd name="T8" fmla="*/ 210 w 215"/>
                <a:gd name="T9" fmla="*/ 356 h 516"/>
                <a:gd name="T10" fmla="*/ 200 w 215"/>
                <a:gd name="T11" fmla="*/ 383 h 516"/>
                <a:gd name="T12" fmla="*/ 193 w 215"/>
                <a:gd name="T13" fmla="*/ 405 h 516"/>
                <a:gd name="T14" fmla="*/ 186 w 215"/>
                <a:gd name="T15" fmla="*/ 418 h 516"/>
                <a:gd name="T16" fmla="*/ 174 w 215"/>
                <a:gd name="T17" fmla="*/ 429 h 516"/>
                <a:gd name="T18" fmla="*/ 162 w 215"/>
                <a:gd name="T19" fmla="*/ 439 h 516"/>
                <a:gd name="T20" fmla="*/ 143 w 215"/>
                <a:gd name="T21" fmla="*/ 443 h 516"/>
                <a:gd name="T22" fmla="*/ 119 w 215"/>
                <a:gd name="T23" fmla="*/ 438 h 516"/>
                <a:gd name="T24" fmla="*/ 96 w 215"/>
                <a:gd name="T25" fmla="*/ 429 h 516"/>
                <a:gd name="T26" fmla="*/ 75 w 215"/>
                <a:gd name="T27" fmla="*/ 415 h 516"/>
                <a:gd name="T28" fmla="*/ 68 w 215"/>
                <a:gd name="T29" fmla="*/ 396 h 516"/>
                <a:gd name="T30" fmla="*/ 70 w 215"/>
                <a:gd name="T31" fmla="*/ 380 h 516"/>
                <a:gd name="T32" fmla="*/ 82 w 215"/>
                <a:gd name="T33" fmla="*/ 368 h 516"/>
                <a:gd name="T34" fmla="*/ 96 w 215"/>
                <a:gd name="T35" fmla="*/ 356 h 516"/>
                <a:gd name="T36" fmla="*/ 92 w 215"/>
                <a:gd name="T37" fmla="*/ 350 h 516"/>
                <a:gd name="T38" fmla="*/ 72 w 215"/>
                <a:gd name="T39" fmla="*/ 355 h 516"/>
                <a:gd name="T40" fmla="*/ 54 w 215"/>
                <a:gd name="T41" fmla="*/ 366 h 516"/>
                <a:gd name="T42" fmla="*/ 39 w 215"/>
                <a:gd name="T43" fmla="*/ 382 h 516"/>
                <a:gd name="T44" fmla="*/ 27 w 215"/>
                <a:gd name="T45" fmla="*/ 402 h 516"/>
                <a:gd name="T46" fmla="*/ 25 w 215"/>
                <a:gd name="T47" fmla="*/ 426 h 516"/>
                <a:gd name="T48" fmla="*/ 31 w 215"/>
                <a:gd name="T49" fmla="*/ 449 h 516"/>
                <a:gd name="T50" fmla="*/ 47 w 215"/>
                <a:gd name="T51" fmla="*/ 468 h 516"/>
                <a:gd name="T52" fmla="*/ 69 w 215"/>
                <a:gd name="T53" fmla="*/ 478 h 516"/>
                <a:gd name="T54" fmla="*/ 93 w 215"/>
                <a:gd name="T55" fmla="*/ 482 h 516"/>
                <a:gd name="T56" fmla="*/ 117 w 215"/>
                <a:gd name="T57" fmla="*/ 481 h 516"/>
                <a:gd name="T58" fmla="*/ 141 w 215"/>
                <a:gd name="T59" fmla="*/ 477 h 516"/>
                <a:gd name="T60" fmla="*/ 154 w 215"/>
                <a:gd name="T61" fmla="*/ 474 h 516"/>
                <a:gd name="T62" fmla="*/ 158 w 215"/>
                <a:gd name="T63" fmla="*/ 479 h 516"/>
                <a:gd name="T64" fmla="*/ 150 w 215"/>
                <a:gd name="T65" fmla="*/ 493 h 516"/>
                <a:gd name="T66" fmla="*/ 131 w 215"/>
                <a:gd name="T67" fmla="*/ 507 h 516"/>
                <a:gd name="T68" fmla="*/ 108 w 215"/>
                <a:gd name="T69" fmla="*/ 515 h 516"/>
                <a:gd name="T70" fmla="*/ 84 w 215"/>
                <a:gd name="T71" fmla="*/ 516 h 516"/>
                <a:gd name="T72" fmla="*/ 64 w 215"/>
                <a:gd name="T73" fmla="*/ 514 h 516"/>
                <a:gd name="T74" fmla="*/ 47 w 215"/>
                <a:gd name="T75" fmla="*/ 509 h 516"/>
                <a:gd name="T76" fmla="*/ 32 w 215"/>
                <a:gd name="T77" fmla="*/ 500 h 516"/>
                <a:gd name="T78" fmla="*/ 20 w 215"/>
                <a:gd name="T79" fmla="*/ 488 h 516"/>
                <a:gd name="T80" fmla="*/ 4 w 215"/>
                <a:gd name="T81" fmla="*/ 457 h 516"/>
                <a:gd name="T82" fmla="*/ 3 w 215"/>
                <a:gd name="T83" fmla="*/ 406 h 516"/>
                <a:gd name="T84" fmla="*/ 22 w 215"/>
                <a:gd name="T85" fmla="*/ 373 h 516"/>
                <a:gd name="T86" fmla="*/ 42 w 215"/>
                <a:gd name="T87" fmla="*/ 355 h 516"/>
                <a:gd name="T88" fmla="*/ 65 w 215"/>
                <a:gd name="T89" fmla="*/ 341 h 516"/>
                <a:gd name="T90" fmla="*/ 89 w 215"/>
                <a:gd name="T91" fmla="*/ 332 h 516"/>
                <a:gd name="T92" fmla="*/ 110 w 215"/>
                <a:gd name="T93" fmla="*/ 321 h 516"/>
                <a:gd name="T94" fmla="*/ 120 w 215"/>
                <a:gd name="T95" fmla="*/ 196 h 516"/>
                <a:gd name="T96" fmla="*/ 102 w 215"/>
                <a:gd name="T97" fmla="*/ 73 h 516"/>
                <a:gd name="T98" fmla="*/ 101 w 215"/>
                <a:gd name="T99" fmla="*/ 39 h 516"/>
                <a:gd name="T100" fmla="*/ 113 w 215"/>
                <a:gd name="T101" fmla="*/ 7 h 516"/>
                <a:gd name="T102" fmla="*/ 130 w 215"/>
                <a:gd name="T103" fmla="*/ 1 h 516"/>
                <a:gd name="T104" fmla="*/ 145 w 215"/>
                <a:gd name="T105" fmla="*/ 2 h 516"/>
                <a:gd name="T106" fmla="*/ 158 w 215"/>
                <a:gd name="T107" fmla="*/ 16 h 516"/>
                <a:gd name="T108" fmla="*/ 169 w 215"/>
                <a:gd name="T109" fmla="*/ 31 h 516"/>
                <a:gd name="T110" fmla="*/ 177 w 215"/>
                <a:gd name="T111" fmla="*/ 49 h 516"/>
                <a:gd name="T112" fmla="*/ 183 w 215"/>
                <a:gd name="T113" fmla="*/ 6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5" h="516">
                  <a:moveTo>
                    <a:pt x="183" y="67"/>
                  </a:moveTo>
                  <a:lnTo>
                    <a:pt x="190" y="101"/>
                  </a:lnTo>
                  <a:lnTo>
                    <a:pt x="196" y="135"/>
                  </a:lnTo>
                  <a:lnTo>
                    <a:pt x="201" y="170"/>
                  </a:lnTo>
                  <a:lnTo>
                    <a:pt x="207" y="204"/>
                  </a:lnTo>
                  <a:lnTo>
                    <a:pt x="211" y="238"/>
                  </a:lnTo>
                  <a:lnTo>
                    <a:pt x="214" y="274"/>
                  </a:lnTo>
                  <a:lnTo>
                    <a:pt x="215" y="308"/>
                  </a:lnTo>
                  <a:lnTo>
                    <a:pt x="213" y="342"/>
                  </a:lnTo>
                  <a:lnTo>
                    <a:pt x="210" y="356"/>
                  </a:lnTo>
                  <a:lnTo>
                    <a:pt x="205" y="369"/>
                  </a:lnTo>
                  <a:lnTo>
                    <a:pt x="200" y="383"/>
                  </a:lnTo>
                  <a:lnTo>
                    <a:pt x="196" y="397"/>
                  </a:lnTo>
                  <a:lnTo>
                    <a:pt x="193" y="405"/>
                  </a:lnTo>
                  <a:lnTo>
                    <a:pt x="190" y="412"/>
                  </a:lnTo>
                  <a:lnTo>
                    <a:pt x="186" y="418"/>
                  </a:lnTo>
                  <a:lnTo>
                    <a:pt x="180" y="424"/>
                  </a:lnTo>
                  <a:lnTo>
                    <a:pt x="174" y="429"/>
                  </a:lnTo>
                  <a:lnTo>
                    <a:pt x="168" y="434"/>
                  </a:lnTo>
                  <a:lnTo>
                    <a:pt x="162" y="439"/>
                  </a:lnTo>
                  <a:lnTo>
                    <a:pt x="155" y="444"/>
                  </a:lnTo>
                  <a:lnTo>
                    <a:pt x="143" y="443"/>
                  </a:lnTo>
                  <a:lnTo>
                    <a:pt x="130" y="441"/>
                  </a:lnTo>
                  <a:lnTo>
                    <a:pt x="119" y="438"/>
                  </a:lnTo>
                  <a:lnTo>
                    <a:pt x="106" y="434"/>
                  </a:lnTo>
                  <a:lnTo>
                    <a:pt x="96" y="429"/>
                  </a:lnTo>
                  <a:lnTo>
                    <a:pt x="84" y="422"/>
                  </a:lnTo>
                  <a:lnTo>
                    <a:pt x="75" y="415"/>
                  </a:lnTo>
                  <a:lnTo>
                    <a:pt x="68" y="405"/>
                  </a:lnTo>
                  <a:lnTo>
                    <a:pt x="68" y="396"/>
                  </a:lnTo>
                  <a:lnTo>
                    <a:pt x="69" y="388"/>
                  </a:lnTo>
                  <a:lnTo>
                    <a:pt x="70" y="380"/>
                  </a:lnTo>
                  <a:lnTo>
                    <a:pt x="74" y="373"/>
                  </a:lnTo>
                  <a:lnTo>
                    <a:pt x="82" y="368"/>
                  </a:lnTo>
                  <a:lnTo>
                    <a:pt x="89" y="363"/>
                  </a:lnTo>
                  <a:lnTo>
                    <a:pt x="96" y="356"/>
                  </a:lnTo>
                  <a:lnTo>
                    <a:pt x="102" y="350"/>
                  </a:lnTo>
                  <a:lnTo>
                    <a:pt x="92" y="350"/>
                  </a:lnTo>
                  <a:lnTo>
                    <a:pt x="82" y="351"/>
                  </a:lnTo>
                  <a:lnTo>
                    <a:pt x="72" y="355"/>
                  </a:lnTo>
                  <a:lnTo>
                    <a:pt x="63" y="360"/>
                  </a:lnTo>
                  <a:lnTo>
                    <a:pt x="54" y="366"/>
                  </a:lnTo>
                  <a:lnTo>
                    <a:pt x="46" y="374"/>
                  </a:lnTo>
                  <a:lnTo>
                    <a:pt x="39" y="382"/>
                  </a:lnTo>
                  <a:lnTo>
                    <a:pt x="32" y="392"/>
                  </a:lnTo>
                  <a:lnTo>
                    <a:pt x="27" y="402"/>
                  </a:lnTo>
                  <a:lnTo>
                    <a:pt x="25" y="413"/>
                  </a:lnTo>
                  <a:lnTo>
                    <a:pt x="25" y="426"/>
                  </a:lnTo>
                  <a:lnTo>
                    <a:pt x="26" y="438"/>
                  </a:lnTo>
                  <a:lnTo>
                    <a:pt x="31" y="449"/>
                  </a:lnTo>
                  <a:lnTo>
                    <a:pt x="39" y="459"/>
                  </a:lnTo>
                  <a:lnTo>
                    <a:pt x="47" y="468"/>
                  </a:lnTo>
                  <a:lnTo>
                    <a:pt x="58" y="474"/>
                  </a:lnTo>
                  <a:lnTo>
                    <a:pt x="69" y="478"/>
                  </a:lnTo>
                  <a:lnTo>
                    <a:pt x="80" y="481"/>
                  </a:lnTo>
                  <a:lnTo>
                    <a:pt x="93" y="482"/>
                  </a:lnTo>
                  <a:lnTo>
                    <a:pt x="105" y="482"/>
                  </a:lnTo>
                  <a:lnTo>
                    <a:pt x="117" y="481"/>
                  </a:lnTo>
                  <a:lnTo>
                    <a:pt x="130" y="479"/>
                  </a:lnTo>
                  <a:lnTo>
                    <a:pt x="141" y="477"/>
                  </a:lnTo>
                  <a:lnTo>
                    <a:pt x="152" y="473"/>
                  </a:lnTo>
                  <a:lnTo>
                    <a:pt x="154" y="474"/>
                  </a:lnTo>
                  <a:lnTo>
                    <a:pt x="157" y="476"/>
                  </a:lnTo>
                  <a:lnTo>
                    <a:pt x="158" y="479"/>
                  </a:lnTo>
                  <a:lnTo>
                    <a:pt x="158" y="483"/>
                  </a:lnTo>
                  <a:lnTo>
                    <a:pt x="150" y="493"/>
                  </a:lnTo>
                  <a:lnTo>
                    <a:pt x="141" y="501"/>
                  </a:lnTo>
                  <a:lnTo>
                    <a:pt x="131" y="507"/>
                  </a:lnTo>
                  <a:lnTo>
                    <a:pt x="121" y="511"/>
                  </a:lnTo>
                  <a:lnTo>
                    <a:pt x="108" y="515"/>
                  </a:lnTo>
                  <a:lnTo>
                    <a:pt x="97" y="516"/>
                  </a:lnTo>
                  <a:lnTo>
                    <a:pt x="84" y="516"/>
                  </a:lnTo>
                  <a:lnTo>
                    <a:pt x="73" y="516"/>
                  </a:lnTo>
                  <a:lnTo>
                    <a:pt x="64" y="514"/>
                  </a:lnTo>
                  <a:lnTo>
                    <a:pt x="56" y="511"/>
                  </a:lnTo>
                  <a:lnTo>
                    <a:pt x="47" y="509"/>
                  </a:lnTo>
                  <a:lnTo>
                    <a:pt x="40" y="504"/>
                  </a:lnTo>
                  <a:lnTo>
                    <a:pt x="32" y="500"/>
                  </a:lnTo>
                  <a:lnTo>
                    <a:pt x="26" y="495"/>
                  </a:lnTo>
                  <a:lnTo>
                    <a:pt x="20" y="488"/>
                  </a:lnTo>
                  <a:lnTo>
                    <a:pt x="13" y="481"/>
                  </a:lnTo>
                  <a:lnTo>
                    <a:pt x="4" y="457"/>
                  </a:lnTo>
                  <a:lnTo>
                    <a:pt x="0" y="431"/>
                  </a:lnTo>
                  <a:lnTo>
                    <a:pt x="3" y="406"/>
                  </a:lnTo>
                  <a:lnTo>
                    <a:pt x="13" y="383"/>
                  </a:lnTo>
                  <a:lnTo>
                    <a:pt x="22" y="373"/>
                  </a:lnTo>
                  <a:lnTo>
                    <a:pt x="32" y="363"/>
                  </a:lnTo>
                  <a:lnTo>
                    <a:pt x="42" y="355"/>
                  </a:lnTo>
                  <a:lnTo>
                    <a:pt x="54" y="347"/>
                  </a:lnTo>
                  <a:lnTo>
                    <a:pt x="65" y="341"/>
                  </a:lnTo>
                  <a:lnTo>
                    <a:pt x="77" y="336"/>
                  </a:lnTo>
                  <a:lnTo>
                    <a:pt x="89" y="332"/>
                  </a:lnTo>
                  <a:lnTo>
                    <a:pt x="102" y="328"/>
                  </a:lnTo>
                  <a:lnTo>
                    <a:pt x="110" y="321"/>
                  </a:lnTo>
                  <a:lnTo>
                    <a:pt x="119" y="260"/>
                  </a:lnTo>
                  <a:lnTo>
                    <a:pt x="120" y="196"/>
                  </a:lnTo>
                  <a:lnTo>
                    <a:pt x="113" y="133"/>
                  </a:lnTo>
                  <a:lnTo>
                    <a:pt x="102" y="73"/>
                  </a:lnTo>
                  <a:lnTo>
                    <a:pt x="102" y="58"/>
                  </a:lnTo>
                  <a:lnTo>
                    <a:pt x="101" y="39"/>
                  </a:lnTo>
                  <a:lnTo>
                    <a:pt x="103" y="21"/>
                  </a:lnTo>
                  <a:lnTo>
                    <a:pt x="113" y="7"/>
                  </a:lnTo>
                  <a:lnTo>
                    <a:pt x="121" y="3"/>
                  </a:lnTo>
                  <a:lnTo>
                    <a:pt x="130" y="1"/>
                  </a:lnTo>
                  <a:lnTo>
                    <a:pt x="138" y="0"/>
                  </a:lnTo>
                  <a:lnTo>
                    <a:pt x="145" y="2"/>
                  </a:lnTo>
                  <a:lnTo>
                    <a:pt x="152" y="8"/>
                  </a:lnTo>
                  <a:lnTo>
                    <a:pt x="158" y="16"/>
                  </a:lnTo>
                  <a:lnTo>
                    <a:pt x="164" y="24"/>
                  </a:lnTo>
                  <a:lnTo>
                    <a:pt x="169" y="31"/>
                  </a:lnTo>
                  <a:lnTo>
                    <a:pt x="173" y="40"/>
                  </a:lnTo>
                  <a:lnTo>
                    <a:pt x="177" y="49"/>
                  </a:lnTo>
                  <a:lnTo>
                    <a:pt x="181" y="58"/>
                  </a:lnTo>
                  <a:lnTo>
                    <a:pt x="18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93"/>
            <p:cNvSpPr>
              <a:spLocks/>
            </p:cNvSpPr>
            <p:nvPr/>
          </p:nvSpPr>
          <p:spPr bwMode="auto">
            <a:xfrm>
              <a:off x="355" y="2663"/>
              <a:ext cx="33" cy="131"/>
            </a:xfrm>
            <a:custGeom>
              <a:avLst/>
              <a:gdLst>
                <a:gd name="T0" fmla="*/ 56 w 99"/>
                <a:gd name="T1" fmla="*/ 37 h 395"/>
                <a:gd name="T2" fmla="*/ 64 w 99"/>
                <a:gd name="T3" fmla="*/ 79 h 395"/>
                <a:gd name="T4" fmla="*/ 76 w 99"/>
                <a:gd name="T5" fmla="*/ 122 h 395"/>
                <a:gd name="T6" fmla="*/ 86 w 99"/>
                <a:gd name="T7" fmla="*/ 165 h 395"/>
                <a:gd name="T8" fmla="*/ 95 w 99"/>
                <a:gd name="T9" fmla="*/ 210 h 395"/>
                <a:gd name="T10" fmla="*/ 99 w 99"/>
                <a:gd name="T11" fmla="*/ 253 h 395"/>
                <a:gd name="T12" fmla="*/ 97 w 99"/>
                <a:gd name="T13" fmla="*/ 296 h 395"/>
                <a:gd name="T14" fmla="*/ 87 w 99"/>
                <a:gd name="T15" fmla="*/ 338 h 395"/>
                <a:gd name="T16" fmla="*/ 66 w 99"/>
                <a:gd name="T17" fmla="*/ 379 h 395"/>
                <a:gd name="T18" fmla="*/ 61 w 99"/>
                <a:gd name="T19" fmla="*/ 384 h 395"/>
                <a:gd name="T20" fmla="*/ 56 w 99"/>
                <a:gd name="T21" fmla="*/ 389 h 395"/>
                <a:gd name="T22" fmla="*/ 49 w 99"/>
                <a:gd name="T23" fmla="*/ 391 h 395"/>
                <a:gd name="T24" fmla="*/ 43 w 99"/>
                <a:gd name="T25" fmla="*/ 394 h 395"/>
                <a:gd name="T26" fmla="*/ 37 w 99"/>
                <a:gd name="T27" fmla="*/ 395 h 395"/>
                <a:gd name="T28" fmla="*/ 30 w 99"/>
                <a:gd name="T29" fmla="*/ 395 h 395"/>
                <a:gd name="T30" fmla="*/ 23 w 99"/>
                <a:gd name="T31" fmla="*/ 394 h 395"/>
                <a:gd name="T32" fmla="*/ 16 w 99"/>
                <a:gd name="T33" fmla="*/ 393 h 395"/>
                <a:gd name="T34" fmla="*/ 10 w 99"/>
                <a:gd name="T35" fmla="*/ 389 h 395"/>
                <a:gd name="T36" fmla="*/ 6 w 99"/>
                <a:gd name="T37" fmla="*/ 384 h 395"/>
                <a:gd name="T38" fmla="*/ 2 w 99"/>
                <a:gd name="T39" fmla="*/ 379 h 395"/>
                <a:gd name="T40" fmla="*/ 0 w 99"/>
                <a:gd name="T41" fmla="*/ 372 h 395"/>
                <a:gd name="T42" fmla="*/ 19 w 99"/>
                <a:gd name="T43" fmla="*/ 349 h 395"/>
                <a:gd name="T44" fmla="*/ 34 w 99"/>
                <a:gd name="T45" fmla="*/ 323 h 395"/>
                <a:gd name="T46" fmla="*/ 44 w 99"/>
                <a:gd name="T47" fmla="*/ 295 h 395"/>
                <a:gd name="T48" fmla="*/ 50 w 99"/>
                <a:gd name="T49" fmla="*/ 266 h 395"/>
                <a:gd name="T50" fmla="*/ 53 w 99"/>
                <a:gd name="T51" fmla="*/ 235 h 395"/>
                <a:gd name="T52" fmla="*/ 53 w 99"/>
                <a:gd name="T53" fmla="*/ 205 h 395"/>
                <a:gd name="T54" fmla="*/ 52 w 99"/>
                <a:gd name="T55" fmla="*/ 174 h 395"/>
                <a:gd name="T56" fmla="*/ 49 w 99"/>
                <a:gd name="T57" fmla="*/ 144 h 395"/>
                <a:gd name="T58" fmla="*/ 43 w 99"/>
                <a:gd name="T59" fmla="*/ 111 h 395"/>
                <a:gd name="T60" fmla="*/ 37 w 99"/>
                <a:gd name="T61" fmla="*/ 79 h 395"/>
                <a:gd name="T62" fmla="*/ 29 w 99"/>
                <a:gd name="T63" fmla="*/ 46 h 395"/>
                <a:gd name="T64" fmla="*/ 24 w 99"/>
                <a:gd name="T65" fmla="*/ 12 h 395"/>
                <a:gd name="T66" fmla="*/ 33 w 99"/>
                <a:gd name="T67" fmla="*/ 0 h 395"/>
                <a:gd name="T68" fmla="*/ 42 w 99"/>
                <a:gd name="T69" fmla="*/ 8 h 395"/>
                <a:gd name="T70" fmla="*/ 49 w 99"/>
                <a:gd name="T71" fmla="*/ 24 h 395"/>
                <a:gd name="T72" fmla="*/ 56 w 99"/>
                <a:gd name="T73" fmla="*/ 3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395">
                  <a:moveTo>
                    <a:pt x="56" y="37"/>
                  </a:moveTo>
                  <a:lnTo>
                    <a:pt x="64" y="79"/>
                  </a:lnTo>
                  <a:lnTo>
                    <a:pt x="76" y="122"/>
                  </a:lnTo>
                  <a:lnTo>
                    <a:pt x="86" y="165"/>
                  </a:lnTo>
                  <a:lnTo>
                    <a:pt x="95" y="210"/>
                  </a:lnTo>
                  <a:lnTo>
                    <a:pt x="99" y="253"/>
                  </a:lnTo>
                  <a:lnTo>
                    <a:pt x="97" y="296"/>
                  </a:lnTo>
                  <a:lnTo>
                    <a:pt x="87" y="338"/>
                  </a:lnTo>
                  <a:lnTo>
                    <a:pt x="66" y="379"/>
                  </a:lnTo>
                  <a:lnTo>
                    <a:pt x="61" y="384"/>
                  </a:lnTo>
                  <a:lnTo>
                    <a:pt x="56" y="389"/>
                  </a:lnTo>
                  <a:lnTo>
                    <a:pt x="49" y="391"/>
                  </a:lnTo>
                  <a:lnTo>
                    <a:pt x="43" y="394"/>
                  </a:lnTo>
                  <a:lnTo>
                    <a:pt x="37" y="395"/>
                  </a:lnTo>
                  <a:lnTo>
                    <a:pt x="30" y="395"/>
                  </a:lnTo>
                  <a:lnTo>
                    <a:pt x="23" y="394"/>
                  </a:lnTo>
                  <a:lnTo>
                    <a:pt x="16" y="393"/>
                  </a:lnTo>
                  <a:lnTo>
                    <a:pt x="10" y="389"/>
                  </a:lnTo>
                  <a:lnTo>
                    <a:pt x="6" y="384"/>
                  </a:lnTo>
                  <a:lnTo>
                    <a:pt x="2" y="379"/>
                  </a:lnTo>
                  <a:lnTo>
                    <a:pt x="0" y="372"/>
                  </a:lnTo>
                  <a:lnTo>
                    <a:pt x="19" y="349"/>
                  </a:lnTo>
                  <a:lnTo>
                    <a:pt x="34" y="323"/>
                  </a:lnTo>
                  <a:lnTo>
                    <a:pt x="44" y="295"/>
                  </a:lnTo>
                  <a:lnTo>
                    <a:pt x="50" y="266"/>
                  </a:lnTo>
                  <a:lnTo>
                    <a:pt x="53" y="235"/>
                  </a:lnTo>
                  <a:lnTo>
                    <a:pt x="53" y="205"/>
                  </a:lnTo>
                  <a:lnTo>
                    <a:pt x="52" y="174"/>
                  </a:lnTo>
                  <a:lnTo>
                    <a:pt x="49" y="144"/>
                  </a:lnTo>
                  <a:lnTo>
                    <a:pt x="43" y="111"/>
                  </a:lnTo>
                  <a:lnTo>
                    <a:pt x="37" y="79"/>
                  </a:lnTo>
                  <a:lnTo>
                    <a:pt x="29" y="46"/>
                  </a:lnTo>
                  <a:lnTo>
                    <a:pt x="24" y="12"/>
                  </a:lnTo>
                  <a:lnTo>
                    <a:pt x="33" y="0"/>
                  </a:lnTo>
                  <a:lnTo>
                    <a:pt x="42" y="8"/>
                  </a:lnTo>
                  <a:lnTo>
                    <a:pt x="49" y="24"/>
                  </a:lnTo>
                  <a:lnTo>
                    <a:pt x="56" y="37"/>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94"/>
            <p:cNvSpPr>
              <a:spLocks/>
            </p:cNvSpPr>
            <p:nvPr/>
          </p:nvSpPr>
          <p:spPr bwMode="auto">
            <a:xfrm>
              <a:off x="70" y="2700"/>
              <a:ext cx="226" cy="268"/>
            </a:xfrm>
            <a:custGeom>
              <a:avLst/>
              <a:gdLst>
                <a:gd name="T0" fmla="*/ 585 w 678"/>
                <a:gd name="T1" fmla="*/ 363 h 805"/>
                <a:gd name="T2" fmla="*/ 561 w 678"/>
                <a:gd name="T3" fmla="*/ 348 h 805"/>
                <a:gd name="T4" fmla="*/ 531 w 678"/>
                <a:gd name="T5" fmla="*/ 339 h 805"/>
                <a:gd name="T6" fmla="*/ 502 w 678"/>
                <a:gd name="T7" fmla="*/ 343 h 805"/>
                <a:gd name="T8" fmla="*/ 457 w 678"/>
                <a:gd name="T9" fmla="*/ 395 h 805"/>
                <a:gd name="T10" fmla="*/ 439 w 678"/>
                <a:gd name="T11" fmla="*/ 477 h 805"/>
                <a:gd name="T12" fmla="*/ 419 w 678"/>
                <a:gd name="T13" fmla="*/ 560 h 805"/>
                <a:gd name="T14" fmla="*/ 406 w 678"/>
                <a:gd name="T15" fmla="*/ 570 h 805"/>
                <a:gd name="T16" fmla="*/ 392 w 678"/>
                <a:gd name="T17" fmla="*/ 575 h 805"/>
                <a:gd name="T18" fmla="*/ 368 w 678"/>
                <a:gd name="T19" fmla="*/ 563 h 805"/>
                <a:gd name="T20" fmla="*/ 352 w 678"/>
                <a:gd name="T21" fmla="*/ 522 h 805"/>
                <a:gd name="T22" fmla="*/ 347 w 678"/>
                <a:gd name="T23" fmla="*/ 473 h 805"/>
                <a:gd name="T24" fmla="*/ 333 w 678"/>
                <a:gd name="T25" fmla="*/ 442 h 805"/>
                <a:gd name="T26" fmla="*/ 311 w 678"/>
                <a:gd name="T27" fmla="*/ 419 h 805"/>
                <a:gd name="T28" fmla="*/ 281 w 678"/>
                <a:gd name="T29" fmla="*/ 410 h 805"/>
                <a:gd name="T30" fmla="*/ 260 w 678"/>
                <a:gd name="T31" fmla="*/ 417 h 805"/>
                <a:gd name="T32" fmla="*/ 244 w 678"/>
                <a:gd name="T33" fmla="*/ 435 h 805"/>
                <a:gd name="T34" fmla="*/ 225 w 678"/>
                <a:gd name="T35" fmla="*/ 492 h 805"/>
                <a:gd name="T36" fmla="*/ 229 w 678"/>
                <a:gd name="T37" fmla="*/ 624 h 805"/>
                <a:gd name="T38" fmla="*/ 279 w 678"/>
                <a:gd name="T39" fmla="*/ 742 h 805"/>
                <a:gd name="T40" fmla="*/ 310 w 678"/>
                <a:gd name="T41" fmla="*/ 792 h 805"/>
                <a:gd name="T42" fmla="*/ 293 w 678"/>
                <a:gd name="T43" fmla="*/ 805 h 805"/>
                <a:gd name="T44" fmla="*/ 258 w 678"/>
                <a:gd name="T45" fmla="*/ 793 h 805"/>
                <a:gd name="T46" fmla="*/ 226 w 678"/>
                <a:gd name="T47" fmla="*/ 777 h 805"/>
                <a:gd name="T48" fmla="*/ 198 w 678"/>
                <a:gd name="T49" fmla="*/ 758 h 805"/>
                <a:gd name="T50" fmla="*/ 160 w 678"/>
                <a:gd name="T51" fmla="*/ 739 h 805"/>
                <a:gd name="T52" fmla="*/ 103 w 678"/>
                <a:gd name="T53" fmla="*/ 685 h 805"/>
                <a:gd name="T54" fmla="*/ 52 w 678"/>
                <a:gd name="T55" fmla="*/ 608 h 805"/>
                <a:gd name="T56" fmla="*/ 19 w 678"/>
                <a:gd name="T57" fmla="*/ 528 h 805"/>
                <a:gd name="T58" fmla="*/ 3 w 678"/>
                <a:gd name="T59" fmla="*/ 452 h 805"/>
                <a:gd name="T60" fmla="*/ 3 w 678"/>
                <a:gd name="T61" fmla="*/ 374 h 805"/>
                <a:gd name="T62" fmla="*/ 13 w 678"/>
                <a:gd name="T63" fmla="*/ 335 h 805"/>
                <a:gd name="T64" fmla="*/ 37 w 678"/>
                <a:gd name="T65" fmla="*/ 274 h 805"/>
                <a:gd name="T66" fmla="*/ 84 w 678"/>
                <a:gd name="T67" fmla="*/ 205 h 805"/>
                <a:gd name="T68" fmla="*/ 145 w 678"/>
                <a:gd name="T69" fmla="*/ 146 h 805"/>
                <a:gd name="T70" fmla="*/ 184 w 678"/>
                <a:gd name="T71" fmla="*/ 118 h 805"/>
                <a:gd name="T72" fmla="*/ 227 w 678"/>
                <a:gd name="T73" fmla="*/ 96 h 805"/>
                <a:gd name="T74" fmla="*/ 273 w 678"/>
                <a:gd name="T75" fmla="*/ 81 h 805"/>
                <a:gd name="T76" fmla="*/ 321 w 678"/>
                <a:gd name="T77" fmla="*/ 75 h 805"/>
                <a:gd name="T78" fmla="*/ 371 w 678"/>
                <a:gd name="T79" fmla="*/ 76 h 805"/>
                <a:gd name="T80" fmla="*/ 432 w 678"/>
                <a:gd name="T81" fmla="*/ 90 h 805"/>
                <a:gd name="T82" fmla="*/ 497 w 678"/>
                <a:gd name="T83" fmla="*/ 110 h 805"/>
                <a:gd name="T84" fmla="*/ 563 w 678"/>
                <a:gd name="T85" fmla="*/ 123 h 805"/>
                <a:gd name="T86" fmla="*/ 569 w 678"/>
                <a:gd name="T87" fmla="*/ 109 h 805"/>
                <a:gd name="T88" fmla="*/ 559 w 678"/>
                <a:gd name="T89" fmla="*/ 100 h 805"/>
                <a:gd name="T90" fmla="*/ 565 w 678"/>
                <a:gd name="T91" fmla="*/ 85 h 805"/>
                <a:gd name="T92" fmla="*/ 607 w 678"/>
                <a:gd name="T93" fmla="*/ 54 h 805"/>
                <a:gd name="T94" fmla="*/ 643 w 678"/>
                <a:gd name="T95" fmla="*/ 15 h 805"/>
                <a:gd name="T96" fmla="*/ 678 w 678"/>
                <a:gd name="T97" fmla="*/ 95 h 805"/>
                <a:gd name="T98" fmla="*/ 646 w 678"/>
                <a:gd name="T99" fmla="*/ 235 h 805"/>
                <a:gd name="T100" fmla="*/ 601 w 678"/>
                <a:gd name="T101" fmla="*/ 372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8" h="805">
                  <a:moveTo>
                    <a:pt x="601" y="372"/>
                  </a:moveTo>
                  <a:lnTo>
                    <a:pt x="593" y="369"/>
                  </a:lnTo>
                  <a:lnTo>
                    <a:pt x="585" y="363"/>
                  </a:lnTo>
                  <a:lnTo>
                    <a:pt x="578" y="357"/>
                  </a:lnTo>
                  <a:lnTo>
                    <a:pt x="570" y="351"/>
                  </a:lnTo>
                  <a:lnTo>
                    <a:pt x="561" y="348"/>
                  </a:lnTo>
                  <a:lnTo>
                    <a:pt x="551" y="345"/>
                  </a:lnTo>
                  <a:lnTo>
                    <a:pt x="541" y="341"/>
                  </a:lnTo>
                  <a:lnTo>
                    <a:pt x="531" y="339"/>
                  </a:lnTo>
                  <a:lnTo>
                    <a:pt x="521" y="339"/>
                  </a:lnTo>
                  <a:lnTo>
                    <a:pt x="511" y="339"/>
                  </a:lnTo>
                  <a:lnTo>
                    <a:pt x="502" y="343"/>
                  </a:lnTo>
                  <a:lnTo>
                    <a:pt x="493" y="349"/>
                  </a:lnTo>
                  <a:lnTo>
                    <a:pt x="471" y="370"/>
                  </a:lnTo>
                  <a:lnTo>
                    <a:pt x="457" y="395"/>
                  </a:lnTo>
                  <a:lnTo>
                    <a:pt x="448" y="421"/>
                  </a:lnTo>
                  <a:lnTo>
                    <a:pt x="443" y="449"/>
                  </a:lnTo>
                  <a:lnTo>
                    <a:pt x="439" y="477"/>
                  </a:lnTo>
                  <a:lnTo>
                    <a:pt x="436" y="505"/>
                  </a:lnTo>
                  <a:lnTo>
                    <a:pt x="429" y="533"/>
                  </a:lnTo>
                  <a:lnTo>
                    <a:pt x="419" y="560"/>
                  </a:lnTo>
                  <a:lnTo>
                    <a:pt x="415" y="563"/>
                  </a:lnTo>
                  <a:lnTo>
                    <a:pt x="412" y="567"/>
                  </a:lnTo>
                  <a:lnTo>
                    <a:pt x="406" y="570"/>
                  </a:lnTo>
                  <a:lnTo>
                    <a:pt x="403" y="572"/>
                  </a:lnTo>
                  <a:lnTo>
                    <a:pt x="398" y="575"/>
                  </a:lnTo>
                  <a:lnTo>
                    <a:pt x="392" y="575"/>
                  </a:lnTo>
                  <a:lnTo>
                    <a:pt x="386" y="575"/>
                  </a:lnTo>
                  <a:lnTo>
                    <a:pt x="381" y="572"/>
                  </a:lnTo>
                  <a:lnTo>
                    <a:pt x="368" y="563"/>
                  </a:lnTo>
                  <a:lnTo>
                    <a:pt x="359" y="551"/>
                  </a:lnTo>
                  <a:lnTo>
                    <a:pt x="354" y="537"/>
                  </a:lnTo>
                  <a:lnTo>
                    <a:pt x="352" y="522"/>
                  </a:lnTo>
                  <a:lnTo>
                    <a:pt x="349" y="505"/>
                  </a:lnTo>
                  <a:lnTo>
                    <a:pt x="348" y="489"/>
                  </a:lnTo>
                  <a:lnTo>
                    <a:pt x="347" y="473"/>
                  </a:lnTo>
                  <a:lnTo>
                    <a:pt x="343" y="459"/>
                  </a:lnTo>
                  <a:lnTo>
                    <a:pt x="338" y="450"/>
                  </a:lnTo>
                  <a:lnTo>
                    <a:pt x="333" y="442"/>
                  </a:lnTo>
                  <a:lnTo>
                    <a:pt x="326" y="433"/>
                  </a:lnTo>
                  <a:lnTo>
                    <a:pt x="319" y="425"/>
                  </a:lnTo>
                  <a:lnTo>
                    <a:pt x="311" y="419"/>
                  </a:lnTo>
                  <a:lnTo>
                    <a:pt x="302" y="414"/>
                  </a:lnTo>
                  <a:lnTo>
                    <a:pt x="292" y="411"/>
                  </a:lnTo>
                  <a:lnTo>
                    <a:pt x="281" y="410"/>
                  </a:lnTo>
                  <a:lnTo>
                    <a:pt x="273" y="411"/>
                  </a:lnTo>
                  <a:lnTo>
                    <a:pt x="267" y="414"/>
                  </a:lnTo>
                  <a:lnTo>
                    <a:pt x="260" y="417"/>
                  </a:lnTo>
                  <a:lnTo>
                    <a:pt x="254" y="423"/>
                  </a:lnTo>
                  <a:lnTo>
                    <a:pt x="249" y="429"/>
                  </a:lnTo>
                  <a:lnTo>
                    <a:pt x="244" y="435"/>
                  </a:lnTo>
                  <a:lnTo>
                    <a:pt x="239" y="442"/>
                  </a:lnTo>
                  <a:lnTo>
                    <a:pt x="235" y="447"/>
                  </a:lnTo>
                  <a:lnTo>
                    <a:pt x="225" y="492"/>
                  </a:lnTo>
                  <a:lnTo>
                    <a:pt x="221" y="537"/>
                  </a:lnTo>
                  <a:lnTo>
                    <a:pt x="222" y="581"/>
                  </a:lnTo>
                  <a:lnTo>
                    <a:pt x="229" y="624"/>
                  </a:lnTo>
                  <a:lnTo>
                    <a:pt x="241" y="665"/>
                  </a:lnTo>
                  <a:lnTo>
                    <a:pt x="258" y="704"/>
                  </a:lnTo>
                  <a:lnTo>
                    <a:pt x="279" y="742"/>
                  </a:lnTo>
                  <a:lnTo>
                    <a:pt x="306" y="779"/>
                  </a:lnTo>
                  <a:lnTo>
                    <a:pt x="307" y="786"/>
                  </a:lnTo>
                  <a:lnTo>
                    <a:pt x="310" y="792"/>
                  </a:lnTo>
                  <a:lnTo>
                    <a:pt x="310" y="798"/>
                  </a:lnTo>
                  <a:lnTo>
                    <a:pt x="306" y="805"/>
                  </a:lnTo>
                  <a:lnTo>
                    <a:pt x="293" y="805"/>
                  </a:lnTo>
                  <a:lnTo>
                    <a:pt x="281" y="803"/>
                  </a:lnTo>
                  <a:lnTo>
                    <a:pt x="269" y="800"/>
                  </a:lnTo>
                  <a:lnTo>
                    <a:pt x="258" y="793"/>
                  </a:lnTo>
                  <a:lnTo>
                    <a:pt x="248" y="788"/>
                  </a:lnTo>
                  <a:lnTo>
                    <a:pt x="236" y="782"/>
                  </a:lnTo>
                  <a:lnTo>
                    <a:pt x="226" y="777"/>
                  </a:lnTo>
                  <a:lnTo>
                    <a:pt x="215" y="772"/>
                  </a:lnTo>
                  <a:lnTo>
                    <a:pt x="207" y="764"/>
                  </a:lnTo>
                  <a:lnTo>
                    <a:pt x="198" y="758"/>
                  </a:lnTo>
                  <a:lnTo>
                    <a:pt x="188" y="754"/>
                  </a:lnTo>
                  <a:lnTo>
                    <a:pt x="178" y="749"/>
                  </a:lnTo>
                  <a:lnTo>
                    <a:pt x="160" y="739"/>
                  </a:lnTo>
                  <a:lnTo>
                    <a:pt x="141" y="725"/>
                  </a:lnTo>
                  <a:lnTo>
                    <a:pt x="122" y="707"/>
                  </a:lnTo>
                  <a:lnTo>
                    <a:pt x="103" y="685"/>
                  </a:lnTo>
                  <a:lnTo>
                    <a:pt x="85" y="662"/>
                  </a:lnTo>
                  <a:lnTo>
                    <a:pt x="67" y="636"/>
                  </a:lnTo>
                  <a:lnTo>
                    <a:pt x="52" y="608"/>
                  </a:lnTo>
                  <a:lnTo>
                    <a:pt x="37" y="577"/>
                  </a:lnTo>
                  <a:lnTo>
                    <a:pt x="27" y="553"/>
                  </a:lnTo>
                  <a:lnTo>
                    <a:pt x="19" y="528"/>
                  </a:lnTo>
                  <a:lnTo>
                    <a:pt x="12" y="503"/>
                  </a:lnTo>
                  <a:lnTo>
                    <a:pt x="6" y="477"/>
                  </a:lnTo>
                  <a:lnTo>
                    <a:pt x="3" y="452"/>
                  </a:lnTo>
                  <a:lnTo>
                    <a:pt x="0" y="425"/>
                  </a:lnTo>
                  <a:lnTo>
                    <a:pt x="0" y="400"/>
                  </a:lnTo>
                  <a:lnTo>
                    <a:pt x="3" y="374"/>
                  </a:lnTo>
                  <a:lnTo>
                    <a:pt x="6" y="362"/>
                  </a:lnTo>
                  <a:lnTo>
                    <a:pt x="9" y="348"/>
                  </a:lnTo>
                  <a:lnTo>
                    <a:pt x="13" y="335"/>
                  </a:lnTo>
                  <a:lnTo>
                    <a:pt x="19" y="324"/>
                  </a:lnTo>
                  <a:lnTo>
                    <a:pt x="27" y="298"/>
                  </a:lnTo>
                  <a:lnTo>
                    <a:pt x="37" y="274"/>
                  </a:lnTo>
                  <a:lnTo>
                    <a:pt x="50" y="250"/>
                  </a:lnTo>
                  <a:lnTo>
                    <a:pt x="66" y="227"/>
                  </a:lnTo>
                  <a:lnTo>
                    <a:pt x="84" y="205"/>
                  </a:lnTo>
                  <a:lnTo>
                    <a:pt x="103" y="185"/>
                  </a:lnTo>
                  <a:lnTo>
                    <a:pt x="123" y="165"/>
                  </a:lnTo>
                  <a:lnTo>
                    <a:pt x="145" y="146"/>
                  </a:lnTo>
                  <a:lnTo>
                    <a:pt x="158" y="136"/>
                  </a:lnTo>
                  <a:lnTo>
                    <a:pt x="172" y="127"/>
                  </a:lnTo>
                  <a:lnTo>
                    <a:pt x="184" y="118"/>
                  </a:lnTo>
                  <a:lnTo>
                    <a:pt x="198" y="109"/>
                  </a:lnTo>
                  <a:lnTo>
                    <a:pt x="213" y="103"/>
                  </a:lnTo>
                  <a:lnTo>
                    <a:pt x="227" y="96"/>
                  </a:lnTo>
                  <a:lnTo>
                    <a:pt x="243" y="90"/>
                  </a:lnTo>
                  <a:lnTo>
                    <a:pt x="258" y="85"/>
                  </a:lnTo>
                  <a:lnTo>
                    <a:pt x="273" y="81"/>
                  </a:lnTo>
                  <a:lnTo>
                    <a:pt x="290" y="78"/>
                  </a:lnTo>
                  <a:lnTo>
                    <a:pt x="305" y="76"/>
                  </a:lnTo>
                  <a:lnTo>
                    <a:pt x="321" y="75"/>
                  </a:lnTo>
                  <a:lnTo>
                    <a:pt x="338" y="75"/>
                  </a:lnTo>
                  <a:lnTo>
                    <a:pt x="354" y="75"/>
                  </a:lnTo>
                  <a:lnTo>
                    <a:pt x="371" y="76"/>
                  </a:lnTo>
                  <a:lnTo>
                    <a:pt x="387" y="78"/>
                  </a:lnTo>
                  <a:lnTo>
                    <a:pt x="410" y="84"/>
                  </a:lnTo>
                  <a:lnTo>
                    <a:pt x="432" y="90"/>
                  </a:lnTo>
                  <a:lnTo>
                    <a:pt x="453" y="96"/>
                  </a:lnTo>
                  <a:lnTo>
                    <a:pt x="475" y="103"/>
                  </a:lnTo>
                  <a:lnTo>
                    <a:pt x="497" y="110"/>
                  </a:lnTo>
                  <a:lnTo>
                    <a:pt x="518" y="115"/>
                  </a:lnTo>
                  <a:lnTo>
                    <a:pt x="540" y="120"/>
                  </a:lnTo>
                  <a:lnTo>
                    <a:pt x="563" y="123"/>
                  </a:lnTo>
                  <a:lnTo>
                    <a:pt x="568" y="119"/>
                  </a:lnTo>
                  <a:lnTo>
                    <a:pt x="569" y="114"/>
                  </a:lnTo>
                  <a:lnTo>
                    <a:pt x="569" y="109"/>
                  </a:lnTo>
                  <a:lnTo>
                    <a:pt x="568" y="104"/>
                  </a:lnTo>
                  <a:lnTo>
                    <a:pt x="564" y="101"/>
                  </a:lnTo>
                  <a:lnTo>
                    <a:pt x="559" y="100"/>
                  </a:lnTo>
                  <a:lnTo>
                    <a:pt x="554" y="98"/>
                  </a:lnTo>
                  <a:lnTo>
                    <a:pt x="551" y="94"/>
                  </a:lnTo>
                  <a:lnTo>
                    <a:pt x="565" y="85"/>
                  </a:lnTo>
                  <a:lnTo>
                    <a:pt x="579" y="76"/>
                  </a:lnTo>
                  <a:lnTo>
                    <a:pt x="593" y="66"/>
                  </a:lnTo>
                  <a:lnTo>
                    <a:pt x="607" y="54"/>
                  </a:lnTo>
                  <a:lnTo>
                    <a:pt x="620" y="42"/>
                  </a:lnTo>
                  <a:lnTo>
                    <a:pt x="632" y="29"/>
                  </a:lnTo>
                  <a:lnTo>
                    <a:pt x="643" y="15"/>
                  </a:lnTo>
                  <a:lnTo>
                    <a:pt x="652" y="0"/>
                  </a:lnTo>
                  <a:lnTo>
                    <a:pt x="671" y="47"/>
                  </a:lnTo>
                  <a:lnTo>
                    <a:pt x="678" y="95"/>
                  </a:lnTo>
                  <a:lnTo>
                    <a:pt x="674" y="142"/>
                  </a:lnTo>
                  <a:lnTo>
                    <a:pt x="663" y="188"/>
                  </a:lnTo>
                  <a:lnTo>
                    <a:pt x="646" y="235"/>
                  </a:lnTo>
                  <a:lnTo>
                    <a:pt x="630" y="280"/>
                  </a:lnTo>
                  <a:lnTo>
                    <a:pt x="613" y="326"/>
                  </a:lnTo>
                  <a:lnTo>
                    <a:pt x="601" y="3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95"/>
            <p:cNvSpPr>
              <a:spLocks/>
            </p:cNvSpPr>
            <p:nvPr/>
          </p:nvSpPr>
          <p:spPr bwMode="auto">
            <a:xfrm>
              <a:off x="405" y="2429"/>
              <a:ext cx="30" cy="187"/>
            </a:xfrm>
            <a:custGeom>
              <a:avLst/>
              <a:gdLst>
                <a:gd name="T0" fmla="*/ 0 w 91"/>
                <a:gd name="T1" fmla="*/ 176 h 561"/>
                <a:gd name="T2" fmla="*/ 1 w 91"/>
                <a:gd name="T3" fmla="*/ 132 h 561"/>
                <a:gd name="T4" fmla="*/ 4 w 91"/>
                <a:gd name="T5" fmla="*/ 86 h 561"/>
                <a:gd name="T6" fmla="*/ 9 w 91"/>
                <a:gd name="T7" fmla="*/ 41 h 561"/>
                <a:gd name="T8" fmla="*/ 19 w 91"/>
                <a:gd name="T9" fmla="*/ 0 h 561"/>
                <a:gd name="T10" fmla="*/ 25 w 91"/>
                <a:gd name="T11" fmla="*/ 3 h 561"/>
                <a:gd name="T12" fmla="*/ 32 w 91"/>
                <a:gd name="T13" fmla="*/ 8 h 561"/>
                <a:gd name="T14" fmla="*/ 37 w 91"/>
                <a:gd name="T15" fmla="*/ 16 h 561"/>
                <a:gd name="T16" fmla="*/ 42 w 91"/>
                <a:gd name="T17" fmla="*/ 24 h 561"/>
                <a:gd name="T18" fmla="*/ 53 w 91"/>
                <a:gd name="T19" fmla="*/ 57 h 561"/>
                <a:gd name="T20" fmla="*/ 62 w 91"/>
                <a:gd name="T21" fmla="*/ 90 h 561"/>
                <a:gd name="T22" fmla="*/ 68 w 91"/>
                <a:gd name="T23" fmla="*/ 124 h 561"/>
                <a:gd name="T24" fmla="*/ 72 w 91"/>
                <a:gd name="T25" fmla="*/ 158 h 561"/>
                <a:gd name="T26" fmla="*/ 76 w 91"/>
                <a:gd name="T27" fmla="*/ 193 h 561"/>
                <a:gd name="T28" fmla="*/ 80 w 91"/>
                <a:gd name="T29" fmla="*/ 227 h 561"/>
                <a:gd name="T30" fmla="*/ 82 w 91"/>
                <a:gd name="T31" fmla="*/ 261 h 561"/>
                <a:gd name="T32" fmla="*/ 86 w 91"/>
                <a:gd name="T33" fmla="*/ 295 h 561"/>
                <a:gd name="T34" fmla="*/ 91 w 91"/>
                <a:gd name="T35" fmla="*/ 364 h 561"/>
                <a:gd name="T36" fmla="*/ 89 w 91"/>
                <a:gd name="T37" fmla="*/ 431 h 561"/>
                <a:gd name="T38" fmla="*/ 81 w 91"/>
                <a:gd name="T39" fmla="*/ 497 h 561"/>
                <a:gd name="T40" fmla="*/ 72 w 91"/>
                <a:gd name="T41" fmla="*/ 561 h 561"/>
                <a:gd name="T42" fmla="*/ 53 w 91"/>
                <a:gd name="T43" fmla="*/ 516 h 561"/>
                <a:gd name="T44" fmla="*/ 38 w 91"/>
                <a:gd name="T45" fmla="*/ 471 h 561"/>
                <a:gd name="T46" fmla="*/ 26 w 91"/>
                <a:gd name="T47" fmla="*/ 424 h 561"/>
                <a:gd name="T48" fmla="*/ 18 w 91"/>
                <a:gd name="T49" fmla="*/ 375 h 561"/>
                <a:gd name="T50" fmla="*/ 11 w 91"/>
                <a:gd name="T51" fmla="*/ 327 h 561"/>
                <a:gd name="T52" fmla="*/ 6 w 91"/>
                <a:gd name="T53" fmla="*/ 278 h 561"/>
                <a:gd name="T54" fmla="*/ 2 w 91"/>
                <a:gd name="T55" fmla="*/ 227 h 561"/>
                <a:gd name="T56" fmla="*/ 0 w 91"/>
                <a:gd name="T57" fmla="*/ 17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561">
                  <a:moveTo>
                    <a:pt x="0" y="176"/>
                  </a:moveTo>
                  <a:lnTo>
                    <a:pt x="1" y="132"/>
                  </a:lnTo>
                  <a:lnTo>
                    <a:pt x="4" y="86"/>
                  </a:lnTo>
                  <a:lnTo>
                    <a:pt x="9" y="41"/>
                  </a:lnTo>
                  <a:lnTo>
                    <a:pt x="19" y="0"/>
                  </a:lnTo>
                  <a:lnTo>
                    <a:pt x="25" y="3"/>
                  </a:lnTo>
                  <a:lnTo>
                    <a:pt x="32" y="8"/>
                  </a:lnTo>
                  <a:lnTo>
                    <a:pt x="37" y="16"/>
                  </a:lnTo>
                  <a:lnTo>
                    <a:pt x="42" y="24"/>
                  </a:lnTo>
                  <a:lnTo>
                    <a:pt x="53" y="57"/>
                  </a:lnTo>
                  <a:lnTo>
                    <a:pt x="62" y="90"/>
                  </a:lnTo>
                  <a:lnTo>
                    <a:pt x="68" y="124"/>
                  </a:lnTo>
                  <a:lnTo>
                    <a:pt x="72" y="158"/>
                  </a:lnTo>
                  <a:lnTo>
                    <a:pt x="76" y="193"/>
                  </a:lnTo>
                  <a:lnTo>
                    <a:pt x="80" y="227"/>
                  </a:lnTo>
                  <a:lnTo>
                    <a:pt x="82" y="261"/>
                  </a:lnTo>
                  <a:lnTo>
                    <a:pt x="86" y="295"/>
                  </a:lnTo>
                  <a:lnTo>
                    <a:pt x="91" y="364"/>
                  </a:lnTo>
                  <a:lnTo>
                    <a:pt x="89" y="431"/>
                  </a:lnTo>
                  <a:lnTo>
                    <a:pt x="81" y="497"/>
                  </a:lnTo>
                  <a:lnTo>
                    <a:pt x="72" y="561"/>
                  </a:lnTo>
                  <a:lnTo>
                    <a:pt x="53" y="516"/>
                  </a:lnTo>
                  <a:lnTo>
                    <a:pt x="38" y="471"/>
                  </a:lnTo>
                  <a:lnTo>
                    <a:pt x="26" y="424"/>
                  </a:lnTo>
                  <a:lnTo>
                    <a:pt x="18" y="375"/>
                  </a:lnTo>
                  <a:lnTo>
                    <a:pt x="11" y="327"/>
                  </a:lnTo>
                  <a:lnTo>
                    <a:pt x="6" y="278"/>
                  </a:lnTo>
                  <a:lnTo>
                    <a:pt x="2" y="227"/>
                  </a:lnTo>
                  <a:lnTo>
                    <a:pt x="0" y="176"/>
                  </a:lnTo>
                  <a:close/>
                </a:path>
              </a:pathLst>
            </a:custGeom>
            <a:solidFill>
              <a:srgbClr val="E8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96"/>
            <p:cNvSpPr>
              <a:spLocks/>
            </p:cNvSpPr>
            <p:nvPr/>
          </p:nvSpPr>
          <p:spPr bwMode="auto">
            <a:xfrm>
              <a:off x="406" y="2439"/>
              <a:ext cx="29" cy="173"/>
            </a:xfrm>
            <a:custGeom>
              <a:avLst/>
              <a:gdLst>
                <a:gd name="T0" fmla="*/ 0 w 87"/>
                <a:gd name="T1" fmla="*/ 167 h 520"/>
                <a:gd name="T2" fmla="*/ 2 w 87"/>
                <a:gd name="T3" fmla="*/ 124 h 520"/>
                <a:gd name="T4" fmla="*/ 5 w 87"/>
                <a:gd name="T5" fmla="*/ 80 h 520"/>
                <a:gd name="T6" fmla="*/ 11 w 87"/>
                <a:gd name="T7" fmla="*/ 38 h 520"/>
                <a:gd name="T8" fmla="*/ 21 w 87"/>
                <a:gd name="T9" fmla="*/ 0 h 520"/>
                <a:gd name="T10" fmla="*/ 27 w 87"/>
                <a:gd name="T11" fmla="*/ 4 h 520"/>
                <a:gd name="T12" fmla="*/ 33 w 87"/>
                <a:gd name="T13" fmla="*/ 10 h 520"/>
                <a:gd name="T14" fmla="*/ 40 w 87"/>
                <a:gd name="T15" fmla="*/ 19 h 520"/>
                <a:gd name="T16" fmla="*/ 45 w 87"/>
                <a:gd name="T17" fmla="*/ 30 h 520"/>
                <a:gd name="T18" fmla="*/ 61 w 87"/>
                <a:gd name="T19" fmla="*/ 92 h 520"/>
                <a:gd name="T20" fmla="*/ 71 w 87"/>
                <a:gd name="T21" fmla="*/ 157 h 520"/>
                <a:gd name="T22" fmla="*/ 77 w 87"/>
                <a:gd name="T23" fmla="*/ 222 h 520"/>
                <a:gd name="T24" fmla="*/ 82 w 87"/>
                <a:gd name="T25" fmla="*/ 284 h 520"/>
                <a:gd name="T26" fmla="*/ 87 w 87"/>
                <a:gd name="T27" fmla="*/ 345 h 520"/>
                <a:gd name="T28" fmla="*/ 83 w 87"/>
                <a:gd name="T29" fmla="*/ 406 h 520"/>
                <a:gd name="T30" fmla="*/ 77 w 87"/>
                <a:gd name="T31" fmla="*/ 464 h 520"/>
                <a:gd name="T32" fmla="*/ 68 w 87"/>
                <a:gd name="T33" fmla="*/ 520 h 520"/>
                <a:gd name="T34" fmla="*/ 50 w 87"/>
                <a:gd name="T35" fmla="*/ 480 h 520"/>
                <a:gd name="T36" fmla="*/ 37 w 87"/>
                <a:gd name="T37" fmla="*/ 438 h 520"/>
                <a:gd name="T38" fmla="*/ 26 w 87"/>
                <a:gd name="T39" fmla="*/ 395 h 520"/>
                <a:gd name="T40" fmla="*/ 18 w 87"/>
                <a:gd name="T41" fmla="*/ 351 h 520"/>
                <a:gd name="T42" fmla="*/ 12 w 87"/>
                <a:gd name="T43" fmla="*/ 306 h 520"/>
                <a:gd name="T44" fmla="*/ 7 w 87"/>
                <a:gd name="T45" fmla="*/ 260 h 520"/>
                <a:gd name="T46" fmla="*/ 3 w 87"/>
                <a:gd name="T47" fmla="*/ 214 h 520"/>
                <a:gd name="T48" fmla="*/ 0 w 87"/>
                <a:gd name="T49" fmla="*/ 16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520">
                  <a:moveTo>
                    <a:pt x="0" y="167"/>
                  </a:moveTo>
                  <a:lnTo>
                    <a:pt x="2" y="124"/>
                  </a:lnTo>
                  <a:lnTo>
                    <a:pt x="5" y="80"/>
                  </a:lnTo>
                  <a:lnTo>
                    <a:pt x="11" y="38"/>
                  </a:lnTo>
                  <a:lnTo>
                    <a:pt x="21" y="0"/>
                  </a:lnTo>
                  <a:lnTo>
                    <a:pt x="27" y="4"/>
                  </a:lnTo>
                  <a:lnTo>
                    <a:pt x="33" y="10"/>
                  </a:lnTo>
                  <a:lnTo>
                    <a:pt x="40" y="19"/>
                  </a:lnTo>
                  <a:lnTo>
                    <a:pt x="45" y="30"/>
                  </a:lnTo>
                  <a:lnTo>
                    <a:pt x="61" y="92"/>
                  </a:lnTo>
                  <a:lnTo>
                    <a:pt x="71" y="157"/>
                  </a:lnTo>
                  <a:lnTo>
                    <a:pt x="77" y="222"/>
                  </a:lnTo>
                  <a:lnTo>
                    <a:pt x="82" y="284"/>
                  </a:lnTo>
                  <a:lnTo>
                    <a:pt x="87" y="345"/>
                  </a:lnTo>
                  <a:lnTo>
                    <a:pt x="83" y="406"/>
                  </a:lnTo>
                  <a:lnTo>
                    <a:pt x="77" y="464"/>
                  </a:lnTo>
                  <a:lnTo>
                    <a:pt x="68" y="520"/>
                  </a:lnTo>
                  <a:lnTo>
                    <a:pt x="50" y="480"/>
                  </a:lnTo>
                  <a:lnTo>
                    <a:pt x="37" y="438"/>
                  </a:lnTo>
                  <a:lnTo>
                    <a:pt x="26" y="395"/>
                  </a:lnTo>
                  <a:lnTo>
                    <a:pt x="18" y="351"/>
                  </a:lnTo>
                  <a:lnTo>
                    <a:pt x="12" y="306"/>
                  </a:lnTo>
                  <a:lnTo>
                    <a:pt x="7" y="260"/>
                  </a:lnTo>
                  <a:lnTo>
                    <a:pt x="3" y="214"/>
                  </a:lnTo>
                  <a:lnTo>
                    <a:pt x="0" y="167"/>
                  </a:lnTo>
                  <a:close/>
                </a:path>
              </a:pathLst>
            </a:custGeom>
            <a:solidFill>
              <a:srgbClr val="D1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7"/>
            <p:cNvSpPr>
              <a:spLocks/>
            </p:cNvSpPr>
            <p:nvPr/>
          </p:nvSpPr>
          <p:spPr bwMode="auto">
            <a:xfrm>
              <a:off x="407" y="2449"/>
              <a:ext cx="26" cy="160"/>
            </a:xfrm>
            <a:custGeom>
              <a:avLst/>
              <a:gdLst>
                <a:gd name="T0" fmla="*/ 0 w 79"/>
                <a:gd name="T1" fmla="*/ 159 h 480"/>
                <a:gd name="T2" fmla="*/ 1 w 79"/>
                <a:gd name="T3" fmla="*/ 117 h 480"/>
                <a:gd name="T4" fmla="*/ 4 w 79"/>
                <a:gd name="T5" fmla="*/ 75 h 480"/>
                <a:gd name="T6" fmla="*/ 9 w 79"/>
                <a:gd name="T7" fmla="*/ 34 h 480"/>
                <a:gd name="T8" fmla="*/ 19 w 79"/>
                <a:gd name="T9" fmla="*/ 0 h 480"/>
                <a:gd name="T10" fmla="*/ 27 w 79"/>
                <a:gd name="T11" fmla="*/ 4 h 480"/>
                <a:gd name="T12" fmla="*/ 33 w 79"/>
                <a:gd name="T13" fmla="*/ 11 h 480"/>
                <a:gd name="T14" fmla="*/ 40 w 79"/>
                <a:gd name="T15" fmla="*/ 23 h 480"/>
                <a:gd name="T16" fmla="*/ 45 w 79"/>
                <a:gd name="T17" fmla="*/ 35 h 480"/>
                <a:gd name="T18" fmla="*/ 60 w 79"/>
                <a:gd name="T19" fmla="*/ 95 h 480"/>
                <a:gd name="T20" fmla="*/ 67 w 79"/>
                <a:gd name="T21" fmla="*/ 155 h 480"/>
                <a:gd name="T22" fmla="*/ 71 w 79"/>
                <a:gd name="T23" fmla="*/ 214 h 480"/>
                <a:gd name="T24" fmla="*/ 75 w 79"/>
                <a:gd name="T25" fmla="*/ 272 h 480"/>
                <a:gd name="T26" fmla="*/ 79 w 79"/>
                <a:gd name="T27" fmla="*/ 326 h 480"/>
                <a:gd name="T28" fmla="*/ 75 w 79"/>
                <a:gd name="T29" fmla="*/ 380 h 480"/>
                <a:gd name="T30" fmla="*/ 69 w 79"/>
                <a:gd name="T31" fmla="*/ 432 h 480"/>
                <a:gd name="T32" fmla="*/ 60 w 79"/>
                <a:gd name="T33" fmla="*/ 480 h 480"/>
                <a:gd name="T34" fmla="*/ 45 w 79"/>
                <a:gd name="T35" fmla="*/ 443 h 480"/>
                <a:gd name="T36" fmla="*/ 33 w 79"/>
                <a:gd name="T37" fmla="*/ 405 h 480"/>
                <a:gd name="T38" fmla="*/ 23 w 79"/>
                <a:gd name="T39" fmla="*/ 367 h 480"/>
                <a:gd name="T40" fmla="*/ 15 w 79"/>
                <a:gd name="T41" fmla="*/ 326 h 480"/>
                <a:gd name="T42" fmla="*/ 10 w 79"/>
                <a:gd name="T43" fmla="*/ 286 h 480"/>
                <a:gd name="T44" fmla="*/ 7 w 79"/>
                <a:gd name="T45" fmla="*/ 244 h 480"/>
                <a:gd name="T46" fmla="*/ 3 w 79"/>
                <a:gd name="T47" fmla="*/ 202 h 480"/>
                <a:gd name="T48" fmla="*/ 0 w 79"/>
                <a:gd name="T49" fmla="*/ 15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80">
                  <a:moveTo>
                    <a:pt x="0" y="159"/>
                  </a:moveTo>
                  <a:lnTo>
                    <a:pt x="1" y="117"/>
                  </a:lnTo>
                  <a:lnTo>
                    <a:pt x="4" y="75"/>
                  </a:lnTo>
                  <a:lnTo>
                    <a:pt x="9" y="34"/>
                  </a:lnTo>
                  <a:lnTo>
                    <a:pt x="19" y="0"/>
                  </a:lnTo>
                  <a:lnTo>
                    <a:pt x="27" y="4"/>
                  </a:lnTo>
                  <a:lnTo>
                    <a:pt x="33" y="11"/>
                  </a:lnTo>
                  <a:lnTo>
                    <a:pt x="40" y="23"/>
                  </a:lnTo>
                  <a:lnTo>
                    <a:pt x="45" y="35"/>
                  </a:lnTo>
                  <a:lnTo>
                    <a:pt x="60" y="95"/>
                  </a:lnTo>
                  <a:lnTo>
                    <a:pt x="67" y="155"/>
                  </a:lnTo>
                  <a:lnTo>
                    <a:pt x="71" y="214"/>
                  </a:lnTo>
                  <a:lnTo>
                    <a:pt x="75" y="272"/>
                  </a:lnTo>
                  <a:lnTo>
                    <a:pt x="79" y="326"/>
                  </a:lnTo>
                  <a:lnTo>
                    <a:pt x="75" y="380"/>
                  </a:lnTo>
                  <a:lnTo>
                    <a:pt x="69" y="432"/>
                  </a:lnTo>
                  <a:lnTo>
                    <a:pt x="60" y="480"/>
                  </a:lnTo>
                  <a:lnTo>
                    <a:pt x="45" y="443"/>
                  </a:lnTo>
                  <a:lnTo>
                    <a:pt x="33" y="405"/>
                  </a:lnTo>
                  <a:lnTo>
                    <a:pt x="23" y="367"/>
                  </a:lnTo>
                  <a:lnTo>
                    <a:pt x="15" y="326"/>
                  </a:lnTo>
                  <a:lnTo>
                    <a:pt x="10" y="286"/>
                  </a:lnTo>
                  <a:lnTo>
                    <a:pt x="7" y="244"/>
                  </a:lnTo>
                  <a:lnTo>
                    <a:pt x="3" y="202"/>
                  </a:lnTo>
                  <a:lnTo>
                    <a:pt x="0" y="159"/>
                  </a:lnTo>
                  <a:close/>
                </a:path>
              </a:pathLst>
            </a:custGeom>
            <a:solidFill>
              <a:srgbClr val="BA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98"/>
            <p:cNvSpPr>
              <a:spLocks/>
            </p:cNvSpPr>
            <p:nvPr/>
          </p:nvSpPr>
          <p:spPr bwMode="auto">
            <a:xfrm>
              <a:off x="408" y="2458"/>
              <a:ext cx="24" cy="147"/>
            </a:xfrm>
            <a:custGeom>
              <a:avLst/>
              <a:gdLst>
                <a:gd name="T0" fmla="*/ 0 w 72"/>
                <a:gd name="T1" fmla="*/ 150 h 439"/>
                <a:gd name="T2" fmla="*/ 1 w 72"/>
                <a:gd name="T3" fmla="*/ 108 h 439"/>
                <a:gd name="T4" fmla="*/ 5 w 72"/>
                <a:gd name="T5" fmla="*/ 69 h 439"/>
                <a:gd name="T6" fmla="*/ 10 w 72"/>
                <a:gd name="T7" fmla="*/ 32 h 439"/>
                <a:gd name="T8" fmla="*/ 20 w 72"/>
                <a:gd name="T9" fmla="*/ 0 h 439"/>
                <a:gd name="T10" fmla="*/ 28 w 72"/>
                <a:gd name="T11" fmla="*/ 4 h 439"/>
                <a:gd name="T12" fmla="*/ 35 w 72"/>
                <a:gd name="T13" fmla="*/ 13 h 439"/>
                <a:gd name="T14" fmla="*/ 40 w 72"/>
                <a:gd name="T15" fmla="*/ 27 h 439"/>
                <a:gd name="T16" fmla="*/ 45 w 72"/>
                <a:gd name="T17" fmla="*/ 42 h 439"/>
                <a:gd name="T18" fmla="*/ 59 w 72"/>
                <a:gd name="T19" fmla="*/ 98 h 439"/>
                <a:gd name="T20" fmla="*/ 66 w 72"/>
                <a:gd name="T21" fmla="*/ 155 h 439"/>
                <a:gd name="T22" fmla="*/ 67 w 72"/>
                <a:gd name="T23" fmla="*/ 210 h 439"/>
                <a:gd name="T24" fmla="*/ 70 w 72"/>
                <a:gd name="T25" fmla="*/ 259 h 439"/>
                <a:gd name="T26" fmla="*/ 72 w 72"/>
                <a:gd name="T27" fmla="*/ 306 h 439"/>
                <a:gd name="T28" fmla="*/ 68 w 72"/>
                <a:gd name="T29" fmla="*/ 353 h 439"/>
                <a:gd name="T30" fmla="*/ 62 w 72"/>
                <a:gd name="T31" fmla="*/ 398 h 439"/>
                <a:gd name="T32" fmla="*/ 54 w 72"/>
                <a:gd name="T33" fmla="*/ 439 h 439"/>
                <a:gd name="T34" fmla="*/ 40 w 72"/>
                <a:gd name="T35" fmla="*/ 406 h 439"/>
                <a:gd name="T36" fmla="*/ 29 w 72"/>
                <a:gd name="T37" fmla="*/ 372 h 439"/>
                <a:gd name="T38" fmla="*/ 21 w 72"/>
                <a:gd name="T39" fmla="*/ 338 h 439"/>
                <a:gd name="T40" fmla="*/ 14 w 72"/>
                <a:gd name="T41" fmla="*/ 301 h 439"/>
                <a:gd name="T42" fmla="*/ 9 w 72"/>
                <a:gd name="T43" fmla="*/ 264 h 439"/>
                <a:gd name="T44" fmla="*/ 5 w 72"/>
                <a:gd name="T45" fmla="*/ 226 h 439"/>
                <a:gd name="T46" fmla="*/ 2 w 72"/>
                <a:gd name="T47" fmla="*/ 188 h 439"/>
                <a:gd name="T48" fmla="*/ 0 w 72"/>
                <a:gd name="T49" fmla="*/ 15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39">
                  <a:moveTo>
                    <a:pt x="0" y="150"/>
                  </a:moveTo>
                  <a:lnTo>
                    <a:pt x="1" y="108"/>
                  </a:lnTo>
                  <a:lnTo>
                    <a:pt x="5" y="69"/>
                  </a:lnTo>
                  <a:lnTo>
                    <a:pt x="10" y="32"/>
                  </a:lnTo>
                  <a:lnTo>
                    <a:pt x="20" y="0"/>
                  </a:lnTo>
                  <a:lnTo>
                    <a:pt x="28" y="4"/>
                  </a:lnTo>
                  <a:lnTo>
                    <a:pt x="35" y="13"/>
                  </a:lnTo>
                  <a:lnTo>
                    <a:pt x="40" y="27"/>
                  </a:lnTo>
                  <a:lnTo>
                    <a:pt x="45" y="42"/>
                  </a:lnTo>
                  <a:lnTo>
                    <a:pt x="59" y="98"/>
                  </a:lnTo>
                  <a:lnTo>
                    <a:pt x="66" y="155"/>
                  </a:lnTo>
                  <a:lnTo>
                    <a:pt x="67" y="210"/>
                  </a:lnTo>
                  <a:lnTo>
                    <a:pt x="70" y="259"/>
                  </a:lnTo>
                  <a:lnTo>
                    <a:pt x="72" y="306"/>
                  </a:lnTo>
                  <a:lnTo>
                    <a:pt x="68" y="353"/>
                  </a:lnTo>
                  <a:lnTo>
                    <a:pt x="62" y="398"/>
                  </a:lnTo>
                  <a:lnTo>
                    <a:pt x="54" y="439"/>
                  </a:lnTo>
                  <a:lnTo>
                    <a:pt x="40" y="406"/>
                  </a:lnTo>
                  <a:lnTo>
                    <a:pt x="29" y="372"/>
                  </a:lnTo>
                  <a:lnTo>
                    <a:pt x="21" y="338"/>
                  </a:lnTo>
                  <a:lnTo>
                    <a:pt x="14" y="301"/>
                  </a:lnTo>
                  <a:lnTo>
                    <a:pt x="9" y="264"/>
                  </a:lnTo>
                  <a:lnTo>
                    <a:pt x="5" y="226"/>
                  </a:lnTo>
                  <a:lnTo>
                    <a:pt x="2" y="188"/>
                  </a:lnTo>
                  <a:lnTo>
                    <a:pt x="0" y="150"/>
                  </a:lnTo>
                  <a:close/>
                </a:path>
              </a:pathLst>
            </a:custGeom>
            <a:solidFill>
              <a:srgbClr val="A3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99"/>
            <p:cNvSpPr>
              <a:spLocks/>
            </p:cNvSpPr>
            <p:nvPr/>
          </p:nvSpPr>
          <p:spPr bwMode="auto">
            <a:xfrm>
              <a:off x="409" y="2468"/>
              <a:ext cx="22" cy="133"/>
            </a:xfrm>
            <a:custGeom>
              <a:avLst/>
              <a:gdLst>
                <a:gd name="T0" fmla="*/ 0 w 64"/>
                <a:gd name="T1" fmla="*/ 141 h 399"/>
                <a:gd name="T2" fmla="*/ 1 w 64"/>
                <a:gd name="T3" fmla="*/ 101 h 399"/>
                <a:gd name="T4" fmla="*/ 3 w 64"/>
                <a:gd name="T5" fmla="*/ 63 h 399"/>
                <a:gd name="T6" fmla="*/ 10 w 64"/>
                <a:gd name="T7" fmla="*/ 28 h 399"/>
                <a:gd name="T8" fmla="*/ 19 w 64"/>
                <a:gd name="T9" fmla="*/ 0 h 399"/>
                <a:gd name="T10" fmla="*/ 27 w 64"/>
                <a:gd name="T11" fmla="*/ 4 h 399"/>
                <a:gd name="T12" fmla="*/ 34 w 64"/>
                <a:gd name="T13" fmla="*/ 14 h 399"/>
                <a:gd name="T14" fmla="*/ 40 w 64"/>
                <a:gd name="T15" fmla="*/ 30 h 399"/>
                <a:gd name="T16" fmla="*/ 45 w 64"/>
                <a:gd name="T17" fmla="*/ 49 h 399"/>
                <a:gd name="T18" fmla="*/ 57 w 64"/>
                <a:gd name="T19" fmla="*/ 102 h 399"/>
                <a:gd name="T20" fmla="*/ 62 w 64"/>
                <a:gd name="T21" fmla="*/ 154 h 399"/>
                <a:gd name="T22" fmla="*/ 63 w 64"/>
                <a:gd name="T23" fmla="*/ 203 h 399"/>
                <a:gd name="T24" fmla="*/ 63 w 64"/>
                <a:gd name="T25" fmla="*/ 248 h 399"/>
                <a:gd name="T26" fmla="*/ 64 w 64"/>
                <a:gd name="T27" fmla="*/ 289 h 399"/>
                <a:gd name="T28" fmla="*/ 62 w 64"/>
                <a:gd name="T29" fmla="*/ 327 h 399"/>
                <a:gd name="T30" fmla="*/ 55 w 64"/>
                <a:gd name="T31" fmla="*/ 365 h 399"/>
                <a:gd name="T32" fmla="*/ 48 w 64"/>
                <a:gd name="T33" fmla="*/ 399 h 399"/>
                <a:gd name="T34" fmla="*/ 35 w 64"/>
                <a:gd name="T35" fmla="*/ 370 h 399"/>
                <a:gd name="T36" fmla="*/ 26 w 64"/>
                <a:gd name="T37" fmla="*/ 341 h 399"/>
                <a:gd name="T38" fmla="*/ 19 w 64"/>
                <a:gd name="T39" fmla="*/ 309 h 399"/>
                <a:gd name="T40" fmla="*/ 12 w 64"/>
                <a:gd name="T41" fmla="*/ 277 h 399"/>
                <a:gd name="T42" fmla="*/ 7 w 64"/>
                <a:gd name="T43" fmla="*/ 244 h 399"/>
                <a:gd name="T44" fmla="*/ 5 w 64"/>
                <a:gd name="T45" fmla="*/ 210 h 399"/>
                <a:gd name="T46" fmla="*/ 2 w 64"/>
                <a:gd name="T47" fmla="*/ 176 h 399"/>
                <a:gd name="T48" fmla="*/ 0 w 64"/>
                <a:gd name="T49" fmla="*/ 14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399">
                  <a:moveTo>
                    <a:pt x="0" y="141"/>
                  </a:moveTo>
                  <a:lnTo>
                    <a:pt x="1" y="101"/>
                  </a:lnTo>
                  <a:lnTo>
                    <a:pt x="3" y="63"/>
                  </a:lnTo>
                  <a:lnTo>
                    <a:pt x="10" y="28"/>
                  </a:lnTo>
                  <a:lnTo>
                    <a:pt x="19" y="0"/>
                  </a:lnTo>
                  <a:lnTo>
                    <a:pt x="27" y="4"/>
                  </a:lnTo>
                  <a:lnTo>
                    <a:pt x="34" y="14"/>
                  </a:lnTo>
                  <a:lnTo>
                    <a:pt x="40" y="30"/>
                  </a:lnTo>
                  <a:lnTo>
                    <a:pt x="45" y="49"/>
                  </a:lnTo>
                  <a:lnTo>
                    <a:pt x="57" y="102"/>
                  </a:lnTo>
                  <a:lnTo>
                    <a:pt x="62" y="154"/>
                  </a:lnTo>
                  <a:lnTo>
                    <a:pt x="63" y="203"/>
                  </a:lnTo>
                  <a:lnTo>
                    <a:pt x="63" y="248"/>
                  </a:lnTo>
                  <a:lnTo>
                    <a:pt x="64" y="289"/>
                  </a:lnTo>
                  <a:lnTo>
                    <a:pt x="62" y="327"/>
                  </a:lnTo>
                  <a:lnTo>
                    <a:pt x="55" y="365"/>
                  </a:lnTo>
                  <a:lnTo>
                    <a:pt x="48" y="399"/>
                  </a:lnTo>
                  <a:lnTo>
                    <a:pt x="35" y="370"/>
                  </a:lnTo>
                  <a:lnTo>
                    <a:pt x="26" y="341"/>
                  </a:lnTo>
                  <a:lnTo>
                    <a:pt x="19" y="309"/>
                  </a:lnTo>
                  <a:lnTo>
                    <a:pt x="12" y="277"/>
                  </a:lnTo>
                  <a:lnTo>
                    <a:pt x="7" y="244"/>
                  </a:lnTo>
                  <a:lnTo>
                    <a:pt x="5" y="210"/>
                  </a:lnTo>
                  <a:lnTo>
                    <a:pt x="2" y="176"/>
                  </a:lnTo>
                  <a:lnTo>
                    <a:pt x="0" y="141"/>
                  </a:lnTo>
                  <a:close/>
                </a:path>
              </a:pathLst>
            </a:custGeom>
            <a:solidFill>
              <a:srgbClr val="8C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00"/>
            <p:cNvSpPr>
              <a:spLocks/>
            </p:cNvSpPr>
            <p:nvPr/>
          </p:nvSpPr>
          <p:spPr bwMode="auto">
            <a:xfrm>
              <a:off x="410" y="2478"/>
              <a:ext cx="20" cy="120"/>
            </a:xfrm>
            <a:custGeom>
              <a:avLst/>
              <a:gdLst>
                <a:gd name="T0" fmla="*/ 0 w 60"/>
                <a:gd name="T1" fmla="*/ 132 h 359"/>
                <a:gd name="T2" fmla="*/ 1 w 60"/>
                <a:gd name="T3" fmla="*/ 92 h 359"/>
                <a:gd name="T4" fmla="*/ 5 w 60"/>
                <a:gd name="T5" fmla="*/ 55 h 359"/>
                <a:gd name="T6" fmla="*/ 10 w 60"/>
                <a:gd name="T7" fmla="*/ 24 h 359"/>
                <a:gd name="T8" fmla="*/ 20 w 60"/>
                <a:gd name="T9" fmla="*/ 0 h 359"/>
                <a:gd name="T10" fmla="*/ 29 w 60"/>
                <a:gd name="T11" fmla="*/ 5 h 359"/>
                <a:gd name="T12" fmla="*/ 37 w 60"/>
                <a:gd name="T13" fmla="*/ 16 h 359"/>
                <a:gd name="T14" fmla="*/ 42 w 60"/>
                <a:gd name="T15" fmla="*/ 33 h 359"/>
                <a:gd name="T16" fmla="*/ 46 w 60"/>
                <a:gd name="T17" fmla="*/ 54 h 359"/>
                <a:gd name="T18" fmla="*/ 56 w 60"/>
                <a:gd name="T19" fmla="*/ 104 h 359"/>
                <a:gd name="T20" fmla="*/ 60 w 60"/>
                <a:gd name="T21" fmla="*/ 152 h 359"/>
                <a:gd name="T22" fmla="*/ 60 w 60"/>
                <a:gd name="T23" fmla="*/ 196 h 359"/>
                <a:gd name="T24" fmla="*/ 58 w 60"/>
                <a:gd name="T25" fmla="*/ 234 h 359"/>
                <a:gd name="T26" fmla="*/ 60 w 60"/>
                <a:gd name="T27" fmla="*/ 267 h 359"/>
                <a:gd name="T28" fmla="*/ 56 w 60"/>
                <a:gd name="T29" fmla="*/ 300 h 359"/>
                <a:gd name="T30" fmla="*/ 50 w 60"/>
                <a:gd name="T31" fmla="*/ 331 h 359"/>
                <a:gd name="T32" fmla="*/ 44 w 60"/>
                <a:gd name="T33" fmla="*/ 359 h 359"/>
                <a:gd name="T34" fmla="*/ 33 w 60"/>
                <a:gd name="T35" fmla="*/ 333 h 359"/>
                <a:gd name="T36" fmla="*/ 25 w 60"/>
                <a:gd name="T37" fmla="*/ 307 h 359"/>
                <a:gd name="T38" fmla="*/ 18 w 60"/>
                <a:gd name="T39" fmla="*/ 280 h 359"/>
                <a:gd name="T40" fmla="*/ 13 w 60"/>
                <a:gd name="T41" fmla="*/ 251 h 359"/>
                <a:gd name="T42" fmla="*/ 8 w 60"/>
                <a:gd name="T43" fmla="*/ 222 h 359"/>
                <a:gd name="T44" fmla="*/ 5 w 60"/>
                <a:gd name="T45" fmla="*/ 193 h 359"/>
                <a:gd name="T46" fmla="*/ 3 w 60"/>
                <a:gd name="T47" fmla="*/ 162 h 359"/>
                <a:gd name="T48" fmla="*/ 0 w 60"/>
                <a:gd name="T49" fmla="*/ 13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359">
                  <a:moveTo>
                    <a:pt x="0" y="132"/>
                  </a:moveTo>
                  <a:lnTo>
                    <a:pt x="1" y="92"/>
                  </a:lnTo>
                  <a:lnTo>
                    <a:pt x="5" y="55"/>
                  </a:lnTo>
                  <a:lnTo>
                    <a:pt x="10" y="24"/>
                  </a:lnTo>
                  <a:lnTo>
                    <a:pt x="20" y="0"/>
                  </a:lnTo>
                  <a:lnTo>
                    <a:pt x="29" y="5"/>
                  </a:lnTo>
                  <a:lnTo>
                    <a:pt x="37" y="16"/>
                  </a:lnTo>
                  <a:lnTo>
                    <a:pt x="42" y="33"/>
                  </a:lnTo>
                  <a:lnTo>
                    <a:pt x="46" y="54"/>
                  </a:lnTo>
                  <a:lnTo>
                    <a:pt x="56" y="104"/>
                  </a:lnTo>
                  <a:lnTo>
                    <a:pt x="60" y="152"/>
                  </a:lnTo>
                  <a:lnTo>
                    <a:pt x="60" y="196"/>
                  </a:lnTo>
                  <a:lnTo>
                    <a:pt x="58" y="234"/>
                  </a:lnTo>
                  <a:lnTo>
                    <a:pt x="60" y="267"/>
                  </a:lnTo>
                  <a:lnTo>
                    <a:pt x="56" y="300"/>
                  </a:lnTo>
                  <a:lnTo>
                    <a:pt x="50" y="331"/>
                  </a:lnTo>
                  <a:lnTo>
                    <a:pt x="44" y="359"/>
                  </a:lnTo>
                  <a:lnTo>
                    <a:pt x="33" y="333"/>
                  </a:lnTo>
                  <a:lnTo>
                    <a:pt x="25" y="307"/>
                  </a:lnTo>
                  <a:lnTo>
                    <a:pt x="18" y="280"/>
                  </a:lnTo>
                  <a:lnTo>
                    <a:pt x="13" y="251"/>
                  </a:lnTo>
                  <a:lnTo>
                    <a:pt x="8" y="222"/>
                  </a:lnTo>
                  <a:lnTo>
                    <a:pt x="5" y="193"/>
                  </a:lnTo>
                  <a:lnTo>
                    <a:pt x="3" y="162"/>
                  </a:lnTo>
                  <a:lnTo>
                    <a:pt x="0" y="132"/>
                  </a:lnTo>
                  <a:close/>
                </a:path>
              </a:pathLst>
            </a:custGeom>
            <a:solidFill>
              <a:srgbClr val="72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1"/>
            <p:cNvSpPr>
              <a:spLocks/>
            </p:cNvSpPr>
            <p:nvPr/>
          </p:nvSpPr>
          <p:spPr bwMode="auto">
            <a:xfrm>
              <a:off x="411" y="2488"/>
              <a:ext cx="19" cy="106"/>
            </a:xfrm>
            <a:custGeom>
              <a:avLst/>
              <a:gdLst>
                <a:gd name="T0" fmla="*/ 0 w 57"/>
                <a:gd name="T1" fmla="*/ 123 h 318"/>
                <a:gd name="T2" fmla="*/ 0 w 57"/>
                <a:gd name="T3" fmla="*/ 85 h 318"/>
                <a:gd name="T4" fmla="*/ 4 w 57"/>
                <a:gd name="T5" fmla="*/ 49 h 318"/>
                <a:gd name="T6" fmla="*/ 10 w 57"/>
                <a:gd name="T7" fmla="*/ 20 h 318"/>
                <a:gd name="T8" fmla="*/ 20 w 57"/>
                <a:gd name="T9" fmla="*/ 0 h 318"/>
                <a:gd name="T10" fmla="*/ 29 w 57"/>
                <a:gd name="T11" fmla="*/ 5 h 318"/>
                <a:gd name="T12" fmla="*/ 35 w 57"/>
                <a:gd name="T13" fmla="*/ 18 h 318"/>
                <a:gd name="T14" fmla="*/ 42 w 57"/>
                <a:gd name="T15" fmla="*/ 37 h 318"/>
                <a:gd name="T16" fmla="*/ 46 w 57"/>
                <a:gd name="T17" fmla="*/ 61 h 318"/>
                <a:gd name="T18" fmla="*/ 54 w 57"/>
                <a:gd name="T19" fmla="*/ 108 h 318"/>
                <a:gd name="T20" fmla="*/ 57 w 57"/>
                <a:gd name="T21" fmla="*/ 151 h 318"/>
                <a:gd name="T22" fmla="*/ 54 w 57"/>
                <a:gd name="T23" fmla="*/ 190 h 318"/>
                <a:gd name="T24" fmla="*/ 52 w 57"/>
                <a:gd name="T25" fmla="*/ 222 h 318"/>
                <a:gd name="T26" fmla="*/ 52 w 57"/>
                <a:gd name="T27" fmla="*/ 249 h 318"/>
                <a:gd name="T28" fmla="*/ 48 w 57"/>
                <a:gd name="T29" fmla="*/ 274 h 318"/>
                <a:gd name="T30" fmla="*/ 43 w 57"/>
                <a:gd name="T31" fmla="*/ 297 h 318"/>
                <a:gd name="T32" fmla="*/ 38 w 57"/>
                <a:gd name="T33" fmla="*/ 318 h 318"/>
                <a:gd name="T34" fmla="*/ 29 w 57"/>
                <a:gd name="T35" fmla="*/ 297 h 318"/>
                <a:gd name="T36" fmla="*/ 20 w 57"/>
                <a:gd name="T37" fmla="*/ 274 h 318"/>
                <a:gd name="T38" fmla="*/ 15 w 57"/>
                <a:gd name="T39" fmla="*/ 251 h 318"/>
                <a:gd name="T40" fmla="*/ 10 w 57"/>
                <a:gd name="T41" fmla="*/ 226 h 318"/>
                <a:gd name="T42" fmla="*/ 6 w 57"/>
                <a:gd name="T43" fmla="*/ 202 h 318"/>
                <a:gd name="T44" fmla="*/ 4 w 57"/>
                <a:gd name="T45" fmla="*/ 175 h 318"/>
                <a:gd name="T46" fmla="*/ 1 w 57"/>
                <a:gd name="T47" fmla="*/ 150 h 318"/>
                <a:gd name="T48" fmla="*/ 0 w 57"/>
                <a:gd name="T49" fmla="*/ 12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18">
                  <a:moveTo>
                    <a:pt x="0" y="123"/>
                  </a:moveTo>
                  <a:lnTo>
                    <a:pt x="0" y="85"/>
                  </a:lnTo>
                  <a:lnTo>
                    <a:pt x="4" y="49"/>
                  </a:lnTo>
                  <a:lnTo>
                    <a:pt x="10" y="20"/>
                  </a:lnTo>
                  <a:lnTo>
                    <a:pt x="20" y="0"/>
                  </a:lnTo>
                  <a:lnTo>
                    <a:pt x="29" y="5"/>
                  </a:lnTo>
                  <a:lnTo>
                    <a:pt x="35" y="18"/>
                  </a:lnTo>
                  <a:lnTo>
                    <a:pt x="42" y="37"/>
                  </a:lnTo>
                  <a:lnTo>
                    <a:pt x="46" y="61"/>
                  </a:lnTo>
                  <a:lnTo>
                    <a:pt x="54" y="108"/>
                  </a:lnTo>
                  <a:lnTo>
                    <a:pt x="57" y="151"/>
                  </a:lnTo>
                  <a:lnTo>
                    <a:pt x="54" y="190"/>
                  </a:lnTo>
                  <a:lnTo>
                    <a:pt x="52" y="222"/>
                  </a:lnTo>
                  <a:lnTo>
                    <a:pt x="52" y="249"/>
                  </a:lnTo>
                  <a:lnTo>
                    <a:pt x="48" y="274"/>
                  </a:lnTo>
                  <a:lnTo>
                    <a:pt x="43" y="297"/>
                  </a:lnTo>
                  <a:lnTo>
                    <a:pt x="38" y="318"/>
                  </a:lnTo>
                  <a:lnTo>
                    <a:pt x="29" y="297"/>
                  </a:lnTo>
                  <a:lnTo>
                    <a:pt x="20" y="274"/>
                  </a:lnTo>
                  <a:lnTo>
                    <a:pt x="15" y="251"/>
                  </a:lnTo>
                  <a:lnTo>
                    <a:pt x="10" y="226"/>
                  </a:lnTo>
                  <a:lnTo>
                    <a:pt x="6" y="202"/>
                  </a:lnTo>
                  <a:lnTo>
                    <a:pt x="4" y="175"/>
                  </a:lnTo>
                  <a:lnTo>
                    <a:pt x="1" y="150"/>
                  </a:lnTo>
                  <a:lnTo>
                    <a:pt x="0" y="123"/>
                  </a:lnTo>
                  <a:close/>
                </a:path>
              </a:pathLst>
            </a:custGeom>
            <a:solidFill>
              <a:srgbClr val="5B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02"/>
            <p:cNvSpPr>
              <a:spLocks/>
            </p:cNvSpPr>
            <p:nvPr/>
          </p:nvSpPr>
          <p:spPr bwMode="auto">
            <a:xfrm>
              <a:off x="412" y="2497"/>
              <a:ext cx="18" cy="93"/>
            </a:xfrm>
            <a:custGeom>
              <a:avLst/>
              <a:gdLst>
                <a:gd name="T0" fmla="*/ 0 w 55"/>
                <a:gd name="T1" fmla="*/ 114 h 278"/>
                <a:gd name="T2" fmla="*/ 0 w 55"/>
                <a:gd name="T3" fmla="*/ 77 h 278"/>
                <a:gd name="T4" fmla="*/ 4 w 55"/>
                <a:gd name="T5" fmla="*/ 43 h 278"/>
                <a:gd name="T6" fmla="*/ 11 w 55"/>
                <a:gd name="T7" fmla="*/ 16 h 278"/>
                <a:gd name="T8" fmla="*/ 21 w 55"/>
                <a:gd name="T9" fmla="*/ 0 h 278"/>
                <a:gd name="T10" fmla="*/ 30 w 55"/>
                <a:gd name="T11" fmla="*/ 5 h 278"/>
                <a:gd name="T12" fmla="*/ 38 w 55"/>
                <a:gd name="T13" fmla="*/ 19 h 278"/>
                <a:gd name="T14" fmla="*/ 45 w 55"/>
                <a:gd name="T15" fmla="*/ 41 h 278"/>
                <a:gd name="T16" fmla="*/ 49 w 55"/>
                <a:gd name="T17" fmla="*/ 66 h 278"/>
                <a:gd name="T18" fmla="*/ 54 w 55"/>
                <a:gd name="T19" fmla="*/ 110 h 278"/>
                <a:gd name="T20" fmla="*/ 55 w 55"/>
                <a:gd name="T21" fmla="*/ 150 h 278"/>
                <a:gd name="T22" fmla="*/ 52 w 55"/>
                <a:gd name="T23" fmla="*/ 185 h 278"/>
                <a:gd name="T24" fmla="*/ 47 w 55"/>
                <a:gd name="T25" fmla="*/ 211 h 278"/>
                <a:gd name="T26" fmla="*/ 46 w 55"/>
                <a:gd name="T27" fmla="*/ 230 h 278"/>
                <a:gd name="T28" fmla="*/ 42 w 55"/>
                <a:gd name="T29" fmla="*/ 248 h 278"/>
                <a:gd name="T30" fmla="*/ 37 w 55"/>
                <a:gd name="T31" fmla="*/ 264 h 278"/>
                <a:gd name="T32" fmla="*/ 32 w 55"/>
                <a:gd name="T33" fmla="*/ 278 h 278"/>
                <a:gd name="T34" fmla="*/ 18 w 55"/>
                <a:gd name="T35" fmla="*/ 241 h 278"/>
                <a:gd name="T36" fmla="*/ 9 w 55"/>
                <a:gd name="T37" fmla="*/ 202 h 278"/>
                <a:gd name="T38" fmla="*/ 4 w 55"/>
                <a:gd name="T39" fmla="*/ 159 h 278"/>
                <a:gd name="T40" fmla="*/ 0 w 55"/>
                <a:gd name="T41" fmla="*/ 11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278">
                  <a:moveTo>
                    <a:pt x="0" y="114"/>
                  </a:moveTo>
                  <a:lnTo>
                    <a:pt x="0" y="77"/>
                  </a:lnTo>
                  <a:lnTo>
                    <a:pt x="4" y="43"/>
                  </a:lnTo>
                  <a:lnTo>
                    <a:pt x="11" y="16"/>
                  </a:lnTo>
                  <a:lnTo>
                    <a:pt x="21" y="0"/>
                  </a:lnTo>
                  <a:lnTo>
                    <a:pt x="30" y="5"/>
                  </a:lnTo>
                  <a:lnTo>
                    <a:pt x="38" y="19"/>
                  </a:lnTo>
                  <a:lnTo>
                    <a:pt x="45" y="41"/>
                  </a:lnTo>
                  <a:lnTo>
                    <a:pt x="49" y="66"/>
                  </a:lnTo>
                  <a:lnTo>
                    <a:pt x="54" y="110"/>
                  </a:lnTo>
                  <a:lnTo>
                    <a:pt x="55" y="150"/>
                  </a:lnTo>
                  <a:lnTo>
                    <a:pt x="52" y="185"/>
                  </a:lnTo>
                  <a:lnTo>
                    <a:pt x="47" y="211"/>
                  </a:lnTo>
                  <a:lnTo>
                    <a:pt x="46" y="230"/>
                  </a:lnTo>
                  <a:lnTo>
                    <a:pt x="42" y="248"/>
                  </a:lnTo>
                  <a:lnTo>
                    <a:pt x="37" y="264"/>
                  </a:lnTo>
                  <a:lnTo>
                    <a:pt x="32" y="278"/>
                  </a:lnTo>
                  <a:lnTo>
                    <a:pt x="18" y="241"/>
                  </a:lnTo>
                  <a:lnTo>
                    <a:pt x="9" y="202"/>
                  </a:lnTo>
                  <a:lnTo>
                    <a:pt x="4" y="159"/>
                  </a:lnTo>
                  <a:lnTo>
                    <a:pt x="0" y="114"/>
                  </a:lnTo>
                  <a:close/>
                </a:path>
              </a:pathLst>
            </a:custGeom>
            <a:solidFill>
              <a:srgbClr val="44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03"/>
            <p:cNvSpPr>
              <a:spLocks/>
            </p:cNvSpPr>
            <p:nvPr/>
          </p:nvSpPr>
          <p:spPr bwMode="auto">
            <a:xfrm>
              <a:off x="413" y="2507"/>
              <a:ext cx="18" cy="79"/>
            </a:xfrm>
            <a:custGeom>
              <a:avLst/>
              <a:gdLst>
                <a:gd name="T0" fmla="*/ 0 w 52"/>
                <a:gd name="T1" fmla="*/ 106 h 238"/>
                <a:gd name="T2" fmla="*/ 0 w 52"/>
                <a:gd name="T3" fmla="*/ 70 h 238"/>
                <a:gd name="T4" fmla="*/ 4 w 52"/>
                <a:gd name="T5" fmla="*/ 38 h 238"/>
                <a:gd name="T6" fmla="*/ 10 w 52"/>
                <a:gd name="T7" fmla="*/ 14 h 238"/>
                <a:gd name="T8" fmla="*/ 21 w 52"/>
                <a:gd name="T9" fmla="*/ 0 h 238"/>
                <a:gd name="T10" fmla="*/ 29 w 52"/>
                <a:gd name="T11" fmla="*/ 5 h 238"/>
                <a:gd name="T12" fmla="*/ 38 w 52"/>
                <a:gd name="T13" fmla="*/ 20 h 238"/>
                <a:gd name="T14" fmla="*/ 45 w 52"/>
                <a:gd name="T15" fmla="*/ 45 h 238"/>
                <a:gd name="T16" fmla="*/ 48 w 52"/>
                <a:gd name="T17" fmla="*/ 73 h 238"/>
                <a:gd name="T18" fmla="*/ 52 w 52"/>
                <a:gd name="T19" fmla="*/ 113 h 238"/>
                <a:gd name="T20" fmla="*/ 51 w 52"/>
                <a:gd name="T21" fmla="*/ 149 h 238"/>
                <a:gd name="T22" fmla="*/ 47 w 52"/>
                <a:gd name="T23" fmla="*/ 178 h 238"/>
                <a:gd name="T24" fmla="*/ 41 w 52"/>
                <a:gd name="T25" fmla="*/ 198 h 238"/>
                <a:gd name="T26" fmla="*/ 38 w 52"/>
                <a:gd name="T27" fmla="*/ 211 h 238"/>
                <a:gd name="T28" fmla="*/ 34 w 52"/>
                <a:gd name="T29" fmla="*/ 221 h 238"/>
                <a:gd name="T30" fmla="*/ 31 w 52"/>
                <a:gd name="T31" fmla="*/ 231 h 238"/>
                <a:gd name="T32" fmla="*/ 26 w 52"/>
                <a:gd name="T33" fmla="*/ 238 h 238"/>
                <a:gd name="T34" fmla="*/ 15 w 52"/>
                <a:gd name="T35" fmla="*/ 208 h 238"/>
                <a:gd name="T36" fmla="*/ 8 w 52"/>
                <a:gd name="T37" fmla="*/ 177 h 238"/>
                <a:gd name="T38" fmla="*/ 3 w 52"/>
                <a:gd name="T39" fmla="*/ 142 h 238"/>
                <a:gd name="T40" fmla="*/ 0 w 52"/>
                <a:gd name="T41" fmla="*/ 10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238">
                  <a:moveTo>
                    <a:pt x="0" y="106"/>
                  </a:moveTo>
                  <a:lnTo>
                    <a:pt x="0" y="70"/>
                  </a:lnTo>
                  <a:lnTo>
                    <a:pt x="4" y="38"/>
                  </a:lnTo>
                  <a:lnTo>
                    <a:pt x="10" y="14"/>
                  </a:lnTo>
                  <a:lnTo>
                    <a:pt x="21" y="0"/>
                  </a:lnTo>
                  <a:lnTo>
                    <a:pt x="29" y="5"/>
                  </a:lnTo>
                  <a:lnTo>
                    <a:pt x="38" y="20"/>
                  </a:lnTo>
                  <a:lnTo>
                    <a:pt x="45" y="45"/>
                  </a:lnTo>
                  <a:lnTo>
                    <a:pt x="48" y="73"/>
                  </a:lnTo>
                  <a:lnTo>
                    <a:pt x="52" y="113"/>
                  </a:lnTo>
                  <a:lnTo>
                    <a:pt x="51" y="149"/>
                  </a:lnTo>
                  <a:lnTo>
                    <a:pt x="47" y="178"/>
                  </a:lnTo>
                  <a:lnTo>
                    <a:pt x="41" y="198"/>
                  </a:lnTo>
                  <a:lnTo>
                    <a:pt x="38" y="211"/>
                  </a:lnTo>
                  <a:lnTo>
                    <a:pt x="34" y="221"/>
                  </a:lnTo>
                  <a:lnTo>
                    <a:pt x="31" y="231"/>
                  </a:lnTo>
                  <a:lnTo>
                    <a:pt x="26" y="238"/>
                  </a:lnTo>
                  <a:lnTo>
                    <a:pt x="15" y="208"/>
                  </a:lnTo>
                  <a:lnTo>
                    <a:pt x="8" y="177"/>
                  </a:lnTo>
                  <a:lnTo>
                    <a:pt x="3" y="142"/>
                  </a:lnTo>
                  <a:lnTo>
                    <a:pt x="0" y="106"/>
                  </a:lnTo>
                  <a:close/>
                </a:path>
              </a:pathLst>
            </a:custGeom>
            <a:solidFill>
              <a:srgbClr val="2D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04"/>
            <p:cNvSpPr>
              <a:spLocks/>
            </p:cNvSpPr>
            <p:nvPr/>
          </p:nvSpPr>
          <p:spPr bwMode="auto">
            <a:xfrm>
              <a:off x="414" y="2516"/>
              <a:ext cx="17" cy="67"/>
            </a:xfrm>
            <a:custGeom>
              <a:avLst/>
              <a:gdLst>
                <a:gd name="T0" fmla="*/ 0 w 51"/>
                <a:gd name="T1" fmla="*/ 98 h 199"/>
                <a:gd name="T2" fmla="*/ 0 w 51"/>
                <a:gd name="T3" fmla="*/ 62 h 199"/>
                <a:gd name="T4" fmla="*/ 4 w 51"/>
                <a:gd name="T5" fmla="*/ 33 h 199"/>
                <a:gd name="T6" fmla="*/ 11 w 51"/>
                <a:gd name="T7" fmla="*/ 11 h 199"/>
                <a:gd name="T8" fmla="*/ 20 w 51"/>
                <a:gd name="T9" fmla="*/ 0 h 199"/>
                <a:gd name="T10" fmla="*/ 29 w 51"/>
                <a:gd name="T11" fmla="*/ 6 h 199"/>
                <a:gd name="T12" fmla="*/ 38 w 51"/>
                <a:gd name="T13" fmla="*/ 23 h 199"/>
                <a:gd name="T14" fmla="*/ 45 w 51"/>
                <a:gd name="T15" fmla="*/ 48 h 199"/>
                <a:gd name="T16" fmla="*/ 49 w 51"/>
                <a:gd name="T17" fmla="*/ 80 h 199"/>
                <a:gd name="T18" fmla="*/ 51 w 51"/>
                <a:gd name="T19" fmla="*/ 117 h 199"/>
                <a:gd name="T20" fmla="*/ 48 w 51"/>
                <a:gd name="T21" fmla="*/ 150 h 199"/>
                <a:gd name="T22" fmla="*/ 43 w 51"/>
                <a:gd name="T23" fmla="*/ 174 h 199"/>
                <a:gd name="T24" fmla="*/ 35 w 51"/>
                <a:gd name="T25" fmla="*/ 187 h 199"/>
                <a:gd name="T26" fmla="*/ 33 w 51"/>
                <a:gd name="T27" fmla="*/ 193 h 199"/>
                <a:gd name="T28" fmla="*/ 29 w 51"/>
                <a:gd name="T29" fmla="*/ 197 h 199"/>
                <a:gd name="T30" fmla="*/ 24 w 51"/>
                <a:gd name="T31" fmla="*/ 199 h 199"/>
                <a:gd name="T32" fmla="*/ 20 w 51"/>
                <a:gd name="T33" fmla="*/ 198 h 199"/>
                <a:gd name="T34" fmla="*/ 12 w 51"/>
                <a:gd name="T35" fmla="*/ 178 h 199"/>
                <a:gd name="T36" fmla="*/ 6 w 51"/>
                <a:gd name="T37" fmla="*/ 154 h 199"/>
                <a:gd name="T38" fmla="*/ 2 w 51"/>
                <a:gd name="T39" fmla="*/ 127 h 199"/>
                <a:gd name="T40" fmla="*/ 0 w 51"/>
                <a:gd name="T41"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99">
                  <a:moveTo>
                    <a:pt x="0" y="98"/>
                  </a:moveTo>
                  <a:lnTo>
                    <a:pt x="0" y="62"/>
                  </a:lnTo>
                  <a:lnTo>
                    <a:pt x="4" y="33"/>
                  </a:lnTo>
                  <a:lnTo>
                    <a:pt x="11" y="11"/>
                  </a:lnTo>
                  <a:lnTo>
                    <a:pt x="20" y="0"/>
                  </a:lnTo>
                  <a:lnTo>
                    <a:pt x="29" y="6"/>
                  </a:lnTo>
                  <a:lnTo>
                    <a:pt x="38" y="23"/>
                  </a:lnTo>
                  <a:lnTo>
                    <a:pt x="45" y="48"/>
                  </a:lnTo>
                  <a:lnTo>
                    <a:pt x="49" y="80"/>
                  </a:lnTo>
                  <a:lnTo>
                    <a:pt x="51" y="117"/>
                  </a:lnTo>
                  <a:lnTo>
                    <a:pt x="48" y="150"/>
                  </a:lnTo>
                  <a:lnTo>
                    <a:pt x="43" y="174"/>
                  </a:lnTo>
                  <a:lnTo>
                    <a:pt x="35" y="187"/>
                  </a:lnTo>
                  <a:lnTo>
                    <a:pt x="33" y="193"/>
                  </a:lnTo>
                  <a:lnTo>
                    <a:pt x="29" y="197"/>
                  </a:lnTo>
                  <a:lnTo>
                    <a:pt x="24" y="199"/>
                  </a:lnTo>
                  <a:lnTo>
                    <a:pt x="20" y="198"/>
                  </a:lnTo>
                  <a:lnTo>
                    <a:pt x="12" y="178"/>
                  </a:lnTo>
                  <a:lnTo>
                    <a:pt x="6" y="154"/>
                  </a:lnTo>
                  <a:lnTo>
                    <a:pt x="2" y="127"/>
                  </a:lnTo>
                  <a:lnTo>
                    <a:pt x="0" y="98"/>
                  </a:lnTo>
                  <a:close/>
                </a:path>
              </a:pathLst>
            </a:custGeom>
            <a:solidFill>
              <a:srgbClr val="16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05"/>
            <p:cNvSpPr>
              <a:spLocks/>
            </p:cNvSpPr>
            <p:nvPr/>
          </p:nvSpPr>
          <p:spPr bwMode="auto">
            <a:xfrm>
              <a:off x="416" y="2526"/>
              <a:ext cx="16" cy="58"/>
            </a:xfrm>
            <a:custGeom>
              <a:avLst/>
              <a:gdLst>
                <a:gd name="T0" fmla="*/ 29 w 49"/>
                <a:gd name="T1" fmla="*/ 175 h 175"/>
                <a:gd name="T2" fmla="*/ 38 w 49"/>
                <a:gd name="T3" fmla="*/ 168 h 175"/>
                <a:gd name="T4" fmla="*/ 45 w 49"/>
                <a:gd name="T5" fmla="*/ 149 h 175"/>
                <a:gd name="T6" fmla="*/ 49 w 49"/>
                <a:gd name="T7" fmla="*/ 121 h 175"/>
                <a:gd name="T8" fmla="*/ 49 w 49"/>
                <a:gd name="T9" fmla="*/ 87 h 175"/>
                <a:gd name="T10" fmla="*/ 45 w 49"/>
                <a:gd name="T11" fmla="*/ 52 h 175"/>
                <a:gd name="T12" fmla="*/ 39 w 49"/>
                <a:gd name="T13" fmla="*/ 26 h 175"/>
                <a:gd name="T14" fmla="*/ 30 w 49"/>
                <a:gd name="T15" fmla="*/ 7 h 175"/>
                <a:gd name="T16" fmla="*/ 20 w 49"/>
                <a:gd name="T17" fmla="*/ 0 h 175"/>
                <a:gd name="T18" fmla="*/ 11 w 49"/>
                <a:gd name="T19" fmla="*/ 8 h 175"/>
                <a:gd name="T20" fmla="*/ 3 w 49"/>
                <a:gd name="T21" fmla="*/ 27 h 175"/>
                <a:gd name="T22" fmla="*/ 0 w 49"/>
                <a:gd name="T23" fmla="*/ 55 h 175"/>
                <a:gd name="T24" fmla="*/ 0 w 49"/>
                <a:gd name="T25" fmla="*/ 89 h 175"/>
                <a:gd name="T26" fmla="*/ 3 w 49"/>
                <a:gd name="T27" fmla="*/ 123 h 175"/>
                <a:gd name="T28" fmla="*/ 10 w 49"/>
                <a:gd name="T29" fmla="*/ 150 h 175"/>
                <a:gd name="T30" fmla="*/ 19 w 49"/>
                <a:gd name="T31" fmla="*/ 169 h 175"/>
                <a:gd name="T32" fmla="*/ 29 w 49"/>
                <a:gd name="T33"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75">
                  <a:moveTo>
                    <a:pt x="29" y="175"/>
                  </a:moveTo>
                  <a:lnTo>
                    <a:pt x="38" y="168"/>
                  </a:lnTo>
                  <a:lnTo>
                    <a:pt x="45" y="149"/>
                  </a:lnTo>
                  <a:lnTo>
                    <a:pt x="49" y="121"/>
                  </a:lnTo>
                  <a:lnTo>
                    <a:pt x="49" y="87"/>
                  </a:lnTo>
                  <a:lnTo>
                    <a:pt x="45" y="52"/>
                  </a:lnTo>
                  <a:lnTo>
                    <a:pt x="39" y="26"/>
                  </a:lnTo>
                  <a:lnTo>
                    <a:pt x="30" y="7"/>
                  </a:lnTo>
                  <a:lnTo>
                    <a:pt x="20" y="0"/>
                  </a:lnTo>
                  <a:lnTo>
                    <a:pt x="11" y="8"/>
                  </a:lnTo>
                  <a:lnTo>
                    <a:pt x="3" y="27"/>
                  </a:lnTo>
                  <a:lnTo>
                    <a:pt x="0" y="55"/>
                  </a:lnTo>
                  <a:lnTo>
                    <a:pt x="0" y="89"/>
                  </a:lnTo>
                  <a:lnTo>
                    <a:pt x="3" y="123"/>
                  </a:lnTo>
                  <a:lnTo>
                    <a:pt x="10" y="150"/>
                  </a:lnTo>
                  <a:lnTo>
                    <a:pt x="19" y="169"/>
                  </a:lnTo>
                  <a:lnTo>
                    <a:pt x="29"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06"/>
            <p:cNvSpPr>
              <a:spLocks/>
            </p:cNvSpPr>
            <p:nvPr/>
          </p:nvSpPr>
          <p:spPr bwMode="auto">
            <a:xfrm>
              <a:off x="285" y="2456"/>
              <a:ext cx="37" cy="179"/>
            </a:xfrm>
            <a:custGeom>
              <a:avLst/>
              <a:gdLst>
                <a:gd name="T0" fmla="*/ 23 w 111"/>
                <a:gd name="T1" fmla="*/ 351 h 537"/>
                <a:gd name="T2" fmla="*/ 8 w 111"/>
                <a:gd name="T3" fmla="*/ 266 h 537"/>
                <a:gd name="T4" fmla="*/ 0 w 111"/>
                <a:gd name="T5" fmla="*/ 176 h 537"/>
                <a:gd name="T6" fmla="*/ 2 w 111"/>
                <a:gd name="T7" fmla="*/ 87 h 537"/>
                <a:gd name="T8" fmla="*/ 16 w 111"/>
                <a:gd name="T9" fmla="*/ 4 h 537"/>
                <a:gd name="T10" fmla="*/ 17 w 111"/>
                <a:gd name="T11" fmla="*/ 2 h 537"/>
                <a:gd name="T12" fmla="*/ 21 w 111"/>
                <a:gd name="T13" fmla="*/ 1 h 537"/>
                <a:gd name="T14" fmla="*/ 23 w 111"/>
                <a:gd name="T15" fmla="*/ 0 h 537"/>
                <a:gd name="T16" fmla="*/ 25 w 111"/>
                <a:gd name="T17" fmla="*/ 1 h 537"/>
                <a:gd name="T18" fmla="*/ 37 w 111"/>
                <a:gd name="T19" fmla="*/ 19 h 537"/>
                <a:gd name="T20" fmla="*/ 46 w 111"/>
                <a:gd name="T21" fmla="*/ 39 h 537"/>
                <a:gd name="T22" fmla="*/ 51 w 111"/>
                <a:gd name="T23" fmla="*/ 59 h 537"/>
                <a:gd name="T24" fmla="*/ 56 w 111"/>
                <a:gd name="T25" fmla="*/ 79 h 537"/>
                <a:gd name="T26" fmla="*/ 65 w 111"/>
                <a:gd name="T27" fmla="*/ 114 h 537"/>
                <a:gd name="T28" fmla="*/ 73 w 111"/>
                <a:gd name="T29" fmla="*/ 150 h 537"/>
                <a:gd name="T30" fmla="*/ 80 w 111"/>
                <a:gd name="T31" fmla="*/ 185 h 537"/>
                <a:gd name="T32" fmla="*/ 89 w 111"/>
                <a:gd name="T33" fmla="*/ 221 h 537"/>
                <a:gd name="T34" fmla="*/ 93 w 111"/>
                <a:gd name="T35" fmla="*/ 260 h 537"/>
                <a:gd name="T36" fmla="*/ 98 w 111"/>
                <a:gd name="T37" fmla="*/ 299 h 537"/>
                <a:gd name="T38" fmla="*/ 103 w 111"/>
                <a:gd name="T39" fmla="*/ 340 h 537"/>
                <a:gd name="T40" fmla="*/ 108 w 111"/>
                <a:gd name="T41" fmla="*/ 379 h 537"/>
                <a:gd name="T42" fmla="*/ 111 w 111"/>
                <a:gd name="T43" fmla="*/ 419 h 537"/>
                <a:gd name="T44" fmla="*/ 110 w 111"/>
                <a:gd name="T45" fmla="*/ 457 h 537"/>
                <a:gd name="T46" fmla="*/ 106 w 111"/>
                <a:gd name="T47" fmla="*/ 495 h 537"/>
                <a:gd name="T48" fmla="*/ 97 w 111"/>
                <a:gd name="T49" fmla="*/ 533 h 537"/>
                <a:gd name="T50" fmla="*/ 97 w 111"/>
                <a:gd name="T51" fmla="*/ 533 h 537"/>
                <a:gd name="T52" fmla="*/ 96 w 111"/>
                <a:gd name="T53" fmla="*/ 534 h 537"/>
                <a:gd name="T54" fmla="*/ 93 w 111"/>
                <a:gd name="T55" fmla="*/ 537 h 537"/>
                <a:gd name="T56" fmla="*/ 93 w 111"/>
                <a:gd name="T57" fmla="*/ 537 h 537"/>
                <a:gd name="T58" fmla="*/ 79 w 111"/>
                <a:gd name="T59" fmla="*/ 516 h 537"/>
                <a:gd name="T60" fmla="*/ 68 w 111"/>
                <a:gd name="T61" fmla="*/ 495 h 537"/>
                <a:gd name="T62" fmla="*/ 58 w 111"/>
                <a:gd name="T63" fmla="*/ 472 h 537"/>
                <a:gd name="T64" fmla="*/ 49 w 111"/>
                <a:gd name="T65" fmla="*/ 449 h 537"/>
                <a:gd name="T66" fmla="*/ 42 w 111"/>
                <a:gd name="T67" fmla="*/ 425 h 537"/>
                <a:gd name="T68" fmla="*/ 35 w 111"/>
                <a:gd name="T69" fmla="*/ 401 h 537"/>
                <a:gd name="T70" fmla="*/ 30 w 111"/>
                <a:gd name="T71" fmla="*/ 376 h 537"/>
                <a:gd name="T72" fmla="*/ 23 w 111"/>
                <a:gd name="T73" fmla="*/ 35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537">
                  <a:moveTo>
                    <a:pt x="23" y="351"/>
                  </a:moveTo>
                  <a:lnTo>
                    <a:pt x="8" y="266"/>
                  </a:lnTo>
                  <a:lnTo>
                    <a:pt x="0" y="176"/>
                  </a:lnTo>
                  <a:lnTo>
                    <a:pt x="2" y="87"/>
                  </a:lnTo>
                  <a:lnTo>
                    <a:pt x="16" y="4"/>
                  </a:lnTo>
                  <a:lnTo>
                    <a:pt x="17" y="2"/>
                  </a:lnTo>
                  <a:lnTo>
                    <a:pt x="21" y="1"/>
                  </a:lnTo>
                  <a:lnTo>
                    <a:pt x="23" y="0"/>
                  </a:lnTo>
                  <a:lnTo>
                    <a:pt x="25" y="1"/>
                  </a:lnTo>
                  <a:lnTo>
                    <a:pt x="37" y="19"/>
                  </a:lnTo>
                  <a:lnTo>
                    <a:pt x="46" y="39"/>
                  </a:lnTo>
                  <a:lnTo>
                    <a:pt x="51" y="59"/>
                  </a:lnTo>
                  <a:lnTo>
                    <a:pt x="56" y="79"/>
                  </a:lnTo>
                  <a:lnTo>
                    <a:pt x="65" y="114"/>
                  </a:lnTo>
                  <a:lnTo>
                    <a:pt x="73" y="150"/>
                  </a:lnTo>
                  <a:lnTo>
                    <a:pt x="80" y="185"/>
                  </a:lnTo>
                  <a:lnTo>
                    <a:pt x="89" y="221"/>
                  </a:lnTo>
                  <a:lnTo>
                    <a:pt x="93" y="260"/>
                  </a:lnTo>
                  <a:lnTo>
                    <a:pt x="98" y="299"/>
                  </a:lnTo>
                  <a:lnTo>
                    <a:pt x="103" y="340"/>
                  </a:lnTo>
                  <a:lnTo>
                    <a:pt x="108" y="379"/>
                  </a:lnTo>
                  <a:lnTo>
                    <a:pt x="111" y="419"/>
                  </a:lnTo>
                  <a:lnTo>
                    <a:pt x="110" y="457"/>
                  </a:lnTo>
                  <a:lnTo>
                    <a:pt x="106" y="495"/>
                  </a:lnTo>
                  <a:lnTo>
                    <a:pt x="97" y="533"/>
                  </a:lnTo>
                  <a:lnTo>
                    <a:pt x="97" y="533"/>
                  </a:lnTo>
                  <a:lnTo>
                    <a:pt x="96" y="534"/>
                  </a:lnTo>
                  <a:lnTo>
                    <a:pt x="93" y="537"/>
                  </a:lnTo>
                  <a:lnTo>
                    <a:pt x="93" y="537"/>
                  </a:lnTo>
                  <a:lnTo>
                    <a:pt x="79" y="516"/>
                  </a:lnTo>
                  <a:lnTo>
                    <a:pt x="68" y="495"/>
                  </a:lnTo>
                  <a:lnTo>
                    <a:pt x="58" y="472"/>
                  </a:lnTo>
                  <a:lnTo>
                    <a:pt x="49" y="449"/>
                  </a:lnTo>
                  <a:lnTo>
                    <a:pt x="42" y="425"/>
                  </a:lnTo>
                  <a:lnTo>
                    <a:pt x="35" y="401"/>
                  </a:lnTo>
                  <a:lnTo>
                    <a:pt x="30" y="376"/>
                  </a:lnTo>
                  <a:lnTo>
                    <a:pt x="23" y="351"/>
                  </a:lnTo>
                  <a:close/>
                </a:path>
              </a:pathLst>
            </a:custGeom>
            <a:solidFill>
              <a:srgbClr val="E8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07"/>
            <p:cNvSpPr>
              <a:spLocks/>
            </p:cNvSpPr>
            <p:nvPr/>
          </p:nvSpPr>
          <p:spPr bwMode="auto">
            <a:xfrm>
              <a:off x="286" y="2466"/>
              <a:ext cx="34" cy="165"/>
            </a:xfrm>
            <a:custGeom>
              <a:avLst/>
              <a:gdLst>
                <a:gd name="T0" fmla="*/ 22 w 101"/>
                <a:gd name="T1" fmla="*/ 323 h 493"/>
                <a:gd name="T2" fmla="*/ 8 w 101"/>
                <a:gd name="T3" fmla="*/ 243 h 493"/>
                <a:gd name="T4" fmla="*/ 0 w 101"/>
                <a:gd name="T5" fmla="*/ 159 h 493"/>
                <a:gd name="T6" fmla="*/ 3 w 101"/>
                <a:gd name="T7" fmla="*/ 78 h 493"/>
                <a:gd name="T8" fmla="*/ 15 w 101"/>
                <a:gd name="T9" fmla="*/ 0 h 493"/>
                <a:gd name="T10" fmla="*/ 18 w 101"/>
                <a:gd name="T11" fmla="*/ 0 h 493"/>
                <a:gd name="T12" fmla="*/ 22 w 101"/>
                <a:gd name="T13" fmla="*/ 0 h 493"/>
                <a:gd name="T14" fmla="*/ 24 w 101"/>
                <a:gd name="T15" fmla="*/ 3 h 493"/>
                <a:gd name="T16" fmla="*/ 26 w 101"/>
                <a:gd name="T17" fmla="*/ 8 h 493"/>
                <a:gd name="T18" fmla="*/ 37 w 101"/>
                <a:gd name="T19" fmla="*/ 27 h 493"/>
                <a:gd name="T20" fmla="*/ 46 w 101"/>
                <a:gd name="T21" fmla="*/ 47 h 493"/>
                <a:gd name="T22" fmla="*/ 51 w 101"/>
                <a:gd name="T23" fmla="*/ 68 h 493"/>
                <a:gd name="T24" fmla="*/ 55 w 101"/>
                <a:gd name="T25" fmla="*/ 85 h 493"/>
                <a:gd name="T26" fmla="*/ 62 w 101"/>
                <a:gd name="T27" fmla="*/ 117 h 493"/>
                <a:gd name="T28" fmla="*/ 69 w 101"/>
                <a:gd name="T29" fmla="*/ 149 h 493"/>
                <a:gd name="T30" fmla="*/ 75 w 101"/>
                <a:gd name="T31" fmla="*/ 182 h 493"/>
                <a:gd name="T32" fmla="*/ 83 w 101"/>
                <a:gd name="T33" fmla="*/ 214 h 493"/>
                <a:gd name="T34" fmla="*/ 90 w 101"/>
                <a:gd name="T35" fmla="*/ 285 h 493"/>
                <a:gd name="T36" fmla="*/ 99 w 101"/>
                <a:gd name="T37" fmla="*/ 354 h 493"/>
                <a:gd name="T38" fmla="*/ 101 w 101"/>
                <a:gd name="T39" fmla="*/ 424 h 493"/>
                <a:gd name="T40" fmla="*/ 88 w 101"/>
                <a:gd name="T41" fmla="*/ 490 h 493"/>
                <a:gd name="T42" fmla="*/ 88 w 101"/>
                <a:gd name="T43" fmla="*/ 490 h 493"/>
                <a:gd name="T44" fmla="*/ 87 w 101"/>
                <a:gd name="T45" fmla="*/ 492 h 493"/>
                <a:gd name="T46" fmla="*/ 84 w 101"/>
                <a:gd name="T47" fmla="*/ 493 h 493"/>
                <a:gd name="T48" fmla="*/ 84 w 101"/>
                <a:gd name="T49" fmla="*/ 493 h 493"/>
                <a:gd name="T50" fmla="*/ 71 w 101"/>
                <a:gd name="T51" fmla="*/ 474 h 493"/>
                <a:gd name="T52" fmla="*/ 61 w 101"/>
                <a:gd name="T53" fmla="*/ 455 h 493"/>
                <a:gd name="T54" fmla="*/ 52 w 101"/>
                <a:gd name="T55" fmla="*/ 434 h 493"/>
                <a:gd name="T56" fmla="*/ 45 w 101"/>
                <a:gd name="T57" fmla="*/ 413 h 493"/>
                <a:gd name="T58" fmla="*/ 38 w 101"/>
                <a:gd name="T59" fmla="*/ 390 h 493"/>
                <a:gd name="T60" fmla="*/ 32 w 101"/>
                <a:gd name="T61" fmla="*/ 368 h 493"/>
                <a:gd name="T62" fmla="*/ 27 w 101"/>
                <a:gd name="T63" fmla="*/ 346 h 493"/>
                <a:gd name="T64" fmla="*/ 22 w 101"/>
                <a:gd name="T65" fmla="*/ 32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493">
                  <a:moveTo>
                    <a:pt x="22" y="323"/>
                  </a:moveTo>
                  <a:lnTo>
                    <a:pt x="8" y="243"/>
                  </a:lnTo>
                  <a:lnTo>
                    <a:pt x="0" y="159"/>
                  </a:lnTo>
                  <a:lnTo>
                    <a:pt x="3" y="78"/>
                  </a:lnTo>
                  <a:lnTo>
                    <a:pt x="15" y="0"/>
                  </a:lnTo>
                  <a:lnTo>
                    <a:pt x="18" y="0"/>
                  </a:lnTo>
                  <a:lnTo>
                    <a:pt x="22" y="0"/>
                  </a:lnTo>
                  <a:lnTo>
                    <a:pt x="24" y="3"/>
                  </a:lnTo>
                  <a:lnTo>
                    <a:pt x="26" y="8"/>
                  </a:lnTo>
                  <a:lnTo>
                    <a:pt x="37" y="27"/>
                  </a:lnTo>
                  <a:lnTo>
                    <a:pt x="46" y="47"/>
                  </a:lnTo>
                  <a:lnTo>
                    <a:pt x="51" y="68"/>
                  </a:lnTo>
                  <a:lnTo>
                    <a:pt x="55" y="85"/>
                  </a:lnTo>
                  <a:lnTo>
                    <a:pt x="62" y="117"/>
                  </a:lnTo>
                  <a:lnTo>
                    <a:pt x="69" y="149"/>
                  </a:lnTo>
                  <a:lnTo>
                    <a:pt x="75" y="182"/>
                  </a:lnTo>
                  <a:lnTo>
                    <a:pt x="83" y="214"/>
                  </a:lnTo>
                  <a:lnTo>
                    <a:pt x="90" y="285"/>
                  </a:lnTo>
                  <a:lnTo>
                    <a:pt x="99" y="354"/>
                  </a:lnTo>
                  <a:lnTo>
                    <a:pt x="101" y="424"/>
                  </a:lnTo>
                  <a:lnTo>
                    <a:pt x="88" y="490"/>
                  </a:lnTo>
                  <a:lnTo>
                    <a:pt x="88" y="490"/>
                  </a:lnTo>
                  <a:lnTo>
                    <a:pt x="87" y="492"/>
                  </a:lnTo>
                  <a:lnTo>
                    <a:pt x="84" y="493"/>
                  </a:lnTo>
                  <a:lnTo>
                    <a:pt x="84" y="493"/>
                  </a:lnTo>
                  <a:lnTo>
                    <a:pt x="71" y="474"/>
                  </a:lnTo>
                  <a:lnTo>
                    <a:pt x="61" y="455"/>
                  </a:lnTo>
                  <a:lnTo>
                    <a:pt x="52" y="434"/>
                  </a:lnTo>
                  <a:lnTo>
                    <a:pt x="45" y="413"/>
                  </a:lnTo>
                  <a:lnTo>
                    <a:pt x="38" y="390"/>
                  </a:lnTo>
                  <a:lnTo>
                    <a:pt x="32" y="368"/>
                  </a:lnTo>
                  <a:lnTo>
                    <a:pt x="27" y="346"/>
                  </a:lnTo>
                  <a:lnTo>
                    <a:pt x="22" y="323"/>
                  </a:lnTo>
                  <a:close/>
                </a:path>
              </a:pathLst>
            </a:custGeom>
            <a:solidFill>
              <a:srgbClr val="D1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08"/>
            <p:cNvSpPr>
              <a:spLocks/>
            </p:cNvSpPr>
            <p:nvPr/>
          </p:nvSpPr>
          <p:spPr bwMode="auto">
            <a:xfrm>
              <a:off x="288" y="2476"/>
              <a:ext cx="30" cy="150"/>
            </a:xfrm>
            <a:custGeom>
              <a:avLst/>
              <a:gdLst>
                <a:gd name="T0" fmla="*/ 19 w 90"/>
                <a:gd name="T1" fmla="*/ 296 h 452"/>
                <a:gd name="T2" fmla="*/ 7 w 90"/>
                <a:gd name="T3" fmla="*/ 221 h 452"/>
                <a:gd name="T4" fmla="*/ 0 w 90"/>
                <a:gd name="T5" fmla="*/ 144 h 452"/>
                <a:gd name="T6" fmla="*/ 3 w 90"/>
                <a:gd name="T7" fmla="*/ 69 h 452"/>
                <a:gd name="T8" fmla="*/ 16 w 90"/>
                <a:gd name="T9" fmla="*/ 0 h 452"/>
                <a:gd name="T10" fmla="*/ 18 w 90"/>
                <a:gd name="T11" fmla="*/ 0 h 452"/>
                <a:gd name="T12" fmla="*/ 22 w 90"/>
                <a:gd name="T13" fmla="*/ 3 h 452"/>
                <a:gd name="T14" fmla="*/ 26 w 90"/>
                <a:gd name="T15" fmla="*/ 8 h 452"/>
                <a:gd name="T16" fmla="*/ 27 w 90"/>
                <a:gd name="T17" fmla="*/ 15 h 452"/>
                <a:gd name="T18" fmla="*/ 38 w 90"/>
                <a:gd name="T19" fmla="*/ 37 h 452"/>
                <a:gd name="T20" fmla="*/ 45 w 90"/>
                <a:gd name="T21" fmla="*/ 59 h 452"/>
                <a:gd name="T22" fmla="*/ 49 w 90"/>
                <a:gd name="T23" fmla="*/ 78 h 452"/>
                <a:gd name="T24" fmla="*/ 51 w 90"/>
                <a:gd name="T25" fmla="*/ 95 h 452"/>
                <a:gd name="T26" fmla="*/ 57 w 90"/>
                <a:gd name="T27" fmla="*/ 123 h 452"/>
                <a:gd name="T28" fmla="*/ 64 w 90"/>
                <a:gd name="T29" fmla="*/ 151 h 452"/>
                <a:gd name="T30" fmla="*/ 69 w 90"/>
                <a:gd name="T31" fmla="*/ 180 h 452"/>
                <a:gd name="T32" fmla="*/ 75 w 90"/>
                <a:gd name="T33" fmla="*/ 207 h 452"/>
                <a:gd name="T34" fmla="*/ 82 w 90"/>
                <a:gd name="T35" fmla="*/ 269 h 452"/>
                <a:gd name="T36" fmla="*/ 89 w 90"/>
                <a:gd name="T37" fmla="*/ 332 h 452"/>
                <a:gd name="T38" fmla="*/ 90 w 90"/>
                <a:gd name="T39" fmla="*/ 392 h 452"/>
                <a:gd name="T40" fmla="*/ 79 w 90"/>
                <a:gd name="T41" fmla="*/ 450 h 452"/>
                <a:gd name="T42" fmla="*/ 79 w 90"/>
                <a:gd name="T43" fmla="*/ 450 h 452"/>
                <a:gd name="T44" fmla="*/ 78 w 90"/>
                <a:gd name="T45" fmla="*/ 451 h 452"/>
                <a:gd name="T46" fmla="*/ 75 w 90"/>
                <a:gd name="T47" fmla="*/ 452 h 452"/>
                <a:gd name="T48" fmla="*/ 75 w 90"/>
                <a:gd name="T49" fmla="*/ 452 h 452"/>
                <a:gd name="T50" fmla="*/ 64 w 90"/>
                <a:gd name="T51" fmla="*/ 434 h 452"/>
                <a:gd name="T52" fmla="*/ 55 w 90"/>
                <a:gd name="T53" fmla="*/ 417 h 452"/>
                <a:gd name="T54" fmla="*/ 46 w 90"/>
                <a:gd name="T55" fmla="*/ 398 h 452"/>
                <a:gd name="T56" fmla="*/ 40 w 90"/>
                <a:gd name="T57" fmla="*/ 379 h 452"/>
                <a:gd name="T58" fmla="*/ 33 w 90"/>
                <a:gd name="T59" fmla="*/ 358 h 452"/>
                <a:gd name="T60" fmla="*/ 28 w 90"/>
                <a:gd name="T61" fmla="*/ 338 h 452"/>
                <a:gd name="T62" fmla="*/ 23 w 90"/>
                <a:gd name="T63" fmla="*/ 316 h 452"/>
                <a:gd name="T64" fmla="*/ 19 w 90"/>
                <a:gd name="T65" fmla="*/ 29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452">
                  <a:moveTo>
                    <a:pt x="19" y="296"/>
                  </a:moveTo>
                  <a:lnTo>
                    <a:pt x="7" y="221"/>
                  </a:lnTo>
                  <a:lnTo>
                    <a:pt x="0" y="144"/>
                  </a:lnTo>
                  <a:lnTo>
                    <a:pt x="3" y="69"/>
                  </a:lnTo>
                  <a:lnTo>
                    <a:pt x="16" y="0"/>
                  </a:lnTo>
                  <a:lnTo>
                    <a:pt x="18" y="0"/>
                  </a:lnTo>
                  <a:lnTo>
                    <a:pt x="22" y="3"/>
                  </a:lnTo>
                  <a:lnTo>
                    <a:pt x="26" y="8"/>
                  </a:lnTo>
                  <a:lnTo>
                    <a:pt x="27" y="15"/>
                  </a:lnTo>
                  <a:lnTo>
                    <a:pt x="38" y="37"/>
                  </a:lnTo>
                  <a:lnTo>
                    <a:pt x="45" y="59"/>
                  </a:lnTo>
                  <a:lnTo>
                    <a:pt x="49" y="78"/>
                  </a:lnTo>
                  <a:lnTo>
                    <a:pt x="51" y="95"/>
                  </a:lnTo>
                  <a:lnTo>
                    <a:pt x="57" y="123"/>
                  </a:lnTo>
                  <a:lnTo>
                    <a:pt x="64" y="151"/>
                  </a:lnTo>
                  <a:lnTo>
                    <a:pt x="69" y="180"/>
                  </a:lnTo>
                  <a:lnTo>
                    <a:pt x="75" y="207"/>
                  </a:lnTo>
                  <a:lnTo>
                    <a:pt x="82" y="269"/>
                  </a:lnTo>
                  <a:lnTo>
                    <a:pt x="89" y="332"/>
                  </a:lnTo>
                  <a:lnTo>
                    <a:pt x="90" y="392"/>
                  </a:lnTo>
                  <a:lnTo>
                    <a:pt x="79" y="450"/>
                  </a:lnTo>
                  <a:lnTo>
                    <a:pt x="79" y="450"/>
                  </a:lnTo>
                  <a:lnTo>
                    <a:pt x="78" y="451"/>
                  </a:lnTo>
                  <a:lnTo>
                    <a:pt x="75" y="452"/>
                  </a:lnTo>
                  <a:lnTo>
                    <a:pt x="75" y="452"/>
                  </a:lnTo>
                  <a:lnTo>
                    <a:pt x="64" y="434"/>
                  </a:lnTo>
                  <a:lnTo>
                    <a:pt x="55" y="417"/>
                  </a:lnTo>
                  <a:lnTo>
                    <a:pt x="46" y="398"/>
                  </a:lnTo>
                  <a:lnTo>
                    <a:pt x="40" y="379"/>
                  </a:lnTo>
                  <a:lnTo>
                    <a:pt x="33" y="358"/>
                  </a:lnTo>
                  <a:lnTo>
                    <a:pt x="28" y="338"/>
                  </a:lnTo>
                  <a:lnTo>
                    <a:pt x="23" y="316"/>
                  </a:lnTo>
                  <a:lnTo>
                    <a:pt x="19" y="296"/>
                  </a:lnTo>
                  <a:close/>
                </a:path>
              </a:pathLst>
            </a:custGeom>
            <a:solidFill>
              <a:srgbClr val="BA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09"/>
            <p:cNvSpPr>
              <a:spLocks/>
            </p:cNvSpPr>
            <p:nvPr/>
          </p:nvSpPr>
          <p:spPr bwMode="auto">
            <a:xfrm>
              <a:off x="290" y="2485"/>
              <a:ext cx="26" cy="137"/>
            </a:xfrm>
            <a:custGeom>
              <a:avLst/>
              <a:gdLst>
                <a:gd name="T0" fmla="*/ 16 w 79"/>
                <a:gd name="T1" fmla="*/ 271 h 411"/>
                <a:gd name="T2" fmla="*/ 5 w 79"/>
                <a:gd name="T3" fmla="*/ 201 h 411"/>
                <a:gd name="T4" fmla="*/ 0 w 79"/>
                <a:gd name="T5" fmla="*/ 130 h 411"/>
                <a:gd name="T6" fmla="*/ 3 w 79"/>
                <a:gd name="T7" fmla="*/ 61 h 411"/>
                <a:gd name="T8" fmla="*/ 14 w 79"/>
                <a:gd name="T9" fmla="*/ 0 h 411"/>
                <a:gd name="T10" fmla="*/ 18 w 79"/>
                <a:gd name="T11" fmla="*/ 1 h 411"/>
                <a:gd name="T12" fmla="*/ 22 w 79"/>
                <a:gd name="T13" fmla="*/ 5 h 411"/>
                <a:gd name="T14" fmla="*/ 26 w 79"/>
                <a:gd name="T15" fmla="*/ 13 h 411"/>
                <a:gd name="T16" fmla="*/ 28 w 79"/>
                <a:gd name="T17" fmla="*/ 24 h 411"/>
                <a:gd name="T18" fmla="*/ 37 w 79"/>
                <a:gd name="T19" fmla="*/ 47 h 411"/>
                <a:gd name="T20" fmla="*/ 44 w 79"/>
                <a:gd name="T21" fmla="*/ 69 h 411"/>
                <a:gd name="T22" fmla="*/ 46 w 79"/>
                <a:gd name="T23" fmla="*/ 88 h 411"/>
                <a:gd name="T24" fmla="*/ 47 w 79"/>
                <a:gd name="T25" fmla="*/ 104 h 411"/>
                <a:gd name="T26" fmla="*/ 52 w 79"/>
                <a:gd name="T27" fmla="*/ 128 h 411"/>
                <a:gd name="T28" fmla="*/ 58 w 79"/>
                <a:gd name="T29" fmla="*/ 154 h 411"/>
                <a:gd name="T30" fmla="*/ 63 w 79"/>
                <a:gd name="T31" fmla="*/ 178 h 411"/>
                <a:gd name="T32" fmla="*/ 68 w 79"/>
                <a:gd name="T33" fmla="*/ 202 h 411"/>
                <a:gd name="T34" fmla="*/ 73 w 79"/>
                <a:gd name="T35" fmla="*/ 255 h 411"/>
                <a:gd name="T36" fmla="*/ 78 w 79"/>
                <a:gd name="T37" fmla="*/ 309 h 411"/>
                <a:gd name="T38" fmla="*/ 79 w 79"/>
                <a:gd name="T39" fmla="*/ 361 h 411"/>
                <a:gd name="T40" fmla="*/ 69 w 79"/>
                <a:gd name="T41" fmla="*/ 410 h 411"/>
                <a:gd name="T42" fmla="*/ 69 w 79"/>
                <a:gd name="T43" fmla="*/ 410 h 411"/>
                <a:gd name="T44" fmla="*/ 68 w 79"/>
                <a:gd name="T45" fmla="*/ 410 h 411"/>
                <a:gd name="T46" fmla="*/ 66 w 79"/>
                <a:gd name="T47" fmla="*/ 411 h 411"/>
                <a:gd name="T48" fmla="*/ 66 w 79"/>
                <a:gd name="T49" fmla="*/ 411 h 411"/>
                <a:gd name="T50" fmla="*/ 56 w 79"/>
                <a:gd name="T51" fmla="*/ 396 h 411"/>
                <a:gd name="T52" fmla="*/ 49 w 79"/>
                <a:gd name="T53" fmla="*/ 380 h 411"/>
                <a:gd name="T54" fmla="*/ 41 w 79"/>
                <a:gd name="T55" fmla="*/ 362 h 411"/>
                <a:gd name="T56" fmla="*/ 35 w 79"/>
                <a:gd name="T57" fmla="*/ 344 h 411"/>
                <a:gd name="T58" fmla="*/ 30 w 79"/>
                <a:gd name="T59" fmla="*/ 326 h 411"/>
                <a:gd name="T60" fmla="*/ 25 w 79"/>
                <a:gd name="T61" fmla="*/ 307 h 411"/>
                <a:gd name="T62" fmla="*/ 19 w 79"/>
                <a:gd name="T63" fmla="*/ 290 h 411"/>
                <a:gd name="T64" fmla="*/ 16 w 79"/>
                <a:gd name="T65" fmla="*/ 27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411">
                  <a:moveTo>
                    <a:pt x="16" y="271"/>
                  </a:moveTo>
                  <a:lnTo>
                    <a:pt x="5" y="201"/>
                  </a:lnTo>
                  <a:lnTo>
                    <a:pt x="0" y="130"/>
                  </a:lnTo>
                  <a:lnTo>
                    <a:pt x="3" y="61"/>
                  </a:lnTo>
                  <a:lnTo>
                    <a:pt x="14" y="0"/>
                  </a:lnTo>
                  <a:lnTo>
                    <a:pt x="18" y="1"/>
                  </a:lnTo>
                  <a:lnTo>
                    <a:pt x="22" y="5"/>
                  </a:lnTo>
                  <a:lnTo>
                    <a:pt x="26" y="13"/>
                  </a:lnTo>
                  <a:lnTo>
                    <a:pt x="28" y="24"/>
                  </a:lnTo>
                  <a:lnTo>
                    <a:pt x="37" y="47"/>
                  </a:lnTo>
                  <a:lnTo>
                    <a:pt x="44" y="69"/>
                  </a:lnTo>
                  <a:lnTo>
                    <a:pt x="46" y="88"/>
                  </a:lnTo>
                  <a:lnTo>
                    <a:pt x="47" y="104"/>
                  </a:lnTo>
                  <a:lnTo>
                    <a:pt x="52" y="128"/>
                  </a:lnTo>
                  <a:lnTo>
                    <a:pt x="58" y="154"/>
                  </a:lnTo>
                  <a:lnTo>
                    <a:pt x="63" y="178"/>
                  </a:lnTo>
                  <a:lnTo>
                    <a:pt x="68" y="202"/>
                  </a:lnTo>
                  <a:lnTo>
                    <a:pt x="73" y="255"/>
                  </a:lnTo>
                  <a:lnTo>
                    <a:pt x="78" y="309"/>
                  </a:lnTo>
                  <a:lnTo>
                    <a:pt x="79" y="361"/>
                  </a:lnTo>
                  <a:lnTo>
                    <a:pt x="69" y="410"/>
                  </a:lnTo>
                  <a:lnTo>
                    <a:pt x="69" y="410"/>
                  </a:lnTo>
                  <a:lnTo>
                    <a:pt x="68" y="410"/>
                  </a:lnTo>
                  <a:lnTo>
                    <a:pt x="66" y="411"/>
                  </a:lnTo>
                  <a:lnTo>
                    <a:pt x="66" y="411"/>
                  </a:lnTo>
                  <a:lnTo>
                    <a:pt x="56" y="396"/>
                  </a:lnTo>
                  <a:lnTo>
                    <a:pt x="49" y="380"/>
                  </a:lnTo>
                  <a:lnTo>
                    <a:pt x="41" y="362"/>
                  </a:lnTo>
                  <a:lnTo>
                    <a:pt x="35" y="344"/>
                  </a:lnTo>
                  <a:lnTo>
                    <a:pt x="30" y="326"/>
                  </a:lnTo>
                  <a:lnTo>
                    <a:pt x="25" y="307"/>
                  </a:lnTo>
                  <a:lnTo>
                    <a:pt x="19" y="290"/>
                  </a:lnTo>
                  <a:lnTo>
                    <a:pt x="16" y="271"/>
                  </a:lnTo>
                  <a:close/>
                </a:path>
              </a:pathLst>
            </a:custGeom>
            <a:solidFill>
              <a:srgbClr val="A3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10"/>
            <p:cNvSpPr>
              <a:spLocks/>
            </p:cNvSpPr>
            <p:nvPr/>
          </p:nvSpPr>
          <p:spPr bwMode="auto">
            <a:xfrm>
              <a:off x="291" y="2494"/>
              <a:ext cx="23" cy="124"/>
            </a:xfrm>
            <a:custGeom>
              <a:avLst/>
              <a:gdLst>
                <a:gd name="T0" fmla="*/ 14 w 69"/>
                <a:gd name="T1" fmla="*/ 245 h 372"/>
                <a:gd name="T2" fmla="*/ 5 w 69"/>
                <a:gd name="T3" fmla="*/ 180 h 372"/>
                <a:gd name="T4" fmla="*/ 0 w 69"/>
                <a:gd name="T5" fmla="*/ 114 h 372"/>
                <a:gd name="T6" fmla="*/ 4 w 69"/>
                <a:gd name="T7" fmla="*/ 53 h 372"/>
                <a:gd name="T8" fmla="*/ 15 w 69"/>
                <a:gd name="T9" fmla="*/ 0 h 372"/>
                <a:gd name="T10" fmla="*/ 19 w 69"/>
                <a:gd name="T11" fmla="*/ 2 h 372"/>
                <a:gd name="T12" fmla="*/ 24 w 69"/>
                <a:gd name="T13" fmla="*/ 9 h 372"/>
                <a:gd name="T14" fmla="*/ 28 w 69"/>
                <a:gd name="T15" fmla="*/ 19 h 372"/>
                <a:gd name="T16" fmla="*/ 31 w 69"/>
                <a:gd name="T17" fmla="*/ 33 h 372"/>
                <a:gd name="T18" fmla="*/ 40 w 69"/>
                <a:gd name="T19" fmla="*/ 57 h 372"/>
                <a:gd name="T20" fmla="*/ 43 w 69"/>
                <a:gd name="T21" fmla="*/ 80 h 372"/>
                <a:gd name="T22" fmla="*/ 45 w 69"/>
                <a:gd name="T23" fmla="*/ 100 h 372"/>
                <a:gd name="T24" fmla="*/ 45 w 69"/>
                <a:gd name="T25" fmla="*/ 114 h 372"/>
                <a:gd name="T26" fmla="*/ 50 w 69"/>
                <a:gd name="T27" fmla="*/ 136 h 372"/>
                <a:gd name="T28" fmla="*/ 54 w 69"/>
                <a:gd name="T29" fmla="*/ 156 h 372"/>
                <a:gd name="T30" fmla="*/ 56 w 69"/>
                <a:gd name="T31" fmla="*/ 178 h 372"/>
                <a:gd name="T32" fmla="*/ 61 w 69"/>
                <a:gd name="T33" fmla="*/ 198 h 372"/>
                <a:gd name="T34" fmla="*/ 65 w 69"/>
                <a:gd name="T35" fmla="*/ 244 h 372"/>
                <a:gd name="T36" fmla="*/ 69 w 69"/>
                <a:gd name="T37" fmla="*/ 287 h 372"/>
                <a:gd name="T38" fmla="*/ 69 w 69"/>
                <a:gd name="T39" fmla="*/ 330 h 372"/>
                <a:gd name="T40" fmla="*/ 60 w 69"/>
                <a:gd name="T41" fmla="*/ 370 h 372"/>
                <a:gd name="T42" fmla="*/ 60 w 69"/>
                <a:gd name="T43" fmla="*/ 370 h 372"/>
                <a:gd name="T44" fmla="*/ 59 w 69"/>
                <a:gd name="T45" fmla="*/ 370 h 372"/>
                <a:gd name="T46" fmla="*/ 57 w 69"/>
                <a:gd name="T47" fmla="*/ 372 h 372"/>
                <a:gd name="T48" fmla="*/ 57 w 69"/>
                <a:gd name="T49" fmla="*/ 372 h 372"/>
                <a:gd name="T50" fmla="*/ 48 w 69"/>
                <a:gd name="T51" fmla="*/ 358 h 372"/>
                <a:gd name="T52" fmla="*/ 42 w 69"/>
                <a:gd name="T53" fmla="*/ 343 h 372"/>
                <a:gd name="T54" fmla="*/ 36 w 69"/>
                <a:gd name="T55" fmla="*/ 326 h 372"/>
                <a:gd name="T56" fmla="*/ 31 w 69"/>
                <a:gd name="T57" fmla="*/ 311 h 372"/>
                <a:gd name="T58" fmla="*/ 26 w 69"/>
                <a:gd name="T59" fmla="*/ 294 h 372"/>
                <a:gd name="T60" fmla="*/ 22 w 69"/>
                <a:gd name="T61" fmla="*/ 278 h 372"/>
                <a:gd name="T62" fmla="*/ 18 w 69"/>
                <a:gd name="T63" fmla="*/ 261 h 372"/>
                <a:gd name="T64" fmla="*/ 14 w 69"/>
                <a:gd name="T65" fmla="*/ 24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372">
                  <a:moveTo>
                    <a:pt x="14" y="245"/>
                  </a:moveTo>
                  <a:lnTo>
                    <a:pt x="5" y="180"/>
                  </a:lnTo>
                  <a:lnTo>
                    <a:pt x="0" y="114"/>
                  </a:lnTo>
                  <a:lnTo>
                    <a:pt x="4" y="53"/>
                  </a:lnTo>
                  <a:lnTo>
                    <a:pt x="15" y="0"/>
                  </a:lnTo>
                  <a:lnTo>
                    <a:pt x="19" y="2"/>
                  </a:lnTo>
                  <a:lnTo>
                    <a:pt x="24" y="9"/>
                  </a:lnTo>
                  <a:lnTo>
                    <a:pt x="28" y="19"/>
                  </a:lnTo>
                  <a:lnTo>
                    <a:pt x="31" y="33"/>
                  </a:lnTo>
                  <a:lnTo>
                    <a:pt x="40" y="57"/>
                  </a:lnTo>
                  <a:lnTo>
                    <a:pt x="43" y="80"/>
                  </a:lnTo>
                  <a:lnTo>
                    <a:pt x="45" y="100"/>
                  </a:lnTo>
                  <a:lnTo>
                    <a:pt x="45" y="114"/>
                  </a:lnTo>
                  <a:lnTo>
                    <a:pt x="50" y="136"/>
                  </a:lnTo>
                  <a:lnTo>
                    <a:pt x="54" y="156"/>
                  </a:lnTo>
                  <a:lnTo>
                    <a:pt x="56" y="178"/>
                  </a:lnTo>
                  <a:lnTo>
                    <a:pt x="61" y="198"/>
                  </a:lnTo>
                  <a:lnTo>
                    <a:pt x="65" y="244"/>
                  </a:lnTo>
                  <a:lnTo>
                    <a:pt x="69" y="287"/>
                  </a:lnTo>
                  <a:lnTo>
                    <a:pt x="69" y="330"/>
                  </a:lnTo>
                  <a:lnTo>
                    <a:pt x="60" y="370"/>
                  </a:lnTo>
                  <a:lnTo>
                    <a:pt x="60" y="370"/>
                  </a:lnTo>
                  <a:lnTo>
                    <a:pt x="59" y="370"/>
                  </a:lnTo>
                  <a:lnTo>
                    <a:pt x="57" y="372"/>
                  </a:lnTo>
                  <a:lnTo>
                    <a:pt x="57" y="372"/>
                  </a:lnTo>
                  <a:lnTo>
                    <a:pt x="48" y="358"/>
                  </a:lnTo>
                  <a:lnTo>
                    <a:pt x="42" y="343"/>
                  </a:lnTo>
                  <a:lnTo>
                    <a:pt x="36" y="326"/>
                  </a:lnTo>
                  <a:lnTo>
                    <a:pt x="31" y="311"/>
                  </a:lnTo>
                  <a:lnTo>
                    <a:pt x="26" y="294"/>
                  </a:lnTo>
                  <a:lnTo>
                    <a:pt x="22" y="278"/>
                  </a:lnTo>
                  <a:lnTo>
                    <a:pt x="18" y="261"/>
                  </a:lnTo>
                  <a:lnTo>
                    <a:pt x="14" y="245"/>
                  </a:lnTo>
                  <a:close/>
                </a:path>
              </a:pathLst>
            </a:custGeom>
            <a:solidFill>
              <a:srgbClr val="8C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11"/>
            <p:cNvSpPr>
              <a:spLocks/>
            </p:cNvSpPr>
            <p:nvPr/>
          </p:nvSpPr>
          <p:spPr bwMode="auto">
            <a:xfrm>
              <a:off x="293" y="2503"/>
              <a:ext cx="20" cy="110"/>
            </a:xfrm>
            <a:custGeom>
              <a:avLst/>
              <a:gdLst>
                <a:gd name="T0" fmla="*/ 12 w 60"/>
                <a:gd name="T1" fmla="*/ 218 h 330"/>
                <a:gd name="T2" fmla="*/ 3 w 60"/>
                <a:gd name="T3" fmla="*/ 158 h 330"/>
                <a:gd name="T4" fmla="*/ 0 w 60"/>
                <a:gd name="T5" fmla="*/ 99 h 330"/>
                <a:gd name="T6" fmla="*/ 3 w 60"/>
                <a:gd name="T7" fmla="*/ 45 h 330"/>
                <a:gd name="T8" fmla="*/ 14 w 60"/>
                <a:gd name="T9" fmla="*/ 0 h 330"/>
                <a:gd name="T10" fmla="*/ 19 w 60"/>
                <a:gd name="T11" fmla="*/ 2 h 330"/>
                <a:gd name="T12" fmla="*/ 24 w 60"/>
                <a:gd name="T13" fmla="*/ 10 h 330"/>
                <a:gd name="T14" fmla="*/ 30 w 60"/>
                <a:gd name="T15" fmla="*/ 24 h 330"/>
                <a:gd name="T16" fmla="*/ 32 w 60"/>
                <a:gd name="T17" fmla="*/ 42 h 330"/>
                <a:gd name="T18" fmla="*/ 40 w 60"/>
                <a:gd name="T19" fmla="*/ 67 h 330"/>
                <a:gd name="T20" fmla="*/ 42 w 60"/>
                <a:gd name="T21" fmla="*/ 91 h 330"/>
                <a:gd name="T22" fmla="*/ 43 w 60"/>
                <a:gd name="T23" fmla="*/ 110 h 330"/>
                <a:gd name="T24" fmla="*/ 42 w 60"/>
                <a:gd name="T25" fmla="*/ 124 h 330"/>
                <a:gd name="T26" fmla="*/ 46 w 60"/>
                <a:gd name="T27" fmla="*/ 142 h 330"/>
                <a:gd name="T28" fmla="*/ 49 w 60"/>
                <a:gd name="T29" fmla="*/ 158 h 330"/>
                <a:gd name="T30" fmla="*/ 50 w 60"/>
                <a:gd name="T31" fmla="*/ 176 h 330"/>
                <a:gd name="T32" fmla="*/ 54 w 60"/>
                <a:gd name="T33" fmla="*/ 193 h 330"/>
                <a:gd name="T34" fmla="*/ 56 w 60"/>
                <a:gd name="T35" fmla="*/ 230 h 330"/>
                <a:gd name="T36" fmla="*/ 60 w 60"/>
                <a:gd name="T37" fmla="*/ 264 h 330"/>
                <a:gd name="T38" fmla="*/ 59 w 60"/>
                <a:gd name="T39" fmla="*/ 298 h 330"/>
                <a:gd name="T40" fmla="*/ 51 w 60"/>
                <a:gd name="T41" fmla="*/ 329 h 330"/>
                <a:gd name="T42" fmla="*/ 51 w 60"/>
                <a:gd name="T43" fmla="*/ 329 h 330"/>
                <a:gd name="T44" fmla="*/ 50 w 60"/>
                <a:gd name="T45" fmla="*/ 330 h 330"/>
                <a:gd name="T46" fmla="*/ 49 w 60"/>
                <a:gd name="T47" fmla="*/ 330 h 330"/>
                <a:gd name="T48" fmla="*/ 49 w 60"/>
                <a:gd name="T49" fmla="*/ 330 h 330"/>
                <a:gd name="T50" fmla="*/ 36 w 60"/>
                <a:gd name="T51" fmla="*/ 304 h 330"/>
                <a:gd name="T52" fmla="*/ 26 w 60"/>
                <a:gd name="T53" fmla="*/ 276 h 330"/>
                <a:gd name="T54" fmla="*/ 18 w 60"/>
                <a:gd name="T55" fmla="*/ 247 h 330"/>
                <a:gd name="T56" fmla="*/ 12 w 60"/>
                <a:gd name="T57" fmla="*/ 2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30">
                  <a:moveTo>
                    <a:pt x="12" y="218"/>
                  </a:moveTo>
                  <a:lnTo>
                    <a:pt x="3" y="158"/>
                  </a:lnTo>
                  <a:lnTo>
                    <a:pt x="0" y="99"/>
                  </a:lnTo>
                  <a:lnTo>
                    <a:pt x="3" y="45"/>
                  </a:lnTo>
                  <a:lnTo>
                    <a:pt x="14" y="0"/>
                  </a:lnTo>
                  <a:lnTo>
                    <a:pt x="19" y="2"/>
                  </a:lnTo>
                  <a:lnTo>
                    <a:pt x="24" y="10"/>
                  </a:lnTo>
                  <a:lnTo>
                    <a:pt x="30" y="24"/>
                  </a:lnTo>
                  <a:lnTo>
                    <a:pt x="32" y="42"/>
                  </a:lnTo>
                  <a:lnTo>
                    <a:pt x="40" y="67"/>
                  </a:lnTo>
                  <a:lnTo>
                    <a:pt x="42" y="91"/>
                  </a:lnTo>
                  <a:lnTo>
                    <a:pt x="43" y="110"/>
                  </a:lnTo>
                  <a:lnTo>
                    <a:pt x="42" y="124"/>
                  </a:lnTo>
                  <a:lnTo>
                    <a:pt x="46" y="142"/>
                  </a:lnTo>
                  <a:lnTo>
                    <a:pt x="49" y="158"/>
                  </a:lnTo>
                  <a:lnTo>
                    <a:pt x="50" y="176"/>
                  </a:lnTo>
                  <a:lnTo>
                    <a:pt x="54" y="193"/>
                  </a:lnTo>
                  <a:lnTo>
                    <a:pt x="56" y="230"/>
                  </a:lnTo>
                  <a:lnTo>
                    <a:pt x="60" y="264"/>
                  </a:lnTo>
                  <a:lnTo>
                    <a:pt x="59" y="298"/>
                  </a:lnTo>
                  <a:lnTo>
                    <a:pt x="51" y="329"/>
                  </a:lnTo>
                  <a:lnTo>
                    <a:pt x="51" y="329"/>
                  </a:lnTo>
                  <a:lnTo>
                    <a:pt x="50" y="330"/>
                  </a:lnTo>
                  <a:lnTo>
                    <a:pt x="49" y="330"/>
                  </a:lnTo>
                  <a:lnTo>
                    <a:pt x="49" y="330"/>
                  </a:lnTo>
                  <a:lnTo>
                    <a:pt x="36" y="304"/>
                  </a:lnTo>
                  <a:lnTo>
                    <a:pt x="26" y="276"/>
                  </a:lnTo>
                  <a:lnTo>
                    <a:pt x="18" y="247"/>
                  </a:lnTo>
                  <a:lnTo>
                    <a:pt x="12" y="218"/>
                  </a:lnTo>
                  <a:close/>
                </a:path>
              </a:pathLst>
            </a:custGeom>
            <a:solidFill>
              <a:srgbClr val="72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12"/>
            <p:cNvSpPr>
              <a:spLocks/>
            </p:cNvSpPr>
            <p:nvPr/>
          </p:nvSpPr>
          <p:spPr bwMode="auto">
            <a:xfrm>
              <a:off x="294" y="2512"/>
              <a:ext cx="17" cy="97"/>
            </a:xfrm>
            <a:custGeom>
              <a:avLst/>
              <a:gdLst>
                <a:gd name="T0" fmla="*/ 9 w 50"/>
                <a:gd name="T1" fmla="*/ 193 h 291"/>
                <a:gd name="T2" fmla="*/ 2 w 50"/>
                <a:gd name="T3" fmla="*/ 139 h 291"/>
                <a:gd name="T4" fmla="*/ 0 w 50"/>
                <a:gd name="T5" fmla="*/ 87 h 291"/>
                <a:gd name="T6" fmla="*/ 3 w 50"/>
                <a:gd name="T7" fmla="*/ 38 h 291"/>
                <a:gd name="T8" fmla="*/ 13 w 50"/>
                <a:gd name="T9" fmla="*/ 0 h 291"/>
                <a:gd name="T10" fmla="*/ 19 w 50"/>
                <a:gd name="T11" fmla="*/ 4 h 291"/>
                <a:gd name="T12" fmla="*/ 26 w 50"/>
                <a:gd name="T13" fmla="*/ 14 h 291"/>
                <a:gd name="T14" fmla="*/ 31 w 50"/>
                <a:gd name="T15" fmla="*/ 31 h 291"/>
                <a:gd name="T16" fmla="*/ 33 w 50"/>
                <a:gd name="T17" fmla="*/ 51 h 291"/>
                <a:gd name="T18" fmla="*/ 38 w 50"/>
                <a:gd name="T19" fmla="*/ 79 h 291"/>
                <a:gd name="T20" fmla="*/ 41 w 50"/>
                <a:gd name="T21" fmla="*/ 103 h 291"/>
                <a:gd name="T22" fmla="*/ 41 w 50"/>
                <a:gd name="T23" fmla="*/ 124 h 291"/>
                <a:gd name="T24" fmla="*/ 38 w 50"/>
                <a:gd name="T25" fmla="*/ 135 h 291"/>
                <a:gd name="T26" fmla="*/ 41 w 50"/>
                <a:gd name="T27" fmla="*/ 149 h 291"/>
                <a:gd name="T28" fmla="*/ 42 w 50"/>
                <a:gd name="T29" fmla="*/ 163 h 291"/>
                <a:gd name="T30" fmla="*/ 44 w 50"/>
                <a:gd name="T31" fmla="*/ 177 h 291"/>
                <a:gd name="T32" fmla="*/ 46 w 50"/>
                <a:gd name="T33" fmla="*/ 190 h 291"/>
                <a:gd name="T34" fmla="*/ 47 w 50"/>
                <a:gd name="T35" fmla="*/ 217 h 291"/>
                <a:gd name="T36" fmla="*/ 50 w 50"/>
                <a:gd name="T37" fmla="*/ 243 h 291"/>
                <a:gd name="T38" fmla="*/ 49 w 50"/>
                <a:gd name="T39" fmla="*/ 268 h 291"/>
                <a:gd name="T40" fmla="*/ 41 w 50"/>
                <a:gd name="T41" fmla="*/ 290 h 291"/>
                <a:gd name="T42" fmla="*/ 41 w 50"/>
                <a:gd name="T43" fmla="*/ 290 h 291"/>
                <a:gd name="T44" fmla="*/ 41 w 50"/>
                <a:gd name="T45" fmla="*/ 290 h 291"/>
                <a:gd name="T46" fmla="*/ 40 w 50"/>
                <a:gd name="T47" fmla="*/ 291 h 291"/>
                <a:gd name="T48" fmla="*/ 40 w 50"/>
                <a:gd name="T49" fmla="*/ 291 h 291"/>
                <a:gd name="T50" fmla="*/ 28 w 50"/>
                <a:gd name="T51" fmla="*/ 268 h 291"/>
                <a:gd name="T52" fmla="*/ 21 w 50"/>
                <a:gd name="T53" fmla="*/ 244 h 291"/>
                <a:gd name="T54" fmla="*/ 14 w 50"/>
                <a:gd name="T55" fmla="*/ 219 h 291"/>
                <a:gd name="T56" fmla="*/ 9 w 50"/>
                <a:gd name="T57" fmla="*/ 19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91">
                  <a:moveTo>
                    <a:pt x="9" y="193"/>
                  </a:moveTo>
                  <a:lnTo>
                    <a:pt x="2" y="139"/>
                  </a:lnTo>
                  <a:lnTo>
                    <a:pt x="0" y="87"/>
                  </a:lnTo>
                  <a:lnTo>
                    <a:pt x="3" y="38"/>
                  </a:lnTo>
                  <a:lnTo>
                    <a:pt x="13" y="0"/>
                  </a:lnTo>
                  <a:lnTo>
                    <a:pt x="19" y="4"/>
                  </a:lnTo>
                  <a:lnTo>
                    <a:pt x="26" y="14"/>
                  </a:lnTo>
                  <a:lnTo>
                    <a:pt x="31" y="31"/>
                  </a:lnTo>
                  <a:lnTo>
                    <a:pt x="33" y="51"/>
                  </a:lnTo>
                  <a:lnTo>
                    <a:pt x="38" y="79"/>
                  </a:lnTo>
                  <a:lnTo>
                    <a:pt x="41" y="103"/>
                  </a:lnTo>
                  <a:lnTo>
                    <a:pt x="41" y="124"/>
                  </a:lnTo>
                  <a:lnTo>
                    <a:pt x="38" y="135"/>
                  </a:lnTo>
                  <a:lnTo>
                    <a:pt x="41" y="149"/>
                  </a:lnTo>
                  <a:lnTo>
                    <a:pt x="42" y="163"/>
                  </a:lnTo>
                  <a:lnTo>
                    <a:pt x="44" y="177"/>
                  </a:lnTo>
                  <a:lnTo>
                    <a:pt x="46" y="190"/>
                  </a:lnTo>
                  <a:lnTo>
                    <a:pt x="47" y="217"/>
                  </a:lnTo>
                  <a:lnTo>
                    <a:pt x="50" y="243"/>
                  </a:lnTo>
                  <a:lnTo>
                    <a:pt x="49" y="268"/>
                  </a:lnTo>
                  <a:lnTo>
                    <a:pt x="41" y="290"/>
                  </a:lnTo>
                  <a:lnTo>
                    <a:pt x="41" y="290"/>
                  </a:lnTo>
                  <a:lnTo>
                    <a:pt x="41" y="290"/>
                  </a:lnTo>
                  <a:lnTo>
                    <a:pt x="40" y="291"/>
                  </a:lnTo>
                  <a:lnTo>
                    <a:pt x="40" y="291"/>
                  </a:lnTo>
                  <a:lnTo>
                    <a:pt x="28" y="268"/>
                  </a:lnTo>
                  <a:lnTo>
                    <a:pt x="21" y="244"/>
                  </a:lnTo>
                  <a:lnTo>
                    <a:pt x="14" y="219"/>
                  </a:lnTo>
                  <a:lnTo>
                    <a:pt x="9" y="193"/>
                  </a:lnTo>
                  <a:close/>
                </a:path>
              </a:pathLst>
            </a:custGeom>
            <a:solidFill>
              <a:srgbClr val="5B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13"/>
            <p:cNvSpPr>
              <a:spLocks/>
            </p:cNvSpPr>
            <p:nvPr/>
          </p:nvSpPr>
          <p:spPr bwMode="auto">
            <a:xfrm>
              <a:off x="296" y="2521"/>
              <a:ext cx="14" cy="84"/>
            </a:xfrm>
            <a:custGeom>
              <a:avLst/>
              <a:gdLst>
                <a:gd name="T0" fmla="*/ 6 w 41"/>
                <a:gd name="T1" fmla="*/ 167 h 250"/>
                <a:gd name="T2" fmla="*/ 0 w 41"/>
                <a:gd name="T3" fmla="*/ 117 h 250"/>
                <a:gd name="T4" fmla="*/ 0 w 41"/>
                <a:gd name="T5" fmla="*/ 71 h 250"/>
                <a:gd name="T6" fmla="*/ 4 w 41"/>
                <a:gd name="T7" fmla="*/ 31 h 250"/>
                <a:gd name="T8" fmla="*/ 13 w 41"/>
                <a:gd name="T9" fmla="*/ 0 h 250"/>
                <a:gd name="T10" fmla="*/ 20 w 41"/>
                <a:gd name="T11" fmla="*/ 4 h 250"/>
                <a:gd name="T12" fmla="*/ 26 w 41"/>
                <a:gd name="T13" fmla="*/ 17 h 250"/>
                <a:gd name="T14" fmla="*/ 31 w 41"/>
                <a:gd name="T15" fmla="*/ 36 h 250"/>
                <a:gd name="T16" fmla="*/ 35 w 41"/>
                <a:gd name="T17" fmla="*/ 60 h 250"/>
                <a:gd name="T18" fmla="*/ 40 w 41"/>
                <a:gd name="T19" fmla="*/ 89 h 250"/>
                <a:gd name="T20" fmla="*/ 41 w 41"/>
                <a:gd name="T21" fmla="*/ 113 h 250"/>
                <a:gd name="T22" fmla="*/ 39 w 41"/>
                <a:gd name="T23" fmla="*/ 134 h 250"/>
                <a:gd name="T24" fmla="*/ 35 w 41"/>
                <a:gd name="T25" fmla="*/ 145 h 250"/>
                <a:gd name="T26" fmla="*/ 36 w 41"/>
                <a:gd name="T27" fmla="*/ 155 h 250"/>
                <a:gd name="T28" fmla="*/ 37 w 41"/>
                <a:gd name="T29" fmla="*/ 165 h 250"/>
                <a:gd name="T30" fmla="*/ 37 w 41"/>
                <a:gd name="T31" fmla="*/ 174 h 250"/>
                <a:gd name="T32" fmla="*/ 39 w 41"/>
                <a:gd name="T33" fmla="*/ 183 h 250"/>
                <a:gd name="T34" fmla="*/ 39 w 41"/>
                <a:gd name="T35" fmla="*/ 202 h 250"/>
                <a:gd name="T36" fmla="*/ 39 w 41"/>
                <a:gd name="T37" fmla="*/ 220 h 250"/>
                <a:gd name="T38" fmla="*/ 37 w 41"/>
                <a:gd name="T39" fmla="*/ 235 h 250"/>
                <a:gd name="T40" fmla="*/ 31 w 41"/>
                <a:gd name="T41" fmla="*/ 249 h 250"/>
                <a:gd name="T42" fmla="*/ 31 w 41"/>
                <a:gd name="T43" fmla="*/ 249 h 250"/>
                <a:gd name="T44" fmla="*/ 31 w 41"/>
                <a:gd name="T45" fmla="*/ 249 h 250"/>
                <a:gd name="T46" fmla="*/ 30 w 41"/>
                <a:gd name="T47" fmla="*/ 250 h 250"/>
                <a:gd name="T48" fmla="*/ 30 w 41"/>
                <a:gd name="T49" fmla="*/ 250 h 250"/>
                <a:gd name="T50" fmla="*/ 21 w 41"/>
                <a:gd name="T51" fmla="*/ 230 h 250"/>
                <a:gd name="T52" fmla="*/ 14 w 41"/>
                <a:gd name="T53" fmla="*/ 210 h 250"/>
                <a:gd name="T54" fmla="*/ 9 w 41"/>
                <a:gd name="T55" fmla="*/ 188 h 250"/>
                <a:gd name="T56" fmla="*/ 6 w 41"/>
                <a:gd name="T57" fmla="*/ 16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250">
                  <a:moveTo>
                    <a:pt x="6" y="167"/>
                  </a:moveTo>
                  <a:lnTo>
                    <a:pt x="0" y="117"/>
                  </a:lnTo>
                  <a:lnTo>
                    <a:pt x="0" y="71"/>
                  </a:lnTo>
                  <a:lnTo>
                    <a:pt x="4" y="31"/>
                  </a:lnTo>
                  <a:lnTo>
                    <a:pt x="13" y="0"/>
                  </a:lnTo>
                  <a:lnTo>
                    <a:pt x="20" y="4"/>
                  </a:lnTo>
                  <a:lnTo>
                    <a:pt x="26" y="17"/>
                  </a:lnTo>
                  <a:lnTo>
                    <a:pt x="31" y="36"/>
                  </a:lnTo>
                  <a:lnTo>
                    <a:pt x="35" y="60"/>
                  </a:lnTo>
                  <a:lnTo>
                    <a:pt x="40" y="89"/>
                  </a:lnTo>
                  <a:lnTo>
                    <a:pt x="41" y="113"/>
                  </a:lnTo>
                  <a:lnTo>
                    <a:pt x="39" y="134"/>
                  </a:lnTo>
                  <a:lnTo>
                    <a:pt x="35" y="145"/>
                  </a:lnTo>
                  <a:lnTo>
                    <a:pt x="36" y="155"/>
                  </a:lnTo>
                  <a:lnTo>
                    <a:pt x="37" y="165"/>
                  </a:lnTo>
                  <a:lnTo>
                    <a:pt x="37" y="174"/>
                  </a:lnTo>
                  <a:lnTo>
                    <a:pt x="39" y="183"/>
                  </a:lnTo>
                  <a:lnTo>
                    <a:pt x="39" y="202"/>
                  </a:lnTo>
                  <a:lnTo>
                    <a:pt x="39" y="220"/>
                  </a:lnTo>
                  <a:lnTo>
                    <a:pt x="37" y="235"/>
                  </a:lnTo>
                  <a:lnTo>
                    <a:pt x="31" y="249"/>
                  </a:lnTo>
                  <a:lnTo>
                    <a:pt x="31" y="249"/>
                  </a:lnTo>
                  <a:lnTo>
                    <a:pt x="31" y="249"/>
                  </a:lnTo>
                  <a:lnTo>
                    <a:pt x="30" y="250"/>
                  </a:lnTo>
                  <a:lnTo>
                    <a:pt x="30" y="250"/>
                  </a:lnTo>
                  <a:lnTo>
                    <a:pt x="21" y="230"/>
                  </a:lnTo>
                  <a:lnTo>
                    <a:pt x="14" y="210"/>
                  </a:lnTo>
                  <a:lnTo>
                    <a:pt x="9" y="188"/>
                  </a:lnTo>
                  <a:lnTo>
                    <a:pt x="6" y="167"/>
                  </a:lnTo>
                  <a:close/>
                </a:path>
              </a:pathLst>
            </a:custGeom>
            <a:solidFill>
              <a:srgbClr val="44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14"/>
            <p:cNvSpPr>
              <a:spLocks/>
            </p:cNvSpPr>
            <p:nvPr/>
          </p:nvSpPr>
          <p:spPr bwMode="auto">
            <a:xfrm>
              <a:off x="297" y="2530"/>
              <a:ext cx="14" cy="70"/>
            </a:xfrm>
            <a:custGeom>
              <a:avLst/>
              <a:gdLst>
                <a:gd name="T0" fmla="*/ 4 w 40"/>
                <a:gd name="T1" fmla="*/ 141 h 209"/>
                <a:gd name="T2" fmla="*/ 0 w 40"/>
                <a:gd name="T3" fmla="*/ 96 h 209"/>
                <a:gd name="T4" fmla="*/ 0 w 40"/>
                <a:gd name="T5" fmla="*/ 57 h 209"/>
                <a:gd name="T6" fmla="*/ 4 w 40"/>
                <a:gd name="T7" fmla="*/ 23 h 209"/>
                <a:gd name="T8" fmla="*/ 13 w 40"/>
                <a:gd name="T9" fmla="*/ 0 h 209"/>
                <a:gd name="T10" fmla="*/ 21 w 40"/>
                <a:gd name="T11" fmla="*/ 5 h 209"/>
                <a:gd name="T12" fmla="*/ 27 w 40"/>
                <a:gd name="T13" fmla="*/ 19 h 209"/>
                <a:gd name="T14" fmla="*/ 33 w 40"/>
                <a:gd name="T15" fmla="*/ 41 h 209"/>
                <a:gd name="T16" fmla="*/ 37 w 40"/>
                <a:gd name="T17" fmla="*/ 69 h 209"/>
                <a:gd name="T18" fmla="*/ 40 w 40"/>
                <a:gd name="T19" fmla="*/ 99 h 209"/>
                <a:gd name="T20" fmla="*/ 40 w 40"/>
                <a:gd name="T21" fmla="*/ 126 h 209"/>
                <a:gd name="T22" fmla="*/ 37 w 40"/>
                <a:gd name="T23" fmla="*/ 145 h 209"/>
                <a:gd name="T24" fmla="*/ 32 w 40"/>
                <a:gd name="T25" fmla="*/ 155 h 209"/>
                <a:gd name="T26" fmla="*/ 32 w 40"/>
                <a:gd name="T27" fmla="*/ 161 h 209"/>
                <a:gd name="T28" fmla="*/ 33 w 40"/>
                <a:gd name="T29" fmla="*/ 168 h 209"/>
                <a:gd name="T30" fmla="*/ 33 w 40"/>
                <a:gd name="T31" fmla="*/ 174 h 209"/>
                <a:gd name="T32" fmla="*/ 33 w 40"/>
                <a:gd name="T33" fmla="*/ 179 h 209"/>
                <a:gd name="T34" fmla="*/ 32 w 40"/>
                <a:gd name="T35" fmla="*/ 189 h 209"/>
                <a:gd name="T36" fmla="*/ 31 w 40"/>
                <a:gd name="T37" fmla="*/ 198 h 209"/>
                <a:gd name="T38" fmla="*/ 28 w 40"/>
                <a:gd name="T39" fmla="*/ 204 h 209"/>
                <a:gd name="T40" fmla="*/ 23 w 40"/>
                <a:gd name="T41" fmla="*/ 209 h 209"/>
                <a:gd name="T42" fmla="*/ 23 w 40"/>
                <a:gd name="T43" fmla="*/ 209 h 209"/>
                <a:gd name="T44" fmla="*/ 23 w 40"/>
                <a:gd name="T45" fmla="*/ 209 h 209"/>
                <a:gd name="T46" fmla="*/ 22 w 40"/>
                <a:gd name="T47" fmla="*/ 209 h 209"/>
                <a:gd name="T48" fmla="*/ 22 w 40"/>
                <a:gd name="T49" fmla="*/ 209 h 209"/>
                <a:gd name="T50" fmla="*/ 16 w 40"/>
                <a:gd name="T51" fmla="*/ 194 h 209"/>
                <a:gd name="T52" fmla="*/ 10 w 40"/>
                <a:gd name="T53" fmla="*/ 176 h 209"/>
                <a:gd name="T54" fmla="*/ 7 w 40"/>
                <a:gd name="T55" fmla="*/ 160 h 209"/>
                <a:gd name="T56" fmla="*/ 4 w 40"/>
                <a:gd name="T57" fmla="*/ 14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209">
                  <a:moveTo>
                    <a:pt x="4" y="141"/>
                  </a:moveTo>
                  <a:lnTo>
                    <a:pt x="0" y="96"/>
                  </a:lnTo>
                  <a:lnTo>
                    <a:pt x="0" y="57"/>
                  </a:lnTo>
                  <a:lnTo>
                    <a:pt x="4" y="23"/>
                  </a:lnTo>
                  <a:lnTo>
                    <a:pt x="13" y="0"/>
                  </a:lnTo>
                  <a:lnTo>
                    <a:pt x="21" y="5"/>
                  </a:lnTo>
                  <a:lnTo>
                    <a:pt x="27" y="19"/>
                  </a:lnTo>
                  <a:lnTo>
                    <a:pt x="33" y="41"/>
                  </a:lnTo>
                  <a:lnTo>
                    <a:pt x="37" y="69"/>
                  </a:lnTo>
                  <a:lnTo>
                    <a:pt x="40" y="99"/>
                  </a:lnTo>
                  <a:lnTo>
                    <a:pt x="40" y="126"/>
                  </a:lnTo>
                  <a:lnTo>
                    <a:pt x="37" y="145"/>
                  </a:lnTo>
                  <a:lnTo>
                    <a:pt x="32" y="155"/>
                  </a:lnTo>
                  <a:lnTo>
                    <a:pt x="32" y="161"/>
                  </a:lnTo>
                  <a:lnTo>
                    <a:pt x="33" y="168"/>
                  </a:lnTo>
                  <a:lnTo>
                    <a:pt x="33" y="174"/>
                  </a:lnTo>
                  <a:lnTo>
                    <a:pt x="33" y="179"/>
                  </a:lnTo>
                  <a:lnTo>
                    <a:pt x="32" y="189"/>
                  </a:lnTo>
                  <a:lnTo>
                    <a:pt x="31" y="198"/>
                  </a:lnTo>
                  <a:lnTo>
                    <a:pt x="28" y="204"/>
                  </a:lnTo>
                  <a:lnTo>
                    <a:pt x="23" y="209"/>
                  </a:lnTo>
                  <a:lnTo>
                    <a:pt x="23" y="209"/>
                  </a:lnTo>
                  <a:lnTo>
                    <a:pt x="23" y="209"/>
                  </a:lnTo>
                  <a:lnTo>
                    <a:pt x="22" y="209"/>
                  </a:lnTo>
                  <a:lnTo>
                    <a:pt x="22" y="209"/>
                  </a:lnTo>
                  <a:lnTo>
                    <a:pt x="16" y="194"/>
                  </a:lnTo>
                  <a:lnTo>
                    <a:pt x="10" y="176"/>
                  </a:lnTo>
                  <a:lnTo>
                    <a:pt x="7" y="160"/>
                  </a:lnTo>
                  <a:lnTo>
                    <a:pt x="4" y="141"/>
                  </a:lnTo>
                  <a:close/>
                </a:path>
              </a:pathLst>
            </a:custGeom>
            <a:solidFill>
              <a:srgbClr val="2D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15"/>
            <p:cNvSpPr>
              <a:spLocks/>
            </p:cNvSpPr>
            <p:nvPr/>
          </p:nvSpPr>
          <p:spPr bwMode="auto">
            <a:xfrm>
              <a:off x="299" y="2540"/>
              <a:ext cx="14" cy="58"/>
            </a:xfrm>
            <a:custGeom>
              <a:avLst/>
              <a:gdLst>
                <a:gd name="T0" fmla="*/ 3 w 42"/>
                <a:gd name="T1" fmla="*/ 114 h 175"/>
                <a:gd name="T2" fmla="*/ 0 w 42"/>
                <a:gd name="T3" fmla="*/ 75 h 175"/>
                <a:gd name="T4" fmla="*/ 1 w 42"/>
                <a:gd name="T5" fmla="*/ 42 h 175"/>
                <a:gd name="T6" fmla="*/ 5 w 42"/>
                <a:gd name="T7" fmla="*/ 15 h 175"/>
                <a:gd name="T8" fmla="*/ 14 w 42"/>
                <a:gd name="T9" fmla="*/ 0 h 175"/>
                <a:gd name="T10" fmla="*/ 22 w 42"/>
                <a:gd name="T11" fmla="*/ 5 h 175"/>
                <a:gd name="T12" fmla="*/ 29 w 42"/>
                <a:gd name="T13" fmla="*/ 21 h 175"/>
                <a:gd name="T14" fmla="*/ 36 w 42"/>
                <a:gd name="T15" fmla="*/ 46 h 175"/>
                <a:gd name="T16" fmla="*/ 39 w 42"/>
                <a:gd name="T17" fmla="*/ 76 h 175"/>
                <a:gd name="T18" fmla="*/ 42 w 42"/>
                <a:gd name="T19" fmla="*/ 109 h 175"/>
                <a:gd name="T20" fmla="*/ 41 w 42"/>
                <a:gd name="T21" fmla="*/ 136 h 175"/>
                <a:gd name="T22" fmla="*/ 37 w 42"/>
                <a:gd name="T23" fmla="*/ 155 h 175"/>
                <a:gd name="T24" fmla="*/ 31 w 42"/>
                <a:gd name="T25" fmla="*/ 164 h 175"/>
                <a:gd name="T26" fmla="*/ 29 w 42"/>
                <a:gd name="T27" fmla="*/ 167 h 175"/>
                <a:gd name="T28" fmla="*/ 28 w 42"/>
                <a:gd name="T29" fmla="*/ 170 h 175"/>
                <a:gd name="T30" fmla="*/ 27 w 42"/>
                <a:gd name="T31" fmla="*/ 173 h 175"/>
                <a:gd name="T32" fmla="*/ 27 w 42"/>
                <a:gd name="T33" fmla="*/ 174 h 175"/>
                <a:gd name="T34" fmla="*/ 24 w 42"/>
                <a:gd name="T35" fmla="*/ 175 h 175"/>
                <a:gd name="T36" fmla="*/ 22 w 42"/>
                <a:gd name="T37" fmla="*/ 175 h 175"/>
                <a:gd name="T38" fmla="*/ 18 w 42"/>
                <a:gd name="T39" fmla="*/ 174 h 175"/>
                <a:gd name="T40" fmla="*/ 14 w 42"/>
                <a:gd name="T41" fmla="*/ 169 h 175"/>
                <a:gd name="T42" fmla="*/ 14 w 42"/>
                <a:gd name="T43" fmla="*/ 169 h 175"/>
                <a:gd name="T44" fmla="*/ 14 w 42"/>
                <a:gd name="T45" fmla="*/ 169 h 175"/>
                <a:gd name="T46" fmla="*/ 14 w 42"/>
                <a:gd name="T47" fmla="*/ 169 h 175"/>
                <a:gd name="T48" fmla="*/ 14 w 42"/>
                <a:gd name="T49" fmla="*/ 169 h 175"/>
                <a:gd name="T50" fmla="*/ 10 w 42"/>
                <a:gd name="T51" fmla="*/ 156 h 175"/>
                <a:gd name="T52" fmla="*/ 6 w 42"/>
                <a:gd name="T53" fmla="*/ 143 h 175"/>
                <a:gd name="T54" fmla="*/ 4 w 42"/>
                <a:gd name="T55" fmla="*/ 129 h 175"/>
                <a:gd name="T56" fmla="*/ 3 w 42"/>
                <a:gd name="T57" fmla="*/ 11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175">
                  <a:moveTo>
                    <a:pt x="3" y="114"/>
                  </a:moveTo>
                  <a:lnTo>
                    <a:pt x="0" y="75"/>
                  </a:lnTo>
                  <a:lnTo>
                    <a:pt x="1" y="42"/>
                  </a:lnTo>
                  <a:lnTo>
                    <a:pt x="5" y="15"/>
                  </a:lnTo>
                  <a:lnTo>
                    <a:pt x="14" y="0"/>
                  </a:lnTo>
                  <a:lnTo>
                    <a:pt x="22" y="5"/>
                  </a:lnTo>
                  <a:lnTo>
                    <a:pt x="29" y="21"/>
                  </a:lnTo>
                  <a:lnTo>
                    <a:pt x="36" y="46"/>
                  </a:lnTo>
                  <a:lnTo>
                    <a:pt x="39" y="76"/>
                  </a:lnTo>
                  <a:lnTo>
                    <a:pt x="42" y="109"/>
                  </a:lnTo>
                  <a:lnTo>
                    <a:pt x="41" y="136"/>
                  </a:lnTo>
                  <a:lnTo>
                    <a:pt x="37" y="155"/>
                  </a:lnTo>
                  <a:lnTo>
                    <a:pt x="31" y="164"/>
                  </a:lnTo>
                  <a:lnTo>
                    <a:pt x="29" y="167"/>
                  </a:lnTo>
                  <a:lnTo>
                    <a:pt x="28" y="170"/>
                  </a:lnTo>
                  <a:lnTo>
                    <a:pt x="27" y="173"/>
                  </a:lnTo>
                  <a:lnTo>
                    <a:pt x="27" y="174"/>
                  </a:lnTo>
                  <a:lnTo>
                    <a:pt x="24" y="175"/>
                  </a:lnTo>
                  <a:lnTo>
                    <a:pt x="22" y="175"/>
                  </a:lnTo>
                  <a:lnTo>
                    <a:pt x="18" y="174"/>
                  </a:lnTo>
                  <a:lnTo>
                    <a:pt x="14" y="169"/>
                  </a:lnTo>
                  <a:lnTo>
                    <a:pt x="14" y="169"/>
                  </a:lnTo>
                  <a:lnTo>
                    <a:pt x="14" y="169"/>
                  </a:lnTo>
                  <a:lnTo>
                    <a:pt x="14" y="169"/>
                  </a:lnTo>
                  <a:lnTo>
                    <a:pt x="14" y="169"/>
                  </a:lnTo>
                  <a:lnTo>
                    <a:pt x="10" y="156"/>
                  </a:lnTo>
                  <a:lnTo>
                    <a:pt x="6" y="143"/>
                  </a:lnTo>
                  <a:lnTo>
                    <a:pt x="4" y="129"/>
                  </a:lnTo>
                  <a:lnTo>
                    <a:pt x="3" y="114"/>
                  </a:lnTo>
                  <a:close/>
                </a:path>
              </a:pathLst>
            </a:custGeom>
            <a:solidFill>
              <a:srgbClr val="16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16"/>
            <p:cNvSpPr>
              <a:spLocks/>
            </p:cNvSpPr>
            <p:nvPr/>
          </p:nvSpPr>
          <p:spPr bwMode="auto">
            <a:xfrm>
              <a:off x="300" y="2549"/>
              <a:ext cx="14" cy="58"/>
            </a:xfrm>
            <a:custGeom>
              <a:avLst/>
              <a:gdLst>
                <a:gd name="T0" fmla="*/ 29 w 43"/>
                <a:gd name="T1" fmla="*/ 174 h 174"/>
                <a:gd name="T2" fmla="*/ 36 w 43"/>
                <a:gd name="T3" fmla="*/ 166 h 174"/>
                <a:gd name="T4" fmla="*/ 42 w 43"/>
                <a:gd name="T5" fmla="*/ 147 h 174"/>
                <a:gd name="T6" fmla="*/ 43 w 43"/>
                <a:gd name="T7" fmla="*/ 119 h 174"/>
                <a:gd name="T8" fmla="*/ 42 w 43"/>
                <a:gd name="T9" fmla="*/ 85 h 174"/>
                <a:gd name="T10" fmla="*/ 38 w 43"/>
                <a:gd name="T11" fmla="*/ 51 h 174"/>
                <a:gd name="T12" fmla="*/ 31 w 43"/>
                <a:gd name="T13" fmla="*/ 24 h 174"/>
                <a:gd name="T14" fmla="*/ 24 w 43"/>
                <a:gd name="T15" fmla="*/ 6 h 174"/>
                <a:gd name="T16" fmla="*/ 15 w 43"/>
                <a:gd name="T17" fmla="*/ 0 h 174"/>
                <a:gd name="T18" fmla="*/ 7 w 43"/>
                <a:gd name="T19" fmla="*/ 7 h 174"/>
                <a:gd name="T20" fmla="*/ 2 w 43"/>
                <a:gd name="T21" fmla="*/ 26 h 174"/>
                <a:gd name="T22" fmla="*/ 0 w 43"/>
                <a:gd name="T23" fmla="*/ 54 h 174"/>
                <a:gd name="T24" fmla="*/ 1 w 43"/>
                <a:gd name="T25" fmla="*/ 87 h 174"/>
                <a:gd name="T26" fmla="*/ 5 w 43"/>
                <a:gd name="T27" fmla="*/ 122 h 174"/>
                <a:gd name="T28" fmla="*/ 12 w 43"/>
                <a:gd name="T29" fmla="*/ 148 h 174"/>
                <a:gd name="T30" fmla="*/ 20 w 43"/>
                <a:gd name="T31" fmla="*/ 167 h 174"/>
                <a:gd name="T32" fmla="*/ 29 w 43"/>
                <a:gd name="T3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74">
                  <a:moveTo>
                    <a:pt x="29" y="174"/>
                  </a:moveTo>
                  <a:lnTo>
                    <a:pt x="36" y="166"/>
                  </a:lnTo>
                  <a:lnTo>
                    <a:pt x="42" y="147"/>
                  </a:lnTo>
                  <a:lnTo>
                    <a:pt x="43" y="119"/>
                  </a:lnTo>
                  <a:lnTo>
                    <a:pt x="42" y="85"/>
                  </a:lnTo>
                  <a:lnTo>
                    <a:pt x="38" y="51"/>
                  </a:lnTo>
                  <a:lnTo>
                    <a:pt x="31" y="24"/>
                  </a:lnTo>
                  <a:lnTo>
                    <a:pt x="24" y="6"/>
                  </a:lnTo>
                  <a:lnTo>
                    <a:pt x="15" y="0"/>
                  </a:lnTo>
                  <a:lnTo>
                    <a:pt x="7" y="7"/>
                  </a:lnTo>
                  <a:lnTo>
                    <a:pt x="2" y="26"/>
                  </a:lnTo>
                  <a:lnTo>
                    <a:pt x="0" y="54"/>
                  </a:lnTo>
                  <a:lnTo>
                    <a:pt x="1" y="87"/>
                  </a:lnTo>
                  <a:lnTo>
                    <a:pt x="5" y="122"/>
                  </a:lnTo>
                  <a:lnTo>
                    <a:pt x="12" y="148"/>
                  </a:lnTo>
                  <a:lnTo>
                    <a:pt x="20" y="167"/>
                  </a:lnTo>
                  <a:lnTo>
                    <a:pt x="29"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17"/>
            <p:cNvSpPr>
              <a:spLocks/>
            </p:cNvSpPr>
            <p:nvPr/>
          </p:nvSpPr>
          <p:spPr bwMode="auto">
            <a:xfrm>
              <a:off x="375" y="2752"/>
              <a:ext cx="202" cy="363"/>
            </a:xfrm>
            <a:custGeom>
              <a:avLst/>
              <a:gdLst>
                <a:gd name="T0" fmla="*/ 453 w 606"/>
                <a:gd name="T1" fmla="*/ 0 h 1089"/>
                <a:gd name="T2" fmla="*/ 446 w 606"/>
                <a:gd name="T3" fmla="*/ 4 h 1089"/>
                <a:gd name="T4" fmla="*/ 425 w 606"/>
                <a:gd name="T5" fmla="*/ 16 h 1089"/>
                <a:gd name="T6" fmla="*/ 394 w 606"/>
                <a:gd name="T7" fmla="*/ 37 h 1089"/>
                <a:gd name="T8" fmla="*/ 354 w 606"/>
                <a:gd name="T9" fmla="*/ 63 h 1089"/>
                <a:gd name="T10" fmla="*/ 307 w 606"/>
                <a:gd name="T11" fmla="*/ 96 h 1089"/>
                <a:gd name="T12" fmla="*/ 258 w 606"/>
                <a:gd name="T13" fmla="*/ 136 h 1089"/>
                <a:gd name="T14" fmla="*/ 206 w 606"/>
                <a:gd name="T15" fmla="*/ 179 h 1089"/>
                <a:gd name="T16" fmla="*/ 156 w 606"/>
                <a:gd name="T17" fmla="*/ 227 h 1089"/>
                <a:gd name="T18" fmla="*/ 109 w 606"/>
                <a:gd name="T19" fmla="*/ 279 h 1089"/>
                <a:gd name="T20" fmla="*/ 67 w 606"/>
                <a:gd name="T21" fmla="*/ 334 h 1089"/>
                <a:gd name="T22" fmla="*/ 34 w 606"/>
                <a:gd name="T23" fmla="*/ 391 h 1089"/>
                <a:gd name="T24" fmla="*/ 11 w 606"/>
                <a:gd name="T25" fmla="*/ 449 h 1089"/>
                <a:gd name="T26" fmla="*/ 0 w 606"/>
                <a:gd name="T27" fmla="*/ 509 h 1089"/>
                <a:gd name="T28" fmla="*/ 5 w 606"/>
                <a:gd name="T29" fmla="*/ 570 h 1089"/>
                <a:gd name="T30" fmla="*/ 28 w 606"/>
                <a:gd name="T31" fmla="*/ 630 h 1089"/>
                <a:gd name="T32" fmla="*/ 70 w 606"/>
                <a:gd name="T33" fmla="*/ 689 h 1089"/>
                <a:gd name="T34" fmla="*/ 71 w 606"/>
                <a:gd name="T35" fmla="*/ 692 h 1089"/>
                <a:gd name="T36" fmla="*/ 76 w 606"/>
                <a:gd name="T37" fmla="*/ 701 h 1089"/>
                <a:gd name="T38" fmla="*/ 84 w 606"/>
                <a:gd name="T39" fmla="*/ 715 h 1089"/>
                <a:gd name="T40" fmla="*/ 95 w 606"/>
                <a:gd name="T41" fmla="*/ 732 h 1089"/>
                <a:gd name="T42" fmla="*/ 108 w 606"/>
                <a:gd name="T43" fmla="*/ 753 h 1089"/>
                <a:gd name="T44" fmla="*/ 126 w 606"/>
                <a:gd name="T45" fmla="*/ 777 h 1089"/>
                <a:gd name="T46" fmla="*/ 145 w 606"/>
                <a:gd name="T47" fmla="*/ 802 h 1089"/>
                <a:gd name="T48" fmla="*/ 166 w 606"/>
                <a:gd name="T49" fmla="*/ 829 h 1089"/>
                <a:gd name="T50" fmla="*/ 192 w 606"/>
                <a:gd name="T51" fmla="*/ 856 h 1089"/>
                <a:gd name="T52" fmla="*/ 220 w 606"/>
                <a:gd name="T53" fmla="*/ 882 h 1089"/>
                <a:gd name="T54" fmla="*/ 250 w 606"/>
                <a:gd name="T55" fmla="*/ 908 h 1089"/>
                <a:gd name="T56" fmla="*/ 282 w 606"/>
                <a:gd name="T57" fmla="*/ 932 h 1089"/>
                <a:gd name="T58" fmla="*/ 317 w 606"/>
                <a:gd name="T59" fmla="*/ 953 h 1089"/>
                <a:gd name="T60" fmla="*/ 355 w 606"/>
                <a:gd name="T61" fmla="*/ 971 h 1089"/>
                <a:gd name="T62" fmla="*/ 396 w 606"/>
                <a:gd name="T63" fmla="*/ 986 h 1089"/>
                <a:gd name="T64" fmla="*/ 438 w 606"/>
                <a:gd name="T65" fmla="*/ 995 h 1089"/>
                <a:gd name="T66" fmla="*/ 533 w 606"/>
                <a:gd name="T67" fmla="*/ 1046 h 1089"/>
                <a:gd name="T68" fmla="*/ 606 w 606"/>
                <a:gd name="T69" fmla="*/ 1089 h 1089"/>
                <a:gd name="T70" fmla="*/ 533 w 606"/>
                <a:gd name="T71" fmla="*/ 1009 h 1089"/>
                <a:gd name="T72" fmla="*/ 416 w 606"/>
                <a:gd name="T73" fmla="*/ 937 h 1089"/>
                <a:gd name="T74" fmla="*/ 413 w 606"/>
                <a:gd name="T75" fmla="*/ 933 h 1089"/>
                <a:gd name="T76" fmla="*/ 404 w 606"/>
                <a:gd name="T77" fmla="*/ 922 h 1089"/>
                <a:gd name="T78" fmla="*/ 390 w 606"/>
                <a:gd name="T79" fmla="*/ 903 h 1089"/>
                <a:gd name="T80" fmla="*/ 373 w 606"/>
                <a:gd name="T81" fmla="*/ 877 h 1089"/>
                <a:gd name="T82" fmla="*/ 354 w 606"/>
                <a:gd name="T83" fmla="*/ 845 h 1089"/>
                <a:gd name="T84" fmla="*/ 335 w 606"/>
                <a:gd name="T85" fmla="*/ 807 h 1089"/>
                <a:gd name="T86" fmla="*/ 316 w 606"/>
                <a:gd name="T87" fmla="*/ 765 h 1089"/>
                <a:gd name="T88" fmla="*/ 300 w 606"/>
                <a:gd name="T89" fmla="*/ 717 h 1089"/>
                <a:gd name="T90" fmla="*/ 286 w 606"/>
                <a:gd name="T91" fmla="*/ 666 h 1089"/>
                <a:gd name="T92" fmla="*/ 275 w 606"/>
                <a:gd name="T93" fmla="*/ 612 h 1089"/>
                <a:gd name="T94" fmla="*/ 273 w 606"/>
                <a:gd name="T95" fmla="*/ 553 h 1089"/>
                <a:gd name="T96" fmla="*/ 275 w 606"/>
                <a:gd name="T97" fmla="*/ 493 h 1089"/>
                <a:gd name="T98" fmla="*/ 288 w 606"/>
                <a:gd name="T99" fmla="*/ 429 h 1089"/>
                <a:gd name="T100" fmla="*/ 310 w 606"/>
                <a:gd name="T101" fmla="*/ 364 h 1089"/>
                <a:gd name="T102" fmla="*/ 343 w 606"/>
                <a:gd name="T103" fmla="*/ 298 h 1089"/>
                <a:gd name="T104" fmla="*/ 387 w 606"/>
                <a:gd name="T105" fmla="*/ 232 h 1089"/>
                <a:gd name="T106" fmla="*/ 507 w 606"/>
                <a:gd name="T107" fmla="*/ 58 h 1089"/>
                <a:gd name="T108" fmla="*/ 453 w 606"/>
                <a:gd name="T109"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6" h="1089">
                  <a:moveTo>
                    <a:pt x="453" y="0"/>
                  </a:moveTo>
                  <a:lnTo>
                    <a:pt x="446" y="4"/>
                  </a:lnTo>
                  <a:lnTo>
                    <a:pt x="425" y="16"/>
                  </a:lnTo>
                  <a:lnTo>
                    <a:pt x="394" y="37"/>
                  </a:lnTo>
                  <a:lnTo>
                    <a:pt x="354" y="63"/>
                  </a:lnTo>
                  <a:lnTo>
                    <a:pt x="307" y="96"/>
                  </a:lnTo>
                  <a:lnTo>
                    <a:pt x="258" y="136"/>
                  </a:lnTo>
                  <a:lnTo>
                    <a:pt x="206" y="179"/>
                  </a:lnTo>
                  <a:lnTo>
                    <a:pt x="156" y="227"/>
                  </a:lnTo>
                  <a:lnTo>
                    <a:pt x="109" y="279"/>
                  </a:lnTo>
                  <a:lnTo>
                    <a:pt x="67" y="334"/>
                  </a:lnTo>
                  <a:lnTo>
                    <a:pt x="34" y="391"/>
                  </a:lnTo>
                  <a:lnTo>
                    <a:pt x="11" y="449"/>
                  </a:lnTo>
                  <a:lnTo>
                    <a:pt x="0" y="509"/>
                  </a:lnTo>
                  <a:lnTo>
                    <a:pt x="5" y="570"/>
                  </a:lnTo>
                  <a:lnTo>
                    <a:pt x="28" y="630"/>
                  </a:lnTo>
                  <a:lnTo>
                    <a:pt x="70" y="689"/>
                  </a:lnTo>
                  <a:lnTo>
                    <a:pt x="71" y="692"/>
                  </a:lnTo>
                  <a:lnTo>
                    <a:pt x="76" y="701"/>
                  </a:lnTo>
                  <a:lnTo>
                    <a:pt x="84" y="715"/>
                  </a:lnTo>
                  <a:lnTo>
                    <a:pt x="95" y="732"/>
                  </a:lnTo>
                  <a:lnTo>
                    <a:pt x="108" y="753"/>
                  </a:lnTo>
                  <a:lnTo>
                    <a:pt x="126" y="777"/>
                  </a:lnTo>
                  <a:lnTo>
                    <a:pt x="145" y="802"/>
                  </a:lnTo>
                  <a:lnTo>
                    <a:pt x="166" y="829"/>
                  </a:lnTo>
                  <a:lnTo>
                    <a:pt x="192" y="856"/>
                  </a:lnTo>
                  <a:lnTo>
                    <a:pt x="220" y="882"/>
                  </a:lnTo>
                  <a:lnTo>
                    <a:pt x="250" y="908"/>
                  </a:lnTo>
                  <a:lnTo>
                    <a:pt x="282" y="932"/>
                  </a:lnTo>
                  <a:lnTo>
                    <a:pt x="317" y="953"/>
                  </a:lnTo>
                  <a:lnTo>
                    <a:pt x="355" y="971"/>
                  </a:lnTo>
                  <a:lnTo>
                    <a:pt x="396" y="986"/>
                  </a:lnTo>
                  <a:lnTo>
                    <a:pt x="438" y="995"/>
                  </a:lnTo>
                  <a:lnTo>
                    <a:pt x="533" y="1046"/>
                  </a:lnTo>
                  <a:lnTo>
                    <a:pt x="606" y="1089"/>
                  </a:lnTo>
                  <a:lnTo>
                    <a:pt x="533" y="1009"/>
                  </a:lnTo>
                  <a:lnTo>
                    <a:pt x="416" y="937"/>
                  </a:lnTo>
                  <a:lnTo>
                    <a:pt x="413" y="933"/>
                  </a:lnTo>
                  <a:lnTo>
                    <a:pt x="404" y="922"/>
                  </a:lnTo>
                  <a:lnTo>
                    <a:pt x="390" y="903"/>
                  </a:lnTo>
                  <a:lnTo>
                    <a:pt x="373" y="877"/>
                  </a:lnTo>
                  <a:lnTo>
                    <a:pt x="354" y="845"/>
                  </a:lnTo>
                  <a:lnTo>
                    <a:pt x="335" y="807"/>
                  </a:lnTo>
                  <a:lnTo>
                    <a:pt x="316" y="765"/>
                  </a:lnTo>
                  <a:lnTo>
                    <a:pt x="300" y="717"/>
                  </a:lnTo>
                  <a:lnTo>
                    <a:pt x="286" y="666"/>
                  </a:lnTo>
                  <a:lnTo>
                    <a:pt x="275" y="612"/>
                  </a:lnTo>
                  <a:lnTo>
                    <a:pt x="273" y="553"/>
                  </a:lnTo>
                  <a:lnTo>
                    <a:pt x="275" y="493"/>
                  </a:lnTo>
                  <a:lnTo>
                    <a:pt x="288" y="429"/>
                  </a:lnTo>
                  <a:lnTo>
                    <a:pt x="310" y="364"/>
                  </a:lnTo>
                  <a:lnTo>
                    <a:pt x="343" y="298"/>
                  </a:lnTo>
                  <a:lnTo>
                    <a:pt x="387" y="232"/>
                  </a:lnTo>
                  <a:lnTo>
                    <a:pt x="507" y="58"/>
                  </a:lnTo>
                  <a:lnTo>
                    <a:pt x="453"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18"/>
            <p:cNvSpPr>
              <a:spLocks/>
            </p:cNvSpPr>
            <p:nvPr/>
          </p:nvSpPr>
          <p:spPr bwMode="auto">
            <a:xfrm>
              <a:off x="459" y="2311"/>
              <a:ext cx="149" cy="320"/>
            </a:xfrm>
            <a:custGeom>
              <a:avLst/>
              <a:gdLst>
                <a:gd name="T0" fmla="*/ 347 w 446"/>
                <a:gd name="T1" fmla="*/ 923 h 959"/>
                <a:gd name="T2" fmla="*/ 404 w 446"/>
                <a:gd name="T3" fmla="*/ 959 h 959"/>
                <a:gd name="T4" fmla="*/ 405 w 446"/>
                <a:gd name="T5" fmla="*/ 954 h 959"/>
                <a:gd name="T6" fmla="*/ 409 w 446"/>
                <a:gd name="T7" fmla="*/ 939 h 959"/>
                <a:gd name="T8" fmla="*/ 416 w 446"/>
                <a:gd name="T9" fmla="*/ 916 h 959"/>
                <a:gd name="T10" fmla="*/ 422 w 446"/>
                <a:gd name="T11" fmla="*/ 884 h 959"/>
                <a:gd name="T12" fmla="*/ 430 w 446"/>
                <a:gd name="T13" fmla="*/ 846 h 959"/>
                <a:gd name="T14" fmla="*/ 436 w 446"/>
                <a:gd name="T15" fmla="*/ 800 h 959"/>
                <a:gd name="T16" fmla="*/ 441 w 446"/>
                <a:gd name="T17" fmla="*/ 751 h 959"/>
                <a:gd name="T18" fmla="*/ 445 w 446"/>
                <a:gd name="T19" fmla="*/ 696 h 959"/>
                <a:gd name="T20" fmla="*/ 446 w 446"/>
                <a:gd name="T21" fmla="*/ 638 h 959"/>
                <a:gd name="T22" fmla="*/ 444 w 446"/>
                <a:gd name="T23" fmla="*/ 577 h 959"/>
                <a:gd name="T24" fmla="*/ 436 w 446"/>
                <a:gd name="T25" fmla="*/ 515 h 959"/>
                <a:gd name="T26" fmla="*/ 424 w 446"/>
                <a:gd name="T27" fmla="*/ 451 h 959"/>
                <a:gd name="T28" fmla="*/ 407 w 446"/>
                <a:gd name="T29" fmla="*/ 388 h 959"/>
                <a:gd name="T30" fmla="*/ 383 w 446"/>
                <a:gd name="T31" fmla="*/ 324 h 959"/>
                <a:gd name="T32" fmla="*/ 351 w 446"/>
                <a:gd name="T33" fmla="*/ 263 h 959"/>
                <a:gd name="T34" fmla="*/ 311 w 446"/>
                <a:gd name="T35" fmla="*/ 205 h 959"/>
                <a:gd name="T36" fmla="*/ 310 w 446"/>
                <a:gd name="T37" fmla="*/ 202 h 959"/>
                <a:gd name="T38" fmla="*/ 304 w 446"/>
                <a:gd name="T39" fmla="*/ 197 h 959"/>
                <a:gd name="T40" fmla="*/ 296 w 446"/>
                <a:gd name="T41" fmla="*/ 188 h 959"/>
                <a:gd name="T42" fmla="*/ 285 w 446"/>
                <a:gd name="T43" fmla="*/ 177 h 959"/>
                <a:gd name="T44" fmla="*/ 271 w 446"/>
                <a:gd name="T45" fmla="*/ 163 h 959"/>
                <a:gd name="T46" fmla="*/ 254 w 446"/>
                <a:gd name="T47" fmla="*/ 146 h 959"/>
                <a:gd name="T48" fmla="*/ 237 w 446"/>
                <a:gd name="T49" fmla="*/ 130 h 959"/>
                <a:gd name="T50" fmla="*/ 217 w 446"/>
                <a:gd name="T51" fmla="*/ 112 h 959"/>
                <a:gd name="T52" fmla="*/ 197 w 446"/>
                <a:gd name="T53" fmla="*/ 94 h 959"/>
                <a:gd name="T54" fmla="*/ 176 w 446"/>
                <a:gd name="T55" fmla="*/ 77 h 959"/>
                <a:gd name="T56" fmla="*/ 153 w 446"/>
                <a:gd name="T57" fmla="*/ 60 h 959"/>
                <a:gd name="T58" fmla="*/ 131 w 446"/>
                <a:gd name="T59" fmla="*/ 44 h 959"/>
                <a:gd name="T60" fmla="*/ 108 w 446"/>
                <a:gd name="T61" fmla="*/ 30 h 959"/>
                <a:gd name="T62" fmla="*/ 87 w 446"/>
                <a:gd name="T63" fmla="*/ 18 h 959"/>
                <a:gd name="T64" fmla="*/ 66 w 446"/>
                <a:gd name="T65" fmla="*/ 9 h 959"/>
                <a:gd name="T66" fmla="*/ 46 w 446"/>
                <a:gd name="T67" fmla="*/ 3 h 959"/>
                <a:gd name="T68" fmla="*/ 40 w 446"/>
                <a:gd name="T69" fmla="*/ 2 h 959"/>
                <a:gd name="T70" fmla="*/ 33 w 446"/>
                <a:gd name="T71" fmla="*/ 0 h 959"/>
                <a:gd name="T72" fmla="*/ 27 w 446"/>
                <a:gd name="T73" fmla="*/ 0 h 959"/>
                <a:gd name="T74" fmla="*/ 22 w 446"/>
                <a:gd name="T75" fmla="*/ 0 h 959"/>
                <a:gd name="T76" fmla="*/ 16 w 446"/>
                <a:gd name="T77" fmla="*/ 2 h 959"/>
                <a:gd name="T78" fmla="*/ 10 w 446"/>
                <a:gd name="T79" fmla="*/ 3 h 959"/>
                <a:gd name="T80" fmla="*/ 5 w 446"/>
                <a:gd name="T81" fmla="*/ 4 h 959"/>
                <a:gd name="T82" fmla="*/ 0 w 446"/>
                <a:gd name="T83" fmla="*/ 7 h 959"/>
                <a:gd name="T84" fmla="*/ 5 w 446"/>
                <a:gd name="T85" fmla="*/ 13 h 959"/>
                <a:gd name="T86" fmla="*/ 21 w 446"/>
                <a:gd name="T87" fmla="*/ 32 h 959"/>
                <a:gd name="T88" fmla="*/ 44 w 446"/>
                <a:gd name="T89" fmla="*/ 63 h 959"/>
                <a:gd name="T90" fmla="*/ 73 w 446"/>
                <a:gd name="T91" fmla="*/ 103 h 959"/>
                <a:gd name="T92" fmla="*/ 107 w 446"/>
                <a:gd name="T93" fmla="*/ 151 h 959"/>
                <a:gd name="T94" fmla="*/ 145 w 446"/>
                <a:gd name="T95" fmla="*/ 209 h 959"/>
                <a:gd name="T96" fmla="*/ 183 w 446"/>
                <a:gd name="T97" fmla="*/ 272 h 959"/>
                <a:gd name="T98" fmla="*/ 223 w 446"/>
                <a:gd name="T99" fmla="*/ 339 h 959"/>
                <a:gd name="T100" fmla="*/ 261 w 446"/>
                <a:gd name="T101" fmla="*/ 412 h 959"/>
                <a:gd name="T102" fmla="*/ 295 w 446"/>
                <a:gd name="T103" fmla="*/ 487 h 959"/>
                <a:gd name="T104" fmla="*/ 324 w 446"/>
                <a:gd name="T105" fmla="*/ 563 h 959"/>
                <a:gd name="T106" fmla="*/ 348 w 446"/>
                <a:gd name="T107" fmla="*/ 639 h 959"/>
                <a:gd name="T108" fmla="*/ 364 w 446"/>
                <a:gd name="T109" fmla="*/ 715 h 959"/>
                <a:gd name="T110" fmla="*/ 370 w 446"/>
                <a:gd name="T111" fmla="*/ 787 h 959"/>
                <a:gd name="T112" fmla="*/ 365 w 446"/>
                <a:gd name="T113" fmla="*/ 859 h 959"/>
                <a:gd name="T114" fmla="*/ 347 w 446"/>
                <a:gd name="T115" fmla="*/ 92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959">
                  <a:moveTo>
                    <a:pt x="347" y="923"/>
                  </a:moveTo>
                  <a:lnTo>
                    <a:pt x="404" y="959"/>
                  </a:lnTo>
                  <a:lnTo>
                    <a:pt x="405" y="954"/>
                  </a:lnTo>
                  <a:lnTo>
                    <a:pt x="409" y="939"/>
                  </a:lnTo>
                  <a:lnTo>
                    <a:pt x="416" y="916"/>
                  </a:lnTo>
                  <a:lnTo>
                    <a:pt x="422" y="884"/>
                  </a:lnTo>
                  <a:lnTo>
                    <a:pt x="430" y="846"/>
                  </a:lnTo>
                  <a:lnTo>
                    <a:pt x="436" y="800"/>
                  </a:lnTo>
                  <a:lnTo>
                    <a:pt x="441" y="751"/>
                  </a:lnTo>
                  <a:lnTo>
                    <a:pt x="445" y="696"/>
                  </a:lnTo>
                  <a:lnTo>
                    <a:pt x="446" y="638"/>
                  </a:lnTo>
                  <a:lnTo>
                    <a:pt x="444" y="577"/>
                  </a:lnTo>
                  <a:lnTo>
                    <a:pt x="436" y="515"/>
                  </a:lnTo>
                  <a:lnTo>
                    <a:pt x="424" y="451"/>
                  </a:lnTo>
                  <a:lnTo>
                    <a:pt x="407" y="388"/>
                  </a:lnTo>
                  <a:lnTo>
                    <a:pt x="383" y="324"/>
                  </a:lnTo>
                  <a:lnTo>
                    <a:pt x="351" y="263"/>
                  </a:lnTo>
                  <a:lnTo>
                    <a:pt x="311" y="205"/>
                  </a:lnTo>
                  <a:lnTo>
                    <a:pt x="310" y="202"/>
                  </a:lnTo>
                  <a:lnTo>
                    <a:pt x="304" y="197"/>
                  </a:lnTo>
                  <a:lnTo>
                    <a:pt x="296" y="188"/>
                  </a:lnTo>
                  <a:lnTo>
                    <a:pt x="285" y="177"/>
                  </a:lnTo>
                  <a:lnTo>
                    <a:pt x="271" y="163"/>
                  </a:lnTo>
                  <a:lnTo>
                    <a:pt x="254" y="146"/>
                  </a:lnTo>
                  <a:lnTo>
                    <a:pt x="237" y="130"/>
                  </a:lnTo>
                  <a:lnTo>
                    <a:pt x="217" y="112"/>
                  </a:lnTo>
                  <a:lnTo>
                    <a:pt x="197" y="94"/>
                  </a:lnTo>
                  <a:lnTo>
                    <a:pt x="176" y="77"/>
                  </a:lnTo>
                  <a:lnTo>
                    <a:pt x="153" y="60"/>
                  </a:lnTo>
                  <a:lnTo>
                    <a:pt x="131" y="44"/>
                  </a:lnTo>
                  <a:lnTo>
                    <a:pt x="108" y="30"/>
                  </a:lnTo>
                  <a:lnTo>
                    <a:pt x="87" y="18"/>
                  </a:lnTo>
                  <a:lnTo>
                    <a:pt x="66" y="9"/>
                  </a:lnTo>
                  <a:lnTo>
                    <a:pt x="46" y="3"/>
                  </a:lnTo>
                  <a:lnTo>
                    <a:pt x="40" y="2"/>
                  </a:lnTo>
                  <a:lnTo>
                    <a:pt x="33" y="0"/>
                  </a:lnTo>
                  <a:lnTo>
                    <a:pt x="27" y="0"/>
                  </a:lnTo>
                  <a:lnTo>
                    <a:pt x="22" y="0"/>
                  </a:lnTo>
                  <a:lnTo>
                    <a:pt x="16" y="2"/>
                  </a:lnTo>
                  <a:lnTo>
                    <a:pt x="10" y="3"/>
                  </a:lnTo>
                  <a:lnTo>
                    <a:pt x="5" y="4"/>
                  </a:lnTo>
                  <a:lnTo>
                    <a:pt x="0" y="7"/>
                  </a:lnTo>
                  <a:lnTo>
                    <a:pt x="5" y="13"/>
                  </a:lnTo>
                  <a:lnTo>
                    <a:pt x="21" y="32"/>
                  </a:lnTo>
                  <a:lnTo>
                    <a:pt x="44" y="63"/>
                  </a:lnTo>
                  <a:lnTo>
                    <a:pt x="73" y="103"/>
                  </a:lnTo>
                  <a:lnTo>
                    <a:pt x="107" y="151"/>
                  </a:lnTo>
                  <a:lnTo>
                    <a:pt x="145" y="209"/>
                  </a:lnTo>
                  <a:lnTo>
                    <a:pt x="183" y="272"/>
                  </a:lnTo>
                  <a:lnTo>
                    <a:pt x="223" y="339"/>
                  </a:lnTo>
                  <a:lnTo>
                    <a:pt x="261" y="412"/>
                  </a:lnTo>
                  <a:lnTo>
                    <a:pt x="295" y="487"/>
                  </a:lnTo>
                  <a:lnTo>
                    <a:pt x="324" y="563"/>
                  </a:lnTo>
                  <a:lnTo>
                    <a:pt x="348" y="639"/>
                  </a:lnTo>
                  <a:lnTo>
                    <a:pt x="364" y="715"/>
                  </a:lnTo>
                  <a:lnTo>
                    <a:pt x="370" y="787"/>
                  </a:lnTo>
                  <a:lnTo>
                    <a:pt x="365" y="859"/>
                  </a:lnTo>
                  <a:lnTo>
                    <a:pt x="347" y="92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19"/>
            <p:cNvSpPr>
              <a:spLocks/>
            </p:cNvSpPr>
            <p:nvPr/>
          </p:nvSpPr>
          <p:spPr bwMode="auto">
            <a:xfrm>
              <a:off x="531" y="2648"/>
              <a:ext cx="243" cy="206"/>
            </a:xfrm>
            <a:custGeom>
              <a:avLst/>
              <a:gdLst>
                <a:gd name="T0" fmla="*/ 18 w 728"/>
                <a:gd name="T1" fmla="*/ 314 h 620"/>
                <a:gd name="T2" fmla="*/ 37 w 728"/>
                <a:gd name="T3" fmla="*/ 327 h 620"/>
                <a:gd name="T4" fmla="*/ 75 w 728"/>
                <a:gd name="T5" fmla="*/ 336 h 620"/>
                <a:gd name="T6" fmla="*/ 132 w 728"/>
                <a:gd name="T7" fmla="*/ 323 h 620"/>
                <a:gd name="T8" fmla="*/ 203 w 728"/>
                <a:gd name="T9" fmla="*/ 334 h 620"/>
                <a:gd name="T10" fmla="*/ 203 w 728"/>
                <a:gd name="T11" fmla="*/ 365 h 620"/>
                <a:gd name="T12" fmla="*/ 207 w 728"/>
                <a:gd name="T13" fmla="*/ 430 h 620"/>
                <a:gd name="T14" fmla="*/ 220 w 728"/>
                <a:gd name="T15" fmla="*/ 490 h 620"/>
                <a:gd name="T16" fmla="*/ 248 w 728"/>
                <a:gd name="T17" fmla="*/ 501 h 620"/>
                <a:gd name="T18" fmla="*/ 253 w 728"/>
                <a:gd name="T19" fmla="*/ 511 h 620"/>
                <a:gd name="T20" fmla="*/ 267 w 728"/>
                <a:gd name="T21" fmla="*/ 514 h 620"/>
                <a:gd name="T22" fmla="*/ 290 w 728"/>
                <a:gd name="T23" fmla="*/ 468 h 620"/>
                <a:gd name="T24" fmla="*/ 320 w 728"/>
                <a:gd name="T25" fmla="*/ 334 h 620"/>
                <a:gd name="T26" fmla="*/ 335 w 728"/>
                <a:gd name="T27" fmla="*/ 326 h 620"/>
                <a:gd name="T28" fmla="*/ 367 w 728"/>
                <a:gd name="T29" fmla="*/ 312 h 620"/>
                <a:gd name="T30" fmla="*/ 399 w 728"/>
                <a:gd name="T31" fmla="*/ 309 h 620"/>
                <a:gd name="T32" fmla="*/ 414 w 728"/>
                <a:gd name="T33" fmla="*/ 334 h 620"/>
                <a:gd name="T34" fmla="*/ 414 w 728"/>
                <a:gd name="T35" fmla="*/ 413 h 620"/>
                <a:gd name="T36" fmla="*/ 396 w 728"/>
                <a:gd name="T37" fmla="*/ 438 h 620"/>
                <a:gd name="T38" fmla="*/ 360 w 728"/>
                <a:gd name="T39" fmla="*/ 495 h 620"/>
                <a:gd name="T40" fmla="*/ 329 w 728"/>
                <a:gd name="T41" fmla="*/ 561 h 620"/>
                <a:gd name="T42" fmla="*/ 333 w 728"/>
                <a:gd name="T43" fmla="*/ 610 h 620"/>
                <a:gd name="T44" fmla="*/ 343 w 728"/>
                <a:gd name="T45" fmla="*/ 614 h 620"/>
                <a:gd name="T46" fmla="*/ 370 w 728"/>
                <a:gd name="T47" fmla="*/ 619 h 620"/>
                <a:gd name="T48" fmla="*/ 410 w 728"/>
                <a:gd name="T49" fmla="*/ 619 h 620"/>
                <a:gd name="T50" fmla="*/ 461 w 728"/>
                <a:gd name="T51" fmla="*/ 609 h 620"/>
                <a:gd name="T52" fmla="*/ 489 w 728"/>
                <a:gd name="T53" fmla="*/ 598 h 620"/>
                <a:gd name="T54" fmla="*/ 520 w 728"/>
                <a:gd name="T55" fmla="*/ 582 h 620"/>
                <a:gd name="T56" fmla="*/ 549 w 728"/>
                <a:gd name="T57" fmla="*/ 559 h 620"/>
                <a:gd name="T58" fmla="*/ 579 w 728"/>
                <a:gd name="T59" fmla="*/ 530 h 620"/>
                <a:gd name="T60" fmla="*/ 610 w 728"/>
                <a:gd name="T61" fmla="*/ 492 h 620"/>
                <a:gd name="T62" fmla="*/ 640 w 728"/>
                <a:gd name="T63" fmla="*/ 446 h 620"/>
                <a:gd name="T64" fmla="*/ 669 w 728"/>
                <a:gd name="T65" fmla="*/ 392 h 620"/>
                <a:gd name="T66" fmla="*/ 697 w 728"/>
                <a:gd name="T67" fmla="*/ 326 h 620"/>
                <a:gd name="T68" fmla="*/ 708 w 728"/>
                <a:gd name="T69" fmla="*/ 297 h 620"/>
                <a:gd name="T70" fmla="*/ 724 w 728"/>
                <a:gd name="T71" fmla="*/ 223 h 620"/>
                <a:gd name="T72" fmla="*/ 725 w 728"/>
                <a:gd name="T73" fmla="*/ 124 h 620"/>
                <a:gd name="T74" fmla="*/ 691 w 728"/>
                <a:gd name="T75" fmla="*/ 21 h 620"/>
                <a:gd name="T76" fmla="*/ 645 w 728"/>
                <a:gd name="T77" fmla="*/ 0 h 620"/>
                <a:gd name="T78" fmla="*/ 572 w 728"/>
                <a:gd name="T79" fmla="*/ 24 h 620"/>
                <a:gd name="T80" fmla="*/ 479 w 728"/>
                <a:gd name="T81" fmla="*/ 77 h 620"/>
                <a:gd name="T82" fmla="*/ 376 w 728"/>
                <a:gd name="T83" fmla="*/ 142 h 620"/>
                <a:gd name="T84" fmla="*/ 268 w 728"/>
                <a:gd name="T85" fmla="*/ 205 h 620"/>
                <a:gd name="T86" fmla="*/ 164 w 728"/>
                <a:gd name="T87" fmla="*/ 251 h 620"/>
                <a:gd name="T88" fmla="*/ 73 w 728"/>
                <a:gd name="T89" fmla="*/ 262 h 620"/>
                <a:gd name="T90" fmla="*/ 0 w 728"/>
                <a:gd name="T91" fmla="*/ 22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8" h="620">
                  <a:moveTo>
                    <a:pt x="15" y="312"/>
                  </a:moveTo>
                  <a:lnTo>
                    <a:pt x="18" y="314"/>
                  </a:lnTo>
                  <a:lnTo>
                    <a:pt x="26" y="320"/>
                  </a:lnTo>
                  <a:lnTo>
                    <a:pt x="37" y="327"/>
                  </a:lnTo>
                  <a:lnTo>
                    <a:pt x="54" y="332"/>
                  </a:lnTo>
                  <a:lnTo>
                    <a:pt x="75" y="336"/>
                  </a:lnTo>
                  <a:lnTo>
                    <a:pt x="102" y="334"/>
                  </a:lnTo>
                  <a:lnTo>
                    <a:pt x="132" y="323"/>
                  </a:lnTo>
                  <a:lnTo>
                    <a:pt x="168" y="304"/>
                  </a:lnTo>
                  <a:lnTo>
                    <a:pt x="203" y="334"/>
                  </a:lnTo>
                  <a:lnTo>
                    <a:pt x="203" y="342"/>
                  </a:lnTo>
                  <a:lnTo>
                    <a:pt x="203" y="365"/>
                  </a:lnTo>
                  <a:lnTo>
                    <a:pt x="205" y="396"/>
                  </a:lnTo>
                  <a:lnTo>
                    <a:pt x="207" y="430"/>
                  </a:lnTo>
                  <a:lnTo>
                    <a:pt x="211" y="464"/>
                  </a:lnTo>
                  <a:lnTo>
                    <a:pt x="220" y="490"/>
                  </a:lnTo>
                  <a:lnTo>
                    <a:pt x="231" y="504"/>
                  </a:lnTo>
                  <a:lnTo>
                    <a:pt x="248" y="501"/>
                  </a:lnTo>
                  <a:lnTo>
                    <a:pt x="249" y="505"/>
                  </a:lnTo>
                  <a:lnTo>
                    <a:pt x="253" y="511"/>
                  </a:lnTo>
                  <a:lnTo>
                    <a:pt x="259" y="516"/>
                  </a:lnTo>
                  <a:lnTo>
                    <a:pt x="267" y="514"/>
                  </a:lnTo>
                  <a:lnTo>
                    <a:pt x="277" y="500"/>
                  </a:lnTo>
                  <a:lnTo>
                    <a:pt x="290" y="468"/>
                  </a:lnTo>
                  <a:lnTo>
                    <a:pt x="304" y="415"/>
                  </a:lnTo>
                  <a:lnTo>
                    <a:pt x="320" y="334"/>
                  </a:lnTo>
                  <a:lnTo>
                    <a:pt x="324" y="331"/>
                  </a:lnTo>
                  <a:lnTo>
                    <a:pt x="335" y="326"/>
                  </a:lnTo>
                  <a:lnTo>
                    <a:pt x="349" y="318"/>
                  </a:lnTo>
                  <a:lnTo>
                    <a:pt x="367" y="312"/>
                  </a:lnTo>
                  <a:lnTo>
                    <a:pt x="385" y="308"/>
                  </a:lnTo>
                  <a:lnTo>
                    <a:pt x="399" y="309"/>
                  </a:lnTo>
                  <a:lnTo>
                    <a:pt x="410" y="317"/>
                  </a:lnTo>
                  <a:lnTo>
                    <a:pt x="414" y="334"/>
                  </a:lnTo>
                  <a:lnTo>
                    <a:pt x="436" y="363"/>
                  </a:lnTo>
                  <a:lnTo>
                    <a:pt x="414" y="413"/>
                  </a:lnTo>
                  <a:lnTo>
                    <a:pt x="409" y="420"/>
                  </a:lnTo>
                  <a:lnTo>
                    <a:pt x="396" y="438"/>
                  </a:lnTo>
                  <a:lnTo>
                    <a:pt x="379" y="464"/>
                  </a:lnTo>
                  <a:lnTo>
                    <a:pt x="360" y="495"/>
                  </a:lnTo>
                  <a:lnTo>
                    <a:pt x="342" y="529"/>
                  </a:lnTo>
                  <a:lnTo>
                    <a:pt x="329" y="561"/>
                  </a:lnTo>
                  <a:lnTo>
                    <a:pt x="325" y="589"/>
                  </a:lnTo>
                  <a:lnTo>
                    <a:pt x="333" y="610"/>
                  </a:lnTo>
                  <a:lnTo>
                    <a:pt x="335" y="612"/>
                  </a:lnTo>
                  <a:lnTo>
                    <a:pt x="343" y="614"/>
                  </a:lnTo>
                  <a:lnTo>
                    <a:pt x="354" y="617"/>
                  </a:lnTo>
                  <a:lnTo>
                    <a:pt x="370" y="619"/>
                  </a:lnTo>
                  <a:lnTo>
                    <a:pt x="389" y="620"/>
                  </a:lnTo>
                  <a:lnTo>
                    <a:pt x="410" y="619"/>
                  </a:lnTo>
                  <a:lnTo>
                    <a:pt x="434" y="615"/>
                  </a:lnTo>
                  <a:lnTo>
                    <a:pt x="461" y="609"/>
                  </a:lnTo>
                  <a:lnTo>
                    <a:pt x="475" y="604"/>
                  </a:lnTo>
                  <a:lnTo>
                    <a:pt x="489" y="598"/>
                  </a:lnTo>
                  <a:lnTo>
                    <a:pt x="504" y="591"/>
                  </a:lnTo>
                  <a:lnTo>
                    <a:pt x="520" y="582"/>
                  </a:lnTo>
                  <a:lnTo>
                    <a:pt x="534" y="571"/>
                  </a:lnTo>
                  <a:lnTo>
                    <a:pt x="549" y="559"/>
                  </a:lnTo>
                  <a:lnTo>
                    <a:pt x="564" y="546"/>
                  </a:lnTo>
                  <a:lnTo>
                    <a:pt x="579" y="530"/>
                  </a:lnTo>
                  <a:lnTo>
                    <a:pt x="594" y="513"/>
                  </a:lnTo>
                  <a:lnTo>
                    <a:pt x="610" y="492"/>
                  </a:lnTo>
                  <a:lnTo>
                    <a:pt x="625" y="471"/>
                  </a:lnTo>
                  <a:lnTo>
                    <a:pt x="640" y="446"/>
                  </a:lnTo>
                  <a:lnTo>
                    <a:pt x="655" y="420"/>
                  </a:lnTo>
                  <a:lnTo>
                    <a:pt x="669" y="392"/>
                  </a:lnTo>
                  <a:lnTo>
                    <a:pt x="683" y="360"/>
                  </a:lnTo>
                  <a:lnTo>
                    <a:pt x="697" y="326"/>
                  </a:lnTo>
                  <a:lnTo>
                    <a:pt x="700" y="318"/>
                  </a:lnTo>
                  <a:lnTo>
                    <a:pt x="708" y="297"/>
                  </a:lnTo>
                  <a:lnTo>
                    <a:pt x="716" y="264"/>
                  </a:lnTo>
                  <a:lnTo>
                    <a:pt x="724" y="223"/>
                  </a:lnTo>
                  <a:lnTo>
                    <a:pt x="728" y="175"/>
                  </a:lnTo>
                  <a:lnTo>
                    <a:pt x="725" y="124"/>
                  </a:lnTo>
                  <a:lnTo>
                    <a:pt x="714" y="72"/>
                  </a:lnTo>
                  <a:lnTo>
                    <a:pt x="691" y="21"/>
                  </a:lnTo>
                  <a:lnTo>
                    <a:pt x="672" y="5"/>
                  </a:lnTo>
                  <a:lnTo>
                    <a:pt x="645" y="0"/>
                  </a:lnTo>
                  <a:lnTo>
                    <a:pt x="611" y="7"/>
                  </a:lnTo>
                  <a:lnTo>
                    <a:pt x="572" y="24"/>
                  </a:lnTo>
                  <a:lnTo>
                    <a:pt x="527" y="48"/>
                  </a:lnTo>
                  <a:lnTo>
                    <a:pt x="479" y="77"/>
                  </a:lnTo>
                  <a:lnTo>
                    <a:pt x="428" y="109"/>
                  </a:lnTo>
                  <a:lnTo>
                    <a:pt x="376" y="142"/>
                  </a:lnTo>
                  <a:lnTo>
                    <a:pt x="321" y="175"/>
                  </a:lnTo>
                  <a:lnTo>
                    <a:pt x="268" y="205"/>
                  </a:lnTo>
                  <a:lnTo>
                    <a:pt x="215" y="232"/>
                  </a:lnTo>
                  <a:lnTo>
                    <a:pt x="164" y="251"/>
                  </a:lnTo>
                  <a:lnTo>
                    <a:pt x="117" y="262"/>
                  </a:lnTo>
                  <a:lnTo>
                    <a:pt x="73" y="262"/>
                  </a:lnTo>
                  <a:lnTo>
                    <a:pt x="33" y="251"/>
                  </a:lnTo>
                  <a:lnTo>
                    <a:pt x="0" y="224"/>
                  </a:lnTo>
                  <a:lnTo>
                    <a:pt x="15" y="312"/>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120"/>
            <p:cNvSpPr>
              <a:spLocks/>
            </p:cNvSpPr>
            <p:nvPr/>
          </p:nvSpPr>
          <p:spPr bwMode="auto">
            <a:xfrm>
              <a:off x="113" y="2785"/>
              <a:ext cx="169" cy="183"/>
            </a:xfrm>
            <a:custGeom>
              <a:avLst/>
              <a:gdLst>
                <a:gd name="T0" fmla="*/ 471 w 508"/>
                <a:gd name="T1" fmla="*/ 115 h 549"/>
                <a:gd name="T2" fmla="*/ 454 w 508"/>
                <a:gd name="T3" fmla="*/ 105 h 549"/>
                <a:gd name="T4" fmla="*/ 416 w 508"/>
                <a:gd name="T5" fmla="*/ 91 h 549"/>
                <a:gd name="T6" fmla="*/ 370 w 508"/>
                <a:gd name="T7" fmla="*/ 92 h 549"/>
                <a:gd name="T8" fmla="*/ 334 w 508"/>
                <a:gd name="T9" fmla="*/ 131 h 549"/>
                <a:gd name="T10" fmla="*/ 331 w 508"/>
                <a:gd name="T11" fmla="*/ 152 h 549"/>
                <a:gd name="T12" fmla="*/ 325 w 508"/>
                <a:gd name="T13" fmla="*/ 200 h 549"/>
                <a:gd name="T14" fmla="*/ 311 w 508"/>
                <a:gd name="T15" fmla="*/ 257 h 549"/>
                <a:gd name="T16" fmla="*/ 289 w 508"/>
                <a:gd name="T17" fmla="*/ 303 h 549"/>
                <a:gd name="T18" fmla="*/ 280 w 508"/>
                <a:gd name="T19" fmla="*/ 312 h 549"/>
                <a:gd name="T20" fmla="*/ 260 w 508"/>
                <a:gd name="T21" fmla="*/ 322 h 549"/>
                <a:gd name="T22" fmla="*/ 231 w 508"/>
                <a:gd name="T23" fmla="*/ 303 h 549"/>
                <a:gd name="T24" fmla="*/ 203 w 508"/>
                <a:gd name="T25" fmla="*/ 225 h 549"/>
                <a:gd name="T26" fmla="*/ 199 w 508"/>
                <a:gd name="T27" fmla="*/ 209 h 549"/>
                <a:gd name="T28" fmla="*/ 188 w 508"/>
                <a:gd name="T29" fmla="*/ 177 h 549"/>
                <a:gd name="T30" fmla="*/ 162 w 508"/>
                <a:gd name="T31" fmla="*/ 155 h 549"/>
                <a:gd name="T32" fmla="*/ 123 w 508"/>
                <a:gd name="T33" fmla="*/ 168 h 549"/>
                <a:gd name="T34" fmla="*/ 108 w 508"/>
                <a:gd name="T35" fmla="*/ 195 h 549"/>
                <a:gd name="T36" fmla="*/ 87 w 508"/>
                <a:gd name="T37" fmla="*/ 268 h 549"/>
                <a:gd name="T38" fmla="*/ 99 w 508"/>
                <a:gd name="T39" fmla="*/ 380 h 549"/>
                <a:gd name="T40" fmla="*/ 176 w 508"/>
                <a:gd name="T41" fmla="*/ 522 h 549"/>
                <a:gd name="T42" fmla="*/ 175 w 508"/>
                <a:gd name="T43" fmla="*/ 549 h 549"/>
                <a:gd name="T44" fmla="*/ 161 w 508"/>
                <a:gd name="T45" fmla="*/ 549 h 549"/>
                <a:gd name="T46" fmla="*/ 127 w 508"/>
                <a:gd name="T47" fmla="*/ 539 h 549"/>
                <a:gd name="T48" fmla="*/ 64 w 508"/>
                <a:gd name="T49" fmla="*/ 504 h 549"/>
                <a:gd name="T50" fmla="*/ 19 w 508"/>
                <a:gd name="T51" fmla="*/ 468 h 549"/>
                <a:gd name="T52" fmla="*/ 9 w 508"/>
                <a:gd name="T53" fmla="*/ 426 h 549"/>
                <a:gd name="T54" fmla="*/ 0 w 508"/>
                <a:gd name="T55" fmla="*/ 355 h 549"/>
                <a:gd name="T56" fmla="*/ 3 w 508"/>
                <a:gd name="T57" fmla="*/ 268 h 549"/>
                <a:gd name="T58" fmla="*/ 17 w 508"/>
                <a:gd name="T59" fmla="*/ 204 h 549"/>
                <a:gd name="T60" fmla="*/ 33 w 508"/>
                <a:gd name="T61" fmla="*/ 168 h 549"/>
                <a:gd name="T62" fmla="*/ 54 w 508"/>
                <a:gd name="T63" fmla="*/ 134 h 549"/>
                <a:gd name="T64" fmla="*/ 81 w 508"/>
                <a:gd name="T65" fmla="*/ 103 h 549"/>
                <a:gd name="T66" fmla="*/ 115 w 508"/>
                <a:gd name="T67" fmla="*/ 75 h 549"/>
                <a:gd name="T68" fmla="*/ 158 w 508"/>
                <a:gd name="T69" fmla="*/ 53 h 549"/>
                <a:gd name="T70" fmla="*/ 209 w 508"/>
                <a:gd name="T71" fmla="*/ 35 h 549"/>
                <a:gd name="T72" fmla="*/ 270 w 508"/>
                <a:gd name="T73" fmla="*/ 25 h 549"/>
                <a:gd name="T74" fmla="*/ 304 w 508"/>
                <a:gd name="T75" fmla="*/ 23 h 549"/>
                <a:gd name="T76" fmla="*/ 309 w 508"/>
                <a:gd name="T77" fmla="*/ 27 h 549"/>
                <a:gd name="T78" fmla="*/ 321 w 508"/>
                <a:gd name="T79" fmla="*/ 35 h 549"/>
                <a:gd name="T80" fmla="*/ 337 w 508"/>
                <a:gd name="T81" fmla="*/ 41 h 549"/>
                <a:gd name="T82" fmla="*/ 362 w 508"/>
                <a:gd name="T83" fmla="*/ 46 h 549"/>
                <a:gd name="T84" fmla="*/ 393 w 508"/>
                <a:gd name="T85" fmla="*/ 45 h 549"/>
                <a:gd name="T86" fmla="*/ 433 w 508"/>
                <a:gd name="T87" fmla="*/ 35 h 549"/>
                <a:gd name="T88" fmla="*/ 480 w 508"/>
                <a:gd name="T89" fmla="*/ 1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8" h="549">
                  <a:moveTo>
                    <a:pt x="508" y="0"/>
                  </a:moveTo>
                  <a:lnTo>
                    <a:pt x="471" y="115"/>
                  </a:lnTo>
                  <a:lnTo>
                    <a:pt x="467" y="112"/>
                  </a:lnTo>
                  <a:lnTo>
                    <a:pt x="454" y="105"/>
                  </a:lnTo>
                  <a:lnTo>
                    <a:pt x="436" y="97"/>
                  </a:lnTo>
                  <a:lnTo>
                    <a:pt x="416" y="91"/>
                  </a:lnTo>
                  <a:lnTo>
                    <a:pt x="392" y="88"/>
                  </a:lnTo>
                  <a:lnTo>
                    <a:pt x="370" y="92"/>
                  </a:lnTo>
                  <a:lnTo>
                    <a:pt x="350" y="106"/>
                  </a:lnTo>
                  <a:lnTo>
                    <a:pt x="334" y="131"/>
                  </a:lnTo>
                  <a:lnTo>
                    <a:pt x="334" y="136"/>
                  </a:lnTo>
                  <a:lnTo>
                    <a:pt x="331" y="152"/>
                  </a:lnTo>
                  <a:lnTo>
                    <a:pt x="329" y="173"/>
                  </a:lnTo>
                  <a:lnTo>
                    <a:pt x="325" y="200"/>
                  </a:lnTo>
                  <a:lnTo>
                    <a:pt x="318" y="228"/>
                  </a:lnTo>
                  <a:lnTo>
                    <a:pt x="311" y="257"/>
                  </a:lnTo>
                  <a:lnTo>
                    <a:pt x="302" y="282"/>
                  </a:lnTo>
                  <a:lnTo>
                    <a:pt x="289" y="303"/>
                  </a:lnTo>
                  <a:lnTo>
                    <a:pt x="287" y="305"/>
                  </a:lnTo>
                  <a:lnTo>
                    <a:pt x="280" y="312"/>
                  </a:lnTo>
                  <a:lnTo>
                    <a:pt x="271" y="319"/>
                  </a:lnTo>
                  <a:lnTo>
                    <a:pt x="260" y="322"/>
                  </a:lnTo>
                  <a:lnTo>
                    <a:pt x="246" y="317"/>
                  </a:lnTo>
                  <a:lnTo>
                    <a:pt x="231" y="303"/>
                  </a:lnTo>
                  <a:lnTo>
                    <a:pt x="217" y="272"/>
                  </a:lnTo>
                  <a:lnTo>
                    <a:pt x="203" y="225"/>
                  </a:lnTo>
                  <a:lnTo>
                    <a:pt x="202" y="220"/>
                  </a:lnTo>
                  <a:lnTo>
                    <a:pt x="199" y="209"/>
                  </a:lnTo>
                  <a:lnTo>
                    <a:pt x="195" y="193"/>
                  </a:lnTo>
                  <a:lnTo>
                    <a:pt x="188" y="177"/>
                  </a:lnTo>
                  <a:lnTo>
                    <a:pt x="176" y="164"/>
                  </a:lnTo>
                  <a:lnTo>
                    <a:pt x="162" y="155"/>
                  </a:lnTo>
                  <a:lnTo>
                    <a:pt x="144" y="155"/>
                  </a:lnTo>
                  <a:lnTo>
                    <a:pt x="123" y="168"/>
                  </a:lnTo>
                  <a:lnTo>
                    <a:pt x="118" y="174"/>
                  </a:lnTo>
                  <a:lnTo>
                    <a:pt x="108" y="195"/>
                  </a:lnTo>
                  <a:lnTo>
                    <a:pt x="96" y="226"/>
                  </a:lnTo>
                  <a:lnTo>
                    <a:pt x="87" y="268"/>
                  </a:lnTo>
                  <a:lnTo>
                    <a:pt x="87" y="320"/>
                  </a:lnTo>
                  <a:lnTo>
                    <a:pt x="99" y="380"/>
                  </a:lnTo>
                  <a:lnTo>
                    <a:pt x="127" y="449"/>
                  </a:lnTo>
                  <a:lnTo>
                    <a:pt x="176" y="522"/>
                  </a:lnTo>
                  <a:lnTo>
                    <a:pt x="176" y="548"/>
                  </a:lnTo>
                  <a:lnTo>
                    <a:pt x="175" y="549"/>
                  </a:lnTo>
                  <a:lnTo>
                    <a:pt x="170" y="549"/>
                  </a:lnTo>
                  <a:lnTo>
                    <a:pt x="161" y="549"/>
                  </a:lnTo>
                  <a:lnTo>
                    <a:pt x="147" y="546"/>
                  </a:lnTo>
                  <a:lnTo>
                    <a:pt x="127" y="539"/>
                  </a:lnTo>
                  <a:lnTo>
                    <a:pt x="100" y="526"/>
                  </a:lnTo>
                  <a:lnTo>
                    <a:pt x="64" y="504"/>
                  </a:lnTo>
                  <a:lnTo>
                    <a:pt x="20" y="474"/>
                  </a:lnTo>
                  <a:lnTo>
                    <a:pt x="19" y="468"/>
                  </a:lnTo>
                  <a:lnTo>
                    <a:pt x="14" y="451"/>
                  </a:lnTo>
                  <a:lnTo>
                    <a:pt x="9" y="426"/>
                  </a:lnTo>
                  <a:lnTo>
                    <a:pt x="3" y="394"/>
                  </a:lnTo>
                  <a:lnTo>
                    <a:pt x="0" y="355"/>
                  </a:lnTo>
                  <a:lnTo>
                    <a:pt x="0" y="313"/>
                  </a:lnTo>
                  <a:lnTo>
                    <a:pt x="3" y="268"/>
                  </a:lnTo>
                  <a:lnTo>
                    <a:pt x="12" y="223"/>
                  </a:lnTo>
                  <a:lnTo>
                    <a:pt x="17" y="204"/>
                  </a:lnTo>
                  <a:lnTo>
                    <a:pt x="25" y="186"/>
                  </a:lnTo>
                  <a:lnTo>
                    <a:pt x="33" y="168"/>
                  </a:lnTo>
                  <a:lnTo>
                    <a:pt x="43" y="150"/>
                  </a:lnTo>
                  <a:lnTo>
                    <a:pt x="54" y="134"/>
                  </a:lnTo>
                  <a:lnTo>
                    <a:pt x="67" y="119"/>
                  </a:lnTo>
                  <a:lnTo>
                    <a:pt x="81" y="103"/>
                  </a:lnTo>
                  <a:lnTo>
                    <a:pt x="97" y="88"/>
                  </a:lnTo>
                  <a:lnTo>
                    <a:pt x="115" y="75"/>
                  </a:lnTo>
                  <a:lnTo>
                    <a:pt x="135" y="64"/>
                  </a:lnTo>
                  <a:lnTo>
                    <a:pt x="158" y="53"/>
                  </a:lnTo>
                  <a:lnTo>
                    <a:pt x="182" y="44"/>
                  </a:lnTo>
                  <a:lnTo>
                    <a:pt x="209" y="35"/>
                  </a:lnTo>
                  <a:lnTo>
                    <a:pt x="238" y="30"/>
                  </a:lnTo>
                  <a:lnTo>
                    <a:pt x="270" y="25"/>
                  </a:lnTo>
                  <a:lnTo>
                    <a:pt x="304" y="22"/>
                  </a:lnTo>
                  <a:lnTo>
                    <a:pt x="304" y="23"/>
                  </a:lnTo>
                  <a:lnTo>
                    <a:pt x="307" y="25"/>
                  </a:lnTo>
                  <a:lnTo>
                    <a:pt x="309" y="27"/>
                  </a:lnTo>
                  <a:lnTo>
                    <a:pt x="315" y="31"/>
                  </a:lnTo>
                  <a:lnTo>
                    <a:pt x="321" y="35"/>
                  </a:lnTo>
                  <a:lnTo>
                    <a:pt x="329" y="39"/>
                  </a:lnTo>
                  <a:lnTo>
                    <a:pt x="337" y="41"/>
                  </a:lnTo>
                  <a:lnTo>
                    <a:pt x="349" y="44"/>
                  </a:lnTo>
                  <a:lnTo>
                    <a:pt x="362" y="46"/>
                  </a:lnTo>
                  <a:lnTo>
                    <a:pt x="377" y="46"/>
                  </a:lnTo>
                  <a:lnTo>
                    <a:pt x="393" y="45"/>
                  </a:lnTo>
                  <a:lnTo>
                    <a:pt x="411" y="41"/>
                  </a:lnTo>
                  <a:lnTo>
                    <a:pt x="433" y="35"/>
                  </a:lnTo>
                  <a:lnTo>
                    <a:pt x="455" y="27"/>
                  </a:lnTo>
                  <a:lnTo>
                    <a:pt x="480" y="16"/>
                  </a:lnTo>
                  <a:lnTo>
                    <a:pt x="508"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27929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09255" name="think-cell Folie" r:id="rId5" imgW="0" imgH="0" progId="">
                  <p:embed/>
                </p:oleObj>
              </mc:Choice>
              <mc:Fallback>
                <p:oleObj name="think-cell Folie" r:id="rId5"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1" name="Rechteck 20"/>
          <p:cNvSpPr/>
          <p:nvPr/>
        </p:nvSpPr>
        <p:spPr>
          <a:xfrm>
            <a:off x="211324" y="1534892"/>
            <a:ext cx="6444963" cy="292388"/>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Kontaktdaten Pädagogische Fachkräfte</a:t>
            </a: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charset="0"/>
                <a:cs typeface="Arial" charset="0"/>
              </a:rPr>
              <a:t/>
            </a:r>
            <a:br>
              <a:rPr kumimoji="0" lang="de-DE" altLang="de-DE" sz="1800" b="0" i="0" u="none" strike="noStrike" cap="none" normalizeH="0" baseline="0" dirty="0">
                <a:ln>
                  <a:noFill/>
                </a:ln>
                <a:solidFill>
                  <a:schemeClr val="tx1"/>
                </a:solidFill>
                <a:effectLst/>
                <a:latin typeface="Arial" charset="0"/>
                <a:cs typeface="Arial" charset="0"/>
              </a:rPr>
            </a:br>
            <a:endParaRPr kumimoji="0" lang="de-DE" altLang="de-DE" sz="1800" b="0" i="0" u="none" strike="noStrike" cap="none" normalizeH="0" baseline="0" dirty="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629343663"/>
              </p:ext>
            </p:extLst>
          </p:nvPr>
        </p:nvGraphicFramePr>
        <p:xfrm>
          <a:off x="306252" y="1859563"/>
          <a:ext cx="6265999" cy="4059353"/>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2787651">
                  <a:extLst>
                    <a:ext uri="{9D8B030D-6E8A-4147-A177-3AD203B41FA5}">
                      <a16:colId xmlns:a16="http://schemas.microsoft.com/office/drawing/2014/main" val="20002"/>
                    </a:ext>
                  </a:extLst>
                </a:gridCol>
              </a:tblGrid>
              <a:tr h="374218">
                <a:tc>
                  <a:txBody>
                    <a:bodyPr/>
                    <a:lstStyle/>
                    <a:p>
                      <a:r>
                        <a:rPr lang="de-DE" sz="1400" dirty="0">
                          <a:solidFill>
                            <a:schemeClr val="bg1"/>
                          </a:solidFill>
                          <a:latin typeface="Calibri" panose="020F0502020204030204" pitchFamily="34" charset="0"/>
                        </a:rPr>
                        <a:t>Name</a:t>
                      </a: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a:solidFill>
                            <a:schemeClr val="bg1"/>
                          </a:solidFill>
                          <a:latin typeface="Calibri" panose="020F0502020204030204" pitchFamily="34" charset="0"/>
                        </a:rPr>
                        <a:t>Telefonnummer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a:solidFill>
                            <a:schemeClr val="bg1"/>
                          </a:solidFill>
                          <a:latin typeface="Calibri" panose="020F0502020204030204" pitchFamily="34" charset="0"/>
                        </a:rPr>
                        <a:t>E-Mail</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570834">
                <a:tc>
                  <a:txBody>
                    <a:bodyPr/>
                    <a:lstStyle/>
                    <a:p>
                      <a:r>
                        <a:rPr lang="de-DE" sz="1400" dirty="0">
                          <a:solidFill>
                            <a:schemeClr val="tx1">
                              <a:lumMod val="75000"/>
                              <a:lumOff val="25000"/>
                            </a:schemeClr>
                          </a:solidFill>
                          <a:latin typeface="Calibri" panose="020F0502020204030204" pitchFamily="34" charset="0"/>
                        </a:rPr>
                        <a:t>Jasmin</a:t>
                      </a:r>
                      <a:r>
                        <a:rPr lang="de-DE" sz="1400" baseline="0" dirty="0">
                          <a:solidFill>
                            <a:schemeClr val="tx1">
                              <a:lumMod val="75000"/>
                              <a:lumOff val="25000"/>
                            </a:schemeClr>
                          </a:solidFill>
                          <a:latin typeface="Calibri" panose="020F0502020204030204" pitchFamily="34" charset="0"/>
                        </a:rPr>
                        <a:t> Grenzbach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a:solidFill>
                            <a:schemeClr val="tx1">
                              <a:lumMod val="75000"/>
                              <a:lumOff val="25000"/>
                            </a:schemeClr>
                          </a:solidFill>
                          <a:latin typeface="Calibri" panose="020F0502020204030204" pitchFamily="34" charset="0"/>
                        </a:rPr>
                        <a:t>0711 / 21657097</a:t>
                      </a:r>
                    </a:p>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a:solidFill>
                            <a:schemeClr val="tx1">
                              <a:lumMod val="75000"/>
                              <a:lumOff val="25000"/>
                            </a:schemeClr>
                          </a:solidFill>
                          <a:latin typeface="Calibri" panose="020F0502020204030204" pitchFamily="34" charset="0"/>
                        </a:rPr>
                        <a:t>jasmin.grenzbach@mmgh.de</a:t>
                      </a: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1"/>
                  </a:ext>
                </a:extLst>
              </a:tr>
              <a:tr h="496824">
                <a:tc>
                  <a:txBody>
                    <a:bodyPr/>
                    <a:lstStyle/>
                    <a:p>
                      <a:r>
                        <a:rPr lang="de-DE" sz="1400" dirty="0">
                          <a:solidFill>
                            <a:schemeClr val="tx1">
                              <a:lumMod val="75000"/>
                              <a:lumOff val="25000"/>
                            </a:schemeClr>
                          </a:solidFill>
                          <a:latin typeface="Calibri" panose="020F0502020204030204" pitchFamily="34" charset="0"/>
                        </a:rPr>
                        <a:t>Ausflugshandy</a:t>
                      </a: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a:solidFill>
                            <a:schemeClr val="tx1">
                              <a:lumMod val="75000"/>
                              <a:lumOff val="25000"/>
                            </a:schemeClr>
                          </a:solidFill>
                          <a:latin typeface="Calibri" panose="020F0502020204030204" pitchFamily="34" charset="0"/>
                          <a:cs typeface="Arial" charset="0"/>
                        </a:rPr>
                        <a:t>0176 /</a:t>
                      </a:r>
                      <a:r>
                        <a:rPr lang="de-DE" altLang="de-DE" sz="1400" baseline="0" dirty="0">
                          <a:solidFill>
                            <a:schemeClr val="tx1">
                              <a:lumMod val="75000"/>
                              <a:lumOff val="25000"/>
                            </a:schemeClr>
                          </a:solidFill>
                          <a:latin typeface="Calibri" panose="020F0502020204030204" pitchFamily="34" charset="0"/>
                          <a:cs typeface="Arial" charset="0"/>
                        </a:rPr>
                        <a:t> 81892094</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444976">
                <a:tc>
                  <a:txBody>
                    <a:bodyPr/>
                    <a:lstStyle/>
                    <a:p>
                      <a:r>
                        <a:rPr lang="de-DE" sz="1400" dirty="0">
                          <a:solidFill>
                            <a:schemeClr val="tx1">
                              <a:lumMod val="75000"/>
                              <a:lumOff val="25000"/>
                            </a:schemeClr>
                          </a:solidFill>
                          <a:latin typeface="Calibri" panose="020F0502020204030204" pitchFamily="34" charset="0"/>
                        </a:rPr>
                        <a:t>Hayri</a:t>
                      </a:r>
                      <a:r>
                        <a:rPr lang="de-DE" sz="1400" baseline="0" dirty="0">
                          <a:solidFill>
                            <a:schemeClr val="tx1">
                              <a:lumMod val="75000"/>
                              <a:lumOff val="25000"/>
                            </a:schemeClr>
                          </a:solidFill>
                          <a:latin typeface="Calibri" panose="020F0502020204030204" pitchFamily="34" charset="0"/>
                        </a:rPr>
                        <a:t> Kurt </a:t>
                      </a: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a:solidFill>
                            <a:schemeClr val="tx1">
                              <a:lumMod val="75000"/>
                              <a:lumOff val="25000"/>
                            </a:schemeClr>
                          </a:solidFill>
                          <a:latin typeface="Calibri" panose="020F0502020204030204" pitchFamily="34" charset="0"/>
                        </a:rPr>
                        <a:t>hayri.kurt@mmgh.de</a:t>
                      </a: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3"/>
                  </a:ext>
                </a:extLst>
              </a:tr>
              <a:tr h="374218">
                <a:tc>
                  <a:txBody>
                    <a:bodyPr/>
                    <a:lstStyle/>
                    <a:p>
                      <a:r>
                        <a:rPr lang="de-DE" sz="1400" dirty="0">
                          <a:solidFill>
                            <a:schemeClr val="tx1">
                              <a:lumMod val="75000"/>
                              <a:lumOff val="25000"/>
                            </a:schemeClr>
                          </a:solidFill>
                          <a:latin typeface="Calibri" panose="020F0502020204030204" pitchFamily="34" charset="0"/>
                        </a:rPr>
                        <a:t>Anna Ornth</a:t>
                      </a: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2"/>
                    </a:solidFill>
                  </a:tcPr>
                </a:tc>
                <a:tc>
                  <a:txBody>
                    <a:bodyPr/>
                    <a:lstStyle/>
                    <a:p>
                      <a:r>
                        <a:rPr lang="de-DE" sz="1400" dirty="0">
                          <a:solidFill>
                            <a:schemeClr val="tx1">
                              <a:lumMod val="75000"/>
                              <a:lumOff val="25000"/>
                            </a:schemeClr>
                          </a:solidFill>
                          <a:latin typeface="Calibri" panose="020F0502020204030204" pitchFamily="34" charset="0"/>
                        </a:rPr>
                        <a:t>anna.ornth@mmgh.de</a:t>
                      </a: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411166">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6"/>
                  </a:ext>
                </a:extLst>
              </a:tr>
              <a:tr h="472717">
                <a:tc>
                  <a:txBody>
                    <a:bodyPr/>
                    <a:lstStyle/>
                    <a:p>
                      <a:r>
                        <a:rPr lang="de-DE" sz="1400" dirty="0">
                          <a:solidFill>
                            <a:schemeClr val="tx1">
                              <a:lumMod val="75000"/>
                              <a:lumOff val="25000"/>
                            </a:schemeClr>
                          </a:solidFill>
                          <a:latin typeface="Calibri" panose="020F0502020204030204" pitchFamily="34" charset="0"/>
                        </a:rPr>
                        <a:t>Natalia</a:t>
                      </a:r>
                      <a:r>
                        <a:rPr lang="de-DE" sz="1400" baseline="0" dirty="0">
                          <a:solidFill>
                            <a:schemeClr val="tx1">
                              <a:lumMod val="75000"/>
                              <a:lumOff val="25000"/>
                            </a:schemeClr>
                          </a:solidFill>
                          <a:latin typeface="Calibri" panose="020F0502020204030204" pitchFamily="34" charset="0"/>
                        </a:rPr>
                        <a:t> Khan</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natalia.khan@mmgh.de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167893">
                <a:tc>
                  <a:txBody>
                    <a:bodyPr/>
                    <a:lstStyle/>
                    <a:p>
                      <a:r>
                        <a:rPr lang="de-DE" sz="1400" dirty="0">
                          <a:solidFill>
                            <a:schemeClr val="tx1">
                              <a:lumMod val="75000"/>
                              <a:lumOff val="25000"/>
                            </a:schemeClr>
                          </a:solidFill>
                          <a:latin typeface="Calibri" panose="020F0502020204030204" pitchFamily="34" charset="0"/>
                        </a:rPr>
                        <a:t>Horst von Wolff</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jonescu.vonwolff@mmgh.de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9"/>
                  </a:ext>
                </a:extLst>
              </a:tr>
              <a:tr h="167893">
                <a:tc>
                  <a:txBody>
                    <a:bodyPr/>
                    <a:lstStyle/>
                    <a:p>
                      <a:r>
                        <a:rPr lang="de-DE" sz="1400" dirty="0">
                          <a:solidFill>
                            <a:schemeClr val="tx1">
                              <a:lumMod val="75000"/>
                              <a:lumOff val="25000"/>
                            </a:schemeClr>
                          </a:solidFill>
                          <a:latin typeface="Calibri" panose="020F0502020204030204" pitchFamily="34" charset="0"/>
                        </a:rPr>
                        <a:t>Syuhaidah</a:t>
                      </a:r>
                      <a:r>
                        <a:rPr lang="de-DE" sz="1400" baseline="0" dirty="0">
                          <a:solidFill>
                            <a:schemeClr val="tx1">
                              <a:lumMod val="75000"/>
                              <a:lumOff val="25000"/>
                            </a:schemeClr>
                          </a:solidFill>
                          <a:latin typeface="Calibri" panose="020F0502020204030204" pitchFamily="34" charset="0"/>
                        </a:rPr>
                        <a:t> Hensel</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syuhaidah.Hensel@mmgh.de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0"/>
                  </a:ext>
                </a:extLst>
              </a:tr>
              <a:tr h="167893">
                <a:tc>
                  <a:txBody>
                    <a:bodyPr/>
                    <a:lstStyle/>
                    <a:p>
                      <a:r>
                        <a:rPr lang="de-DE" sz="1400" dirty="0" smtClean="0">
                          <a:solidFill>
                            <a:schemeClr val="tx1">
                              <a:lumMod val="75000"/>
                              <a:lumOff val="25000"/>
                            </a:schemeClr>
                          </a:solidFill>
                          <a:latin typeface="Calibri" panose="020F0502020204030204" pitchFamily="34" charset="0"/>
                        </a:rPr>
                        <a:t>Heiko </a:t>
                      </a:r>
                      <a:r>
                        <a:rPr lang="de-DE" sz="1400" dirty="0" err="1">
                          <a:solidFill>
                            <a:schemeClr val="tx1">
                              <a:lumMod val="75000"/>
                              <a:lumOff val="25000"/>
                            </a:schemeClr>
                          </a:solidFill>
                          <a:latin typeface="Calibri" panose="020F0502020204030204" pitchFamily="34" charset="0"/>
                        </a:rPr>
                        <a:t>Bemsel</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heiko.bemsel@mmgh.de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11"/>
                  </a:ext>
                </a:extLst>
              </a:tr>
            </a:tbl>
          </a:graphicData>
        </a:graphic>
      </p:graphicFrame>
      <p:sp>
        <p:nvSpPr>
          <p:cNvPr id="31" name="Rechteck 30"/>
          <p:cNvSpPr/>
          <p:nvPr/>
        </p:nvSpPr>
        <p:spPr>
          <a:xfrm>
            <a:off x="249101" y="6348232"/>
            <a:ext cx="6444963" cy="530915"/>
          </a:xfrm>
          <a:prstGeom prst="rect">
            <a:avLst/>
          </a:prstGeom>
        </p:spPr>
        <p:txBody>
          <a:bodyPr wrap="square">
            <a:spAutoFit/>
          </a:bodyPr>
          <a:lstStyle/>
          <a:p>
            <a:pPr>
              <a:spcAft>
                <a:spcPts val="300"/>
              </a:spcAft>
            </a:pP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b="1" dirty="0">
                <a:solidFill>
                  <a:schemeClr val="tx1">
                    <a:lumMod val="75000"/>
                    <a:lumOff val="25000"/>
                  </a:schemeClr>
                </a:solidFill>
                <a:latin typeface="Comic Sans MS" panose="030F0702030302020204" pitchFamily="66" charset="0"/>
              </a:rPr>
              <a:t>Kontaktdaten 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2906116955"/>
              </p:ext>
            </p:extLst>
          </p:nvPr>
        </p:nvGraphicFramePr>
        <p:xfrm>
          <a:off x="306252" y="6925325"/>
          <a:ext cx="6265999" cy="706407"/>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0">
                <a:tc>
                  <a:txBody>
                    <a:bodyPr/>
                    <a:lstStyle/>
                    <a:p>
                      <a:r>
                        <a:rPr lang="de-DE" sz="1400" dirty="0">
                          <a:solidFill>
                            <a:schemeClr val="bg1"/>
                          </a:solidFill>
                          <a:latin typeface="Calibri" panose="020F0502020204030204" pitchFamily="34" charset="0"/>
                        </a:rPr>
                        <a:t>Name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a:solidFill>
                            <a:schemeClr val="bg1"/>
                          </a:solidFill>
                          <a:latin typeface="Calibri" panose="020F0502020204030204" pitchFamily="34" charset="0"/>
                        </a:rPr>
                        <a:t>Telefonnummer</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a:solidFill>
                            <a:schemeClr val="bg1"/>
                          </a:solidFill>
                          <a:latin typeface="Calibri" panose="020F0502020204030204" pitchFamily="34" charset="0"/>
                        </a:rPr>
                        <a:t>E-Mail</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401607">
                <a:tc>
                  <a:txBody>
                    <a:bodyPr/>
                    <a:lstStyle/>
                    <a:p>
                      <a:r>
                        <a:rPr lang="de-DE" sz="1400" dirty="0" smtClean="0">
                          <a:solidFill>
                            <a:schemeClr val="tx1">
                              <a:lumMod val="75000"/>
                              <a:lumOff val="25000"/>
                            </a:schemeClr>
                          </a:solidFill>
                          <a:latin typeface="Calibri" panose="020F0502020204030204" pitchFamily="34" charset="0"/>
                        </a:rPr>
                        <a:t>Johanniter</a:t>
                      </a:r>
                      <a:r>
                        <a:rPr lang="de-DE" sz="1400" baseline="0" dirty="0" smtClean="0">
                          <a:solidFill>
                            <a:schemeClr val="tx1">
                              <a:lumMod val="75000"/>
                              <a:lumOff val="25000"/>
                            </a:schemeClr>
                          </a:solidFill>
                          <a:latin typeface="Calibri" panose="020F0502020204030204" pitchFamily="34" charset="0"/>
                        </a:rPr>
                        <a:t> </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a:solidFill>
                            <a:schemeClr val="tx1">
                              <a:lumMod val="75000"/>
                              <a:lumOff val="25000"/>
                            </a:schemeClr>
                          </a:solidFill>
                          <a:latin typeface="Calibri" panose="020F0502020204030204" pitchFamily="34" charset="0"/>
                        </a:rPr>
                        <a:t>0711/1367892</a:t>
                      </a: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schulmensa@johanniter.de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Kontaktdaten unseres stellvertretenden Hausmeisters</a:t>
            </a:r>
          </a:p>
        </p:txBody>
      </p:sp>
      <p:graphicFrame>
        <p:nvGraphicFramePr>
          <p:cNvPr id="36" name="Tabelle 35"/>
          <p:cNvGraphicFramePr>
            <a:graphicFrameLocks noGrp="1"/>
          </p:cNvGraphicFramePr>
          <p:nvPr>
            <p:extLst>
              <p:ext uri="{D42A27DB-BD31-4B8C-83A1-F6EECF244321}">
                <p14:modId xmlns:p14="http://schemas.microsoft.com/office/powerpoint/2010/main" val="2852896693"/>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a:solidFill>
                            <a:schemeClr val="bg1"/>
                          </a:solidFill>
                          <a:latin typeface="Calibri" panose="020F0502020204030204" pitchFamily="34" charset="0"/>
                        </a:rPr>
                        <a:t>Name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dirty="0">
                          <a:solidFill>
                            <a:schemeClr val="bg1"/>
                          </a:solidFill>
                          <a:latin typeface="Calibri" panose="020F0502020204030204" pitchFamily="34" charset="0"/>
                        </a:rPr>
                        <a:t>Telefonnummer</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dirty="0">
                          <a:solidFill>
                            <a:schemeClr val="bg1"/>
                          </a:solidFill>
                          <a:latin typeface="Calibri" panose="020F0502020204030204" pitchFamily="34" charset="0"/>
                        </a:rPr>
                        <a:t>E-Mail</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dirty="0">
                          <a:solidFill>
                            <a:schemeClr val="tx1">
                              <a:lumMod val="75000"/>
                              <a:lumOff val="25000"/>
                            </a:schemeClr>
                          </a:solidFill>
                          <a:latin typeface="+mn-lt"/>
                        </a:rPr>
                        <a:t>Werner Blanz </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0176/96075440</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a:solidFill>
                            <a:schemeClr val="tx1">
                              <a:lumMod val="75000"/>
                              <a:lumOff val="25000"/>
                            </a:schemeClr>
                          </a:solidFill>
                          <a:latin typeface="Calibri" panose="020F0502020204030204" pitchFamily="34" charset="0"/>
                        </a:rPr>
                        <a:t>montessori@stuttgart.de</a:t>
                      </a: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82056"/>
            <a:ext cx="960326" cy="380802"/>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de-DE" sz="1800" dirty="0">
              <a:solidFill>
                <a:schemeClr val="bg1"/>
              </a:solidFill>
              <a:latin typeface="Comic Sans MS" panose="030F0702030302020204" pitchFamily="66" charset="0"/>
            </a:endParaRPr>
          </a:p>
        </p:txBody>
      </p:sp>
      <p:sp>
        <p:nvSpPr>
          <p:cNvPr id="30" name="Textfeld 29"/>
          <p:cNvSpPr txBox="1"/>
          <p:nvPr/>
        </p:nvSpPr>
        <p:spPr>
          <a:xfrm>
            <a:off x="2339287" y="1192286"/>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sp>
        <p:nvSpPr>
          <p:cNvPr id="27" name="Textfeld 26"/>
          <p:cNvSpPr txBox="1"/>
          <p:nvPr/>
        </p:nvSpPr>
        <p:spPr>
          <a:xfrm>
            <a:off x="4924199" y="1199317"/>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3845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593558" y="1775791"/>
            <a:ext cx="5987778" cy="7940635"/>
          </a:xfrm>
          <a:prstGeom prst="rect">
            <a:avLst/>
          </a:prstGeom>
          <a:noFill/>
        </p:spPr>
        <p:txBody>
          <a:bodyPr wrap="square" lIns="0" tIns="0" rIns="0" bIns="0" rtlCol="0">
            <a:spAutoFit/>
          </a:bodyPr>
          <a:lstStyle/>
          <a:p>
            <a:r>
              <a:rPr lang="de-DE" sz="1400" dirty="0"/>
              <a:t>Liebe Eltern, liebe Kinder,</a:t>
            </a:r>
          </a:p>
          <a:p>
            <a:endParaRPr lang="de-DE" sz="1400" dirty="0"/>
          </a:p>
          <a:p>
            <a:r>
              <a:rPr lang="de-DE" sz="1400" dirty="0"/>
              <a:t>der Herbst ist da. Die Tage werden langsam kürzer, die Natur verfärbt sich bunt und ein leichter Wind weht durch Straßen und auf den Feldern. Nun wird es Zeit die Drachen hoch in die Lüfte steigen zu lassen und sich auf die anstehenden Herbstferien mit dem Thema  „</a:t>
            </a:r>
            <a:r>
              <a:rPr lang="de-DE" sz="1400" dirty="0" smtClean="0"/>
              <a:t>Alles, was </a:t>
            </a:r>
            <a:r>
              <a:rPr lang="de-DE" sz="1400" dirty="0"/>
              <a:t>fliegt“ zu freuen.</a:t>
            </a:r>
          </a:p>
          <a:p>
            <a:endParaRPr lang="de-DE" sz="1400" dirty="0"/>
          </a:p>
          <a:p>
            <a:r>
              <a:rPr lang="de-DE" sz="1400" b="1" i="1" dirty="0"/>
              <a:t>„Ich bin der Drache kunterbunt und flieg ganz wild im Zeugs herum.</a:t>
            </a:r>
            <a:br>
              <a:rPr lang="de-DE" sz="1400" b="1" i="1" dirty="0"/>
            </a:br>
            <a:r>
              <a:rPr lang="de-DE" sz="1400" b="1" i="1" dirty="0"/>
              <a:t>Da kommt ein Bienchen-Summ herbei:  </a:t>
            </a:r>
            <a:endParaRPr lang="de-DE" sz="1400" b="1" i="1" dirty="0" smtClean="0"/>
          </a:p>
          <a:p>
            <a:r>
              <a:rPr lang="de-DE" sz="1400" b="1" i="1" dirty="0" smtClean="0"/>
              <a:t>„Will </a:t>
            </a:r>
            <a:r>
              <a:rPr lang="de-DE" sz="1400" b="1" i="1" dirty="0"/>
              <a:t>auch bunt und wild dabei sein".</a:t>
            </a:r>
            <a:br>
              <a:rPr lang="de-DE" sz="1400" b="1" i="1" dirty="0"/>
            </a:br>
            <a:r>
              <a:rPr lang="de-DE" sz="1400" b="1" i="1" dirty="0"/>
              <a:t>Das geht nicht, sagt der Drache kurz,  </a:t>
            </a:r>
            <a:endParaRPr lang="de-DE" sz="1400" b="1" i="1" dirty="0" smtClean="0"/>
          </a:p>
          <a:p>
            <a:r>
              <a:rPr lang="de-DE" sz="1400" b="1" i="1" dirty="0" smtClean="0"/>
              <a:t>Du </a:t>
            </a:r>
            <a:r>
              <a:rPr lang="de-DE" sz="1400" b="1" i="1" dirty="0"/>
              <a:t>bist ein viel zu kleiner Furz.</a:t>
            </a:r>
            <a:br>
              <a:rPr lang="de-DE" sz="1400" b="1" i="1" dirty="0"/>
            </a:br>
            <a:r>
              <a:rPr lang="de-DE" sz="1400" b="1" i="1" dirty="0"/>
              <a:t>Das Bienchen-Summ nicht </a:t>
            </a:r>
            <a:r>
              <a:rPr lang="de-DE" sz="1400" b="1" i="1" dirty="0" smtClean="0"/>
              <a:t>frech, </a:t>
            </a:r>
            <a:r>
              <a:rPr lang="de-DE" sz="1400" b="1" i="1" dirty="0"/>
              <a:t>surrt herbei und sagt: </a:t>
            </a:r>
            <a:r>
              <a:rPr lang="de-DE" sz="1400" b="1" i="1" dirty="0" smtClean="0"/>
              <a:t>„Ich </a:t>
            </a:r>
            <a:r>
              <a:rPr lang="de-DE" sz="1400" b="1" i="1" dirty="0" err="1"/>
              <a:t>stech</a:t>
            </a:r>
            <a:r>
              <a:rPr lang="de-DE" sz="1400" b="1" i="1" dirty="0"/>
              <a:t>!"</a:t>
            </a:r>
            <a:br>
              <a:rPr lang="de-DE" sz="1400" b="1" i="1" dirty="0"/>
            </a:br>
            <a:r>
              <a:rPr lang="de-DE" sz="1400" b="1" i="1" dirty="0"/>
              <a:t>Jetzt hat der Drache ein Loch im Kleid </a:t>
            </a:r>
            <a:endParaRPr lang="de-DE" sz="1400" b="1" i="1" dirty="0" smtClean="0"/>
          </a:p>
          <a:p>
            <a:r>
              <a:rPr lang="de-DE" sz="1400" b="1" i="1" dirty="0" smtClean="0"/>
              <a:t>und </a:t>
            </a:r>
            <a:r>
              <a:rPr lang="de-DE" sz="1400" b="1" i="1" dirty="0"/>
              <a:t>stürzt geradewegs ins Maisfeld rein.</a:t>
            </a:r>
            <a:endParaRPr lang="de-DE" sz="1400" dirty="0"/>
          </a:p>
          <a:p>
            <a:r>
              <a:rPr lang="de-DE" sz="1400" b="1" i="1" dirty="0" smtClean="0"/>
              <a:t>(Hanna </a:t>
            </a:r>
            <a:r>
              <a:rPr lang="de-DE" sz="1400" b="1" i="1" dirty="0"/>
              <a:t>Schnyders</a:t>
            </a:r>
            <a:r>
              <a:rPr lang="de-DE" sz="1400" dirty="0"/>
              <a:t>)</a:t>
            </a:r>
          </a:p>
          <a:p>
            <a:endParaRPr lang="de-DE" sz="1400" dirty="0"/>
          </a:p>
          <a:p>
            <a:r>
              <a:rPr lang="de-DE" sz="1400" dirty="0"/>
              <a:t>Eine tolle Woche in der, die Ferienkinder Flugobjekte wie z.B. Drachen, Fallschirme und Papierflieger basteln. Natürlich steht passend zum Thema ein Ausflug zum Flughafen Stuttgart an. Am Flughafen gibt es einen </a:t>
            </a:r>
            <a:r>
              <a:rPr lang="de-DE" sz="1400" dirty="0" smtClean="0"/>
              <a:t>aus-</a:t>
            </a:r>
            <a:r>
              <a:rPr lang="de-DE" sz="1400" dirty="0" err="1" smtClean="0"/>
              <a:t>führlichen</a:t>
            </a:r>
            <a:r>
              <a:rPr lang="de-DE" sz="1400" dirty="0" smtClean="0"/>
              <a:t> </a:t>
            </a:r>
            <a:r>
              <a:rPr lang="de-DE" sz="1400" dirty="0"/>
              <a:t>Rundgang, und eine persönliche Bordkarte, um sich mal die Start - und Landebahn der Flugzeuge anzusehen. Am Donnerstag, den 31. </a:t>
            </a:r>
            <a:r>
              <a:rPr lang="de-DE" sz="1400" dirty="0" smtClean="0"/>
              <a:t>Okt-</a:t>
            </a:r>
          </a:p>
          <a:p>
            <a:r>
              <a:rPr lang="de-DE" sz="1400" dirty="0" smtClean="0"/>
              <a:t>ober </a:t>
            </a:r>
            <a:r>
              <a:rPr lang="de-DE" sz="1400" dirty="0"/>
              <a:t>wird natürlich Halloween in der Ferienbetreuung </a:t>
            </a:r>
            <a:r>
              <a:rPr lang="de-DE" sz="1400" dirty="0" smtClean="0"/>
              <a:t>zelebriert </a:t>
            </a:r>
            <a:r>
              <a:rPr lang="de-DE" sz="1400" dirty="0"/>
              <a:t>und die Kinder dürfen an diesem Tag verkleidet kommen. Am Abend gehen die Kinder dann sicherlich los um „Süßes oder Saures“ zu sammeln. Eine noch </a:t>
            </a:r>
            <a:r>
              <a:rPr lang="de-DE" sz="1400" dirty="0" smtClean="0"/>
              <a:t>relativ </a:t>
            </a:r>
            <a:r>
              <a:rPr lang="de-DE" sz="1400" dirty="0"/>
              <a:t>neue Tradition, die bei vielen Kindern super ankommt! Doch was steckt eigentlich dahinter? Das und noch vieles mehr könnt, Ihr liebe Kinder, in der Ferienbetreuung erfahren. </a:t>
            </a:r>
          </a:p>
          <a:p>
            <a:endParaRPr lang="de-DE" sz="1400" dirty="0"/>
          </a:p>
          <a:p>
            <a:endParaRPr lang="de-DE" sz="1400" dirty="0"/>
          </a:p>
          <a:p>
            <a:r>
              <a:rPr lang="de-DE" sz="1400" dirty="0"/>
              <a:t>Wir freuen uns auf Euch!</a:t>
            </a:r>
          </a:p>
          <a:p>
            <a:endParaRPr lang="de-DE" sz="1400" dirty="0"/>
          </a:p>
          <a:p>
            <a:r>
              <a:rPr lang="de-DE" sz="1400" dirty="0"/>
              <a:t>	</a:t>
            </a:r>
          </a:p>
          <a:p>
            <a:r>
              <a:rPr lang="de-DE" sz="1400" dirty="0"/>
              <a:t>               </a:t>
            </a:r>
            <a:r>
              <a:rPr lang="de-DE" sz="1400" u="sng" dirty="0"/>
              <a:t>Jasmin Grenzbach</a:t>
            </a:r>
            <a:r>
              <a:rPr lang="de-DE" sz="1400" dirty="0"/>
              <a:t>	          </a:t>
            </a:r>
            <a:r>
              <a:rPr lang="de-DE" sz="1400" u="sng" dirty="0"/>
              <a:t>Angelika Müller-</a:t>
            </a:r>
            <a:r>
              <a:rPr lang="de-DE" sz="1400" u="sng" dirty="0" err="1"/>
              <a:t>Zastrau</a:t>
            </a:r>
            <a:r>
              <a:rPr lang="de-DE" sz="1400" u="sng" dirty="0"/>
              <a:t/>
            </a:r>
            <a:br>
              <a:rPr lang="de-DE" sz="1400" u="sng" dirty="0"/>
            </a:br>
            <a:r>
              <a:rPr lang="de-DE" sz="1400" dirty="0"/>
              <a:t>             Teamleitung Ganztag	                      Rektorin</a:t>
            </a:r>
          </a:p>
          <a:p>
            <a:r>
              <a:rPr lang="de-DE" sz="1400" dirty="0"/>
              <a:t> </a:t>
            </a:r>
          </a:p>
          <a:p>
            <a:endParaRPr lang="de-DE" sz="1400" dirty="0">
              <a:solidFill>
                <a:srgbClr val="FF0000"/>
              </a:solidFill>
            </a:endParaRPr>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3"/>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8175" name="think-cell Folie" r:id="rId5" imgW="0" imgH="0" progId="">
                  <p:embed/>
                </p:oleObj>
              </mc:Choice>
              <mc:Fallback>
                <p:oleObj name="think-cell Folie" r:id="rId5" imgW="0" imgH="0" progId="">
                  <p:embed/>
                  <p:pic>
                    <p:nvPicPr>
                      <p:cNvPr id="0" name="AutoShape 57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a:solidFill>
                <a:schemeClr val="tx1">
                  <a:lumMod val="75000"/>
                  <a:lumOff val="25000"/>
                </a:schemeClr>
              </a:solidFill>
              <a:latin typeface="Comic Sans MS" panose="030F0702030302020204" pitchFamily="66" charset="0"/>
            </a:endParaRP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Hier erhalten Sie/Ihr nun das	                          für die </a:t>
            </a:r>
            <a:r>
              <a:rPr lang="de-DE" sz="1400" b="1" dirty="0">
                <a:solidFill>
                  <a:schemeClr val="tx1">
                    <a:lumMod val="75000"/>
                    <a:lumOff val="25000"/>
                  </a:schemeClr>
                </a:solidFill>
                <a:latin typeface="Comic Sans MS" panose="030F0702030302020204" pitchFamily="66" charset="0"/>
              </a:rPr>
              <a:t>Herbstferien 2019</a:t>
            </a:r>
            <a:r>
              <a:rPr lang="de-DE" sz="1400" dirty="0">
                <a:solidFill>
                  <a:schemeClr val="tx1">
                    <a:lumMod val="75000"/>
                    <a:lumOff val="25000"/>
                  </a:schemeClr>
                </a:solidFill>
                <a:latin typeface="Comic Sans MS" panose="030F0702030302020204" pitchFamily="66" charset="0"/>
              </a:rPr>
              <a:t>. Wir wollen Ihnen und Euch zunächst wieder ein paar Grundstrukturen unserer Ferienkonzeption vorstellen, denn die Ferientage haben einen klaren und immer wiederkehrenden Ablauf. Das gibt Kindern Orientierung und Sicherheit. </a:t>
            </a:r>
          </a:p>
          <a:p>
            <a:pPr>
              <a:spcBef>
                <a:spcPts val="200"/>
              </a:spcBef>
              <a:spcAft>
                <a:spcPts val="300"/>
              </a:spcAft>
            </a:pPr>
            <a:r>
              <a:rPr lang="de-DE" sz="1400" dirty="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Aktive 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Tischdecken und Abräumen,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der Vorbereitung des Frühstücks, beim Kehren, bei der Versorgung der Tiere,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beim Wässern der Pflanzen oder dem Bearbeiten der Beete.</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Bestandteil. Damit wollen wir einen Beitrag zur Gesunderhaltung der Kinder leisten.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Außerdem ist die Maria Montessori Grundschule Hausen zertifizierte Schule mit sport- und bewegungserzieherischem Schwerpunkt. Wir führen diesen Teil des Ferienprogramms nicht mehr extra auf, da er im Grundsatz verankert ist.</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finden Sie hier (Ausflugshandy 0176-909 763 97).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Mitarbeiterinnen und Mitarbeiter, die punktuell, also zeitlich begrenzt im Ferienprogramm helfen, stellen sich Ihnen und euch in einem kleinen Lebenslauf vor.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In der Broschüre liegt der herausnehmbare Ferienplan, den Sie/Ihr an markanter Stelle aufhängen könnt, damit alle Eltern mitverfolgen können, was  Ihr Kind wohl gerade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a:solidFill>
                  <a:schemeClr val="tx1">
                    <a:lumMod val="75000"/>
                    <a:lumOff val="25000"/>
                  </a:schemeClr>
                </a:solidFill>
                <a:latin typeface="Calibri" panose="020F0502020204030204" pitchFamily="34" charset="0"/>
              </a:rPr>
              <a:t>Smilys</a:t>
            </a:r>
            <a:r>
              <a:rPr lang="de-DE" sz="1300" dirty="0">
                <a:solidFill>
                  <a:schemeClr val="tx1">
                    <a:lumMod val="75000"/>
                    <a:lumOff val="25000"/>
                  </a:schemeClr>
                </a:solidFill>
                <a:latin typeface="Calibri" panose="020F0502020204030204" pitchFamily="34" charset="0"/>
              </a:rPr>
              <a:t> einzeichnen könnt. Bewertet Ihr das jeweilige Angebot. Den Stundenplan werft Ihr bitte am Montag in der Folgewoche ausgefüllt in den Briefkasten der Schule. Es ist uns sehr wichtig, wie Ihrem Kind bzw. wie Dir das Programm gefallen hat, wie Du Dich betreut gefühlt hast und ob Dir das Essen geschmeckt hat. Nur so können wir uns auch verbessern. Daher ist es ganz wichtig, dass wir möglichst von jedem Kind diese Rückmeldung erhalten. Wichtig ist uns auch, neue Ideen für die Ferienbetreuung direkt von den Kindern zu erhalten. Auch neue Vorschläge sind also auf dem Rückmeldebogen zu unterbreiten. Gerne nehmen wir Anregungen der Kinder in unser Ferienprogramm </a:t>
            </a:r>
            <a:r>
              <a:rPr lang="de-DE" sz="1300" dirty="0">
                <a:solidFill>
                  <a:schemeClr val="tx1">
                    <a:lumMod val="75000"/>
                    <a:lumOff val="25000"/>
                  </a:schemeClr>
                </a:solidFill>
              </a:rPr>
              <a:t>auf.</a:t>
            </a: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dirty="0">
                <a:solidFill>
                  <a:srgbClr val="7030A0"/>
                </a:solidFill>
                <a:latin typeface="Comic Sans MS" panose="030F0702030302020204" pitchFamily="66" charset="0"/>
              </a:rPr>
              <a:t>F</a:t>
            </a:r>
            <a:r>
              <a:rPr lang="de-DE" sz="1400" b="1" dirty="0">
                <a:solidFill>
                  <a:srgbClr val="92D050"/>
                </a:solidFill>
                <a:latin typeface="Comic Sans MS" panose="030F0702030302020204" pitchFamily="66" charset="0"/>
              </a:rPr>
              <a:t>E</a:t>
            </a:r>
            <a:r>
              <a:rPr lang="de-DE" sz="1400" b="1" dirty="0">
                <a:solidFill>
                  <a:srgbClr val="7030A0"/>
                </a:solidFill>
                <a:latin typeface="Comic Sans MS" panose="030F0702030302020204" pitchFamily="66" charset="0"/>
              </a:rPr>
              <a:t>R</a:t>
            </a:r>
            <a:r>
              <a:rPr lang="de-DE" sz="1400" b="1" dirty="0">
                <a:solidFill>
                  <a:srgbClr val="92D050"/>
                </a:solidFill>
                <a:latin typeface="Comic Sans MS" panose="030F0702030302020204" pitchFamily="66" charset="0"/>
              </a:rPr>
              <a:t>I</a:t>
            </a:r>
            <a:r>
              <a:rPr lang="de-DE" sz="1400" b="1" dirty="0">
                <a:solidFill>
                  <a:srgbClr val="7030A0"/>
                </a:solidFill>
                <a:latin typeface="Comic Sans MS" panose="030F0702030302020204" pitchFamily="66" charset="0"/>
              </a:rPr>
              <a:t>E</a:t>
            </a:r>
            <a:r>
              <a:rPr lang="de-DE" sz="1400" b="1" dirty="0">
                <a:solidFill>
                  <a:srgbClr val="92D050"/>
                </a:solidFill>
                <a:latin typeface="Comic Sans MS" panose="030F0702030302020204" pitchFamily="66" charset="0"/>
              </a:rPr>
              <a:t>N</a:t>
            </a:r>
            <a:r>
              <a:rPr lang="de-DE" sz="1400" b="1" dirty="0">
                <a:solidFill>
                  <a:srgbClr val="7030A0"/>
                </a:solidFill>
                <a:latin typeface="Comic Sans MS" panose="030F0702030302020204" pitchFamily="66" charset="0"/>
              </a:rPr>
              <a:t>A</a:t>
            </a:r>
            <a:r>
              <a:rPr lang="de-DE" sz="1400" b="1" dirty="0">
                <a:solidFill>
                  <a:srgbClr val="92D050"/>
                </a:solidFill>
                <a:latin typeface="Comic Sans MS" panose="030F0702030302020204" pitchFamily="66" charset="0"/>
              </a:rPr>
              <a:t>N</a:t>
            </a:r>
            <a:r>
              <a:rPr lang="de-DE" sz="1400" b="1" dirty="0">
                <a:solidFill>
                  <a:srgbClr val="7030A0"/>
                </a:solidFill>
                <a:latin typeface="Comic Sans MS" panose="030F0702030302020204" pitchFamily="66" charset="0"/>
              </a:rPr>
              <a:t>G</a:t>
            </a:r>
            <a:r>
              <a:rPr lang="de-DE" sz="1400" b="1" dirty="0">
                <a:solidFill>
                  <a:srgbClr val="92D050"/>
                </a:solidFill>
                <a:latin typeface="Comic Sans MS" panose="030F0702030302020204" pitchFamily="66" charset="0"/>
              </a:rPr>
              <a:t>E</a:t>
            </a:r>
            <a:r>
              <a:rPr lang="de-DE" sz="1400" b="1" dirty="0">
                <a:solidFill>
                  <a:srgbClr val="7030A0"/>
                </a:solidFill>
                <a:latin typeface="Comic Sans MS" panose="030F0702030302020204" pitchFamily="66" charset="0"/>
              </a:rPr>
              <a:t>B</a:t>
            </a:r>
            <a:r>
              <a:rPr lang="de-DE" sz="1400" b="1" dirty="0">
                <a:solidFill>
                  <a:srgbClr val="92D050"/>
                </a:solidFill>
                <a:latin typeface="Comic Sans MS" panose="030F0702030302020204" pitchFamily="66" charset="0"/>
              </a:rPr>
              <a:t>O</a:t>
            </a:r>
            <a:r>
              <a:rPr lang="de-DE" sz="1400" b="1" dirty="0">
                <a:solidFill>
                  <a:srgbClr val="7030A0"/>
                </a:solidFill>
                <a:latin typeface="Comic Sans MS" panose="030F0702030302020204" pitchFamily="66" charset="0"/>
              </a:rPr>
              <a:t>T</a:t>
            </a:r>
            <a:endParaRPr lang="de-DE" sz="1400" dirty="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3" name="Foliennummernplatzhalter 2"/>
          <p:cNvSpPr>
            <a:spLocks noGrp="1"/>
          </p:cNvSpPr>
          <p:nvPr>
            <p:ph type="sldNum" sz="quarter" idx="12"/>
          </p:nvPr>
        </p:nvSpPr>
        <p:spPr>
          <a:xfrm>
            <a:off x="117181" y="9517816"/>
            <a:ext cx="188286" cy="442000"/>
          </a:xfrm>
        </p:spPr>
        <p:txBody>
          <a:bodyPr lIns="20976" tIns="10488" rIns="20976" bIns="10488"/>
          <a:lstStyle/>
          <a:p>
            <a:pPr algn="r"/>
            <a:r>
              <a:rPr lang="de-DE" sz="1400" dirty="0">
                <a:solidFill>
                  <a:prstClr val="black"/>
                </a:solidFill>
              </a:rPr>
              <a:t>2</a:t>
            </a: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8" name="Textfeld 27"/>
          <p:cNvSpPr txBox="1"/>
          <p:nvPr/>
        </p:nvSpPr>
        <p:spPr>
          <a:xfrm>
            <a:off x="4976288" y="1174765"/>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9198" name="think-cell Folie" r:id="rId5" imgW="0" imgH="0" progId="">
                  <p:embed/>
                </p:oleObj>
              </mc:Choice>
              <mc:Fallback>
                <p:oleObj name="think-cell Folie" r:id="rId5" imgW="0" imgH="0" progId="">
                  <p:embed/>
                  <p:pic>
                    <p:nvPicPr>
                      <p:cNvPr id="0" name="AutoShape 5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a:solidFill>
                  <a:prstClr val="black"/>
                </a:solidFill>
              </a:rPr>
              <a:t>3</a:t>
            </a:r>
          </a:p>
        </p:txBody>
      </p:sp>
      <p:sp>
        <p:nvSpPr>
          <p:cNvPr id="21" name="Rechteck 20"/>
          <p:cNvSpPr/>
          <p:nvPr/>
        </p:nvSpPr>
        <p:spPr>
          <a:xfrm>
            <a:off x="211324" y="1549941"/>
            <a:ext cx="6444963" cy="643509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2019/20</a:t>
            </a:r>
          </a:p>
          <a:p>
            <a:pPr>
              <a:spcAft>
                <a:spcPts val="300"/>
              </a:spcAft>
            </a:pPr>
            <a:r>
              <a:rPr lang="de-DE" sz="1300" dirty="0">
                <a:solidFill>
                  <a:schemeClr val="tx1">
                    <a:lumMod val="75000"/>
                    <a:lumOff val="25000"/>
                  </a:schemeClr>
                </a:solidFill>
                <a:latin typeface="Calibri" panose="020F0502020204030204" pitchFamily="34" charset="0"/>
              </a:rPr>
              <a:t>(Änderungen vorbehalten):</a:t>
            </a:r>
          </a:p>
          <a:p>
            <a:pPr>
              <a:spcBef>
                <a:spcPts val="200"/>
              </a:spcBef>
              <a:spcAft>
                <a:spcPts val="300"/>
              </a:spcAft>
            </a:pPr>
            <a:r>
              <a:rPr lang="de-DE" sz="1300" dirty="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b="1"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dirty="0">
                <a:solidFill>
                  <a:schemeClr val="tx1">
                    <a:lumMod val="75000"/>
                    <a:lumOff val="25000"/>
                  </a:schemeClr>
                </a:solidFill>
                <a:latin typeface="Calibri" panose="020F0502020204030204" pitchFamily="34" charset="0"/>
              </a:rPr>
              <a:t>Wenn Sie oder Ihr zu einem der Themen etwas Besonderes beitragen könnt, </a:t>
            </a:r>
            <a:br>
              <a:rPr lang="de-DE" sz="1300" i="1" dirty="0">
                <a:solidFill>
                  <a:schemeClr val="tx1">
                    <a:lumMod val="75000"/>
                    <a:lumOff val="25000"/>
                  </a:schemeClr>
                </a:solidFill>
                <a:latin typeface="Calibri" panose="020F0502020204030204" pitchFamily="34" charset="0"/>
              </a:rPr>
            </a:br>
            <a:r>
              <a:rPr lang="de-DE" sz="1300" i="1" dirty="0">
                <a:solidFill>
                  <a:schemeClr val="tx1">
                    <a:lumMod val="75000"/>
                    <a:lumOff val="25000"/>
                  </a:schemeClr>
                </a:solidFill>
                <a:latin typeface="Calibri" panose="020F0502020204030204" pitchFamily="34" charset="0"/>
              </a:rPr>
              <a:t>lassen 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Weihnachtsferien – Rund um das Thema Märchen</a:t>
            </a:r>
            <a:endParaRPr lang="de-DE" sz="1200" dirty="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3527889"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Faschingsferien – Fasching und Märchenillustration</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4164538"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Pfingstferien – „Summ Summ“ Rund um das Thema Bienen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65143" cy="200055"/>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Sommerferien – Die Indianer sind los </a:t>
            </a:r>
          </a:p>
        </p:txBody>
      </p:sp>
      <p:sp>
        <p:nvSpPr>
          <p:cNvPr id="24" name="Rechteck 23"/>
          <p:cNvSpPr/>
          <p:nvPr/>
        </p:nvSpPr>
        <p:spPr>
          <a:xfrm>
            <a:off x="3271535" y="5403543"/>
            <a:ext cx="2473562"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Osterferien – Alles rund ums Huhn</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alles was fliegt!</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Pfingsten</a:t>
            </a:r>
            <a:endParaRPr lang="de-DE" sz="600" dirty="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5" descr="G:\Weitere Aufträge\1 Montessori - Müller-Zastrau\2 Anstehende Projekte\1 Ferienbroschüre\Neue Symbole\finale Symbole\Papierflieger.gif"/>
          <p:cNvPicPr>
            <a:picLocks noChangeAspect="1" noChangeArrowheads="1"/>
          </p:cNvPicPr>
          <p:nvPr/>
        </p:nvPicPr>
        <p:blipFill rotWithShape="1">
          <a:blip r:embed="rId9">
            <a:extLst>
              <a:ext uri="{28A0092B-C50C-407E-A947-70E740481C1C}">
                <a14:useLocalDpi xmlns:a14="http://schemas.microsoft.com/office/drawing/2010/main" val="0"/>
              </a:ext>
            </a:extLst>
          </a:blip>
          <a:srcRect l="4594" r="1" b="11561"/>
          <a:stretch/>
        </p:blipFill>
        <p:spPr bwMode="auto">
          <a:xfrm>
            <a:off x="204244" y="2347386"/>
            <a:ext cx="638262" cy="4282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val="0"/>
              </a:ext>
            </a:extLst>
          </a:blip>
          <a:srcRect l="9158" t="6849" r="8303" b="5410"/>
          <a:stretch/>
        </p:blipFill>
        <p:spPr bwMode="auto">
          <a:xfrm>
            <a:off x="3585886" y="2643965"/>
            <a:ext cx="546803" cy="5783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140" y="4329175"/>
            <a:ext cx="452377" cy="61119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6" descr="G:\Weitere Aufträge\1 Montessori - Müller-Zastrau\2 Anstehende Projekte\1 Ferienbroschüre\Neue Symbole\Junges-Huhn.jpg"/>
          <p:cNvPicPr>
            <a:picLocks noChangeAspect="1" noChangeArrowheads="1"/>
          </p:cNvPicPr>
          <p:nvPr/>
        </p:nvPicPr>
        <p:blipFill rotWithShape="1">
          <a:blip r:embed="rId12">
            <a:extLst>
              <a:ext uri="{28A0092B-C50C-407E-A947-70E740481C1C}">
                <a14:useLocalDpi xmlns:a14="http://schemas.microsoft.com/office/drawing/2010/main" val="0"/>
              </a:ext>
            </a:extLst>
          </a:blip>
          <a:srcRect t="14186" b="11987"/>
          <a:stretch/>
        </p:blipFill>
        <p:spPr bwMode="auto">
          <a:xfrm>
            <a:off x="2478038" y="5608088"/>
            <a:ext cx="472277" cy="49257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3" descr="G:\Weitere Aufträge\1 Montessori - Müller-Zastrau\2 Anstehende Projekte\1 Ferienbroschüre\Neue Symbole\biene.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937" y="6853531"/>
            <a:ext cx="624913" cy="48665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5" descr="G:\Weitere Aufträge\1 Montessori - Müller-Zastrau\2 Anstehende Projekte\1 Ferienbroschüre\Neue Symbole\indianer-malvorlagen-19.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2683" y="8198519"/>
            <a:ext cx="498852" cy="73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3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4160" name="think-cell Folie" r:id="rId5" imgW="0" imgH="0" progId="">
                  <p:embed/>
                </p:oleObj>
              </mc:Choice>
              <mc:Fallback>
                <p:oleObj name="think-cell Folie" r:id="rId5" imgW="0" imgH="0" progId="">
                  <p:embed/>
                  <p:pic>
                    <p:nvPicPr>
                      <p:cNvPr id="0" name="AutoShape 6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Herbstferien 2019 </a:t>
            </a:r>
          </a:p>
          <a:p>
            <a:pPr>
              <a:spcAft>
                <a:spcPts val="300"/>
              </a:spcAft>
            </a:pPr>
            <a:r>
              <a:rPr lang="de-DE" sz="1300" dirty="0">
                <a:solidFill>
                  <a:schemeClr val="tx1">
                    <a:lumMod val="75000"/>
                    <a:lumOff val="25000"/>
                  </a:schemeClr>
                </a:solidFill>
                <a:latin typeface="Calibri" panose="020F0502020204030204" pitchFamily="34" charset="0"/>
              </a:rPr>
              <a:t> </a:t>
            </a: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graphicFrame>
        <p:nvGraphicFramePr>
          <p:cNvPr id="4" name="Tabelle 3"/>
          <p:cNvGraphicFramePr>
            <a:graphicFrameLocks noGrp="1"/>
          </p:cNvGraphicFramePr>
          <p:nvPr>
            <p:extLst>
              <p:ext uri="{D42A27DB-BD31-4B8C-83A1-F6EECF244321}">
                <p14:modId xmlns:p14="http://schemas.microsoft.com/office/powerpoint/2010/main" val="3163905904"/>
              </p:ext>
            </p:extLst>
          </p:nvPr>
        </p:nvGraphicFramePr>
        <p:xfrm>
          <a:off x="515670" y="1958271"/>
          <a:ext cx="6140617" cy="4812312"/>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46132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Lego und </a:t>
                      </a:r>
                      <a:r>
                        <a:rPr lang="de-DE" sz="1100" b="0" baseline="0" dirty="0">
                          <a:solidFill>
                            <a:schemeClr val="bg1"/>
                          </a:solidFill>
                          <a:latin typeface="Calibri" panose="020F0502020204030204" pitchFamily="34" charset="0"/>
                        </a:rPr>
                        <a:t>Fallschirm </a:t>
                      </a:r>
                      <a:br>
                        <a:rPr lang="de-DE" sz="1100" b="0" baseline="0" dirty="0">
                          <a:solidFill>
                            <a:schemeClr val="bg1"/>
                          </a:solidFill>
                          <a:latin typeface="Calibri" panose="020F0502020204030204" pitchFamily="34" charset="0"/>
                        </a:rPr>
                      </a:b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Zimmer 21/</a:t>
                      </a:r>
                      <a:r>
                        <a:rPr lang="de-DE" sz="1100" b="0" baseline="0" dirty="0" err="1">
                          <a:solidFill>
                            <a:schemeClr val="bg1"/>
                          </a:solidFill>
                          <a:latin typeface="Calibri" panose="020F0502020204030204" pitchFamily="34" charset="0"/>
                        </a:rPr>
                        <a:t>Konstrukta</a:t>
                      </a:r>
                      <a:endParaRPr lang="de-DE" sz="1100" b="0" baseline="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000" b="1" kern="1200" dirty="0">
                          <a:solidFill>
                            <a:schemeClr val="tx1"/>
                          </a:solidFill>
                          <a:effectLst/>
                          <a:latin typeface="Calibri" panose="020F0502020204030204" pitchFamily="34" charset="0"/>
                          <a:ea typeface="+mn-ea"/>
                          <a:cs typeface="+mn-cs"/>
                        </a:rPr>
                        <a:t>Lego</a:t>
                      </a:r>
                      <a:r>
                        <a:rPr lang="de-DE" sz="1000" b="1" kern="1200" baseline="0" dirty="0">
                          <a:solidFill>
                            <a:schemeClr val="tx1"/>
                          </a:solidFill>
                          <a:effectLst/>
                          <a:latin typeface="Calibri" panose="020F0502020204030204" pitchFamily="34" charset="0"/>
                          <a:ea typeface="+mn-ea"/>
                          <a:cs typeface="+mn-cs"/>
                        </a:rPr>
                        <a:t> und Fallschirme wie passt das zusammen? Ganz einfach! Wir bauen Legofiguren, die wir dann an einem selbstgebastelten Fallschirm durch die Luft sausen lassen. Kommt das Legomännchen heil am Boden an, ist die Konstruktion des Fallschirms gut! </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5098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Mini-Turnier</a:t>
                      </a:r>
                      <a:r>
                        <a:rPr lang="de-DE" sz="1100" b="0" baseline="0" dirty="0">
                          <a:solidFill>
                            <a:schemeClr val="bg1"/>
                          </a:solidFill>
                          <a:latin typeface="Calibri" panose="020F0502020204030204" pitchFamily="34" charset="0"/>
                        </a:rPr>
                        <a:t> </a:t>
                      </a:r>
                      <a:br>
                        <a:rPr lang="de-DE" sz="1100" b="0" baseline="0" dirty="0">
                          <a:solidFill>
                            <a:schemeClr val="bg1"/>
                          </a:solidFill>
                          <a:latin typeface="Calibri" panose="020F0502020204030204" pitchFamily="34" charset="0"/>
                        </a:rPr>
                      </a:br>
                      <a:r>
                        <a:rPr lang="de-DE" sz="1100" b="0" baseline="0" dirty="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a:solidFill>
                            <a:schemeClr val="bg1"/>
                          </a:solidFill>
                          <a:latin typeface="Calibri" panose="020F0502020204030204" pitchFamily="34" charset="0"/>
                        </a:rPr>
                        <a:t>Syuhaidah</a:t>
                      </a:r>
                      <a:r>
                        <a:rPr lang="de-DE" sz="1100" b="0" baseline="0" dirty="0">
                          <a:solidFill>
                            <a:schemeClr val="bg1"/>
                          </a:solidFill>
                          <a:latin typeface="Calibri" panose="020F0502020204030204" pitchFamily="34" charset="0"/>
                        </a:rPr>
                        <a:t> Hensel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Kinder- und Jugendhaus Hausen</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000" b="1" kern="1200" dirty="0">
                          <a:solidFill>
                            <a:schemeClr val="tx1"/>
                          </a:solidFill>
                          <a:effectLst/>
                          <a:latin typeface="Calibri" panose="020F0502020204030204" pitchFamily="34" charset="0"/>
                          <a:ea typeface="+mn-ea"/>
                          <a:cs typeface="+mn-cs"/>
                        </a:rPr>
                        <a:t>So macht gewinnen Spaß! Im</a:t>
                      </a:r>
                      <a:r>
                        <a:rPr lang="de-DE" sz="1000" b="1" kern="1200" baseline="0" dirty="0">
                          <a:solidFill>
                            <a:schemeClr val="tx1"/>
                          </a:solidFill>
                          <a:effectLst/>
                          <a:latin typeface="Calibri" panose="020F0502020204030204" pitchFamily="34" charset="0"/>
                          <a:ea typeface="+mn-ea"/>
                          <a:cs typeface="+mn-cs"/>
                        </a:rPr>
                        <a:t> </a:t>
                      </a:r>
                      <a:r>
                        <a:rPr lang="de-DE" sz="1000" b="1" kern="1200" dirty="0">
                          <a:solidFill>
                            <a:schemeClr val="tx1"/>
                          </a:solidFill>
                          <a:effectLst/>
                          <a:latin typeface="Calibri" panose="020F0502020204030204" pitchFamily="34" charset="0"/>
                          <a:ea typeface="+mn-ea"/>
                          <a:cs typeface="+mn-cs"/>
                        </a:rPr>
                        <a:t>Angebot Mini-Turnier spielen</a:t>
                      </a:r>
                      <a:r>
                        <a:rPr lang="de-DE" sz="1000" b="1" kern="1200" baseline="0" dirty="0">
                          <a:solidFill>
                            <a:schemeClr val="tx1"/>
                          </a:solidFill>
                          <a:effectLst/>
                          <a:latin typeface="Calibri" panose="020F0502020204030204" pitchFamily="34" charset="0"/>
                          <a:ea typeface="+mn-ea"/>
                          <a:cs typeface="+mn-cs"/>
                        </a:rPr>
                        <a:t> wir </a:t>
                      </a:r>
                      <a:r>
                        <a:rPr lang="de-DE" sz="1000" b="1" kern="1200" dirty="0">
                          <a:solidFill>
                            <a:schemeClr val="tx1"/>
                          </a:solidFill>
                          <a:effectLst/>
                          <a:latin typeface="Calibri" panose="020F0502020204030204" pitchFamily="34" charset="0"/>
                          <a:ea typeface="+mn-ea"/>
                          <a:cs typeface="+mn-cs"/>
                        </a:rPr>
                        <a:t>spannenden Spiele, wie z.B.  </a:t>
                      </a:r>
                      <a:r>
                        <a:rPr lang="de-DE" sz="1000" b="1" kern="1200" dirty="0" err="1">
                          <a:solidFill>
                            <a:schemeClr val="tx1"/>
                          </a:solidFill>
                          <a:effectLst/>
                          <a:latin typeface="Calibri" panose="020F0502020204030204" pitchFamily="34" charset="0"/>
                          <a:ea typeface="+mn-ea"/>
                          <a:cs typeface="+mn-cs"/>
                        </a:rPr>
                        <a:t>Croussboule</a:t>
                      </a:r>
                      <a:r>
                        <a:rPr lang="de-DE" sz="1000" b="1" kern="1200" dirty="0">
                          <a:solidFill>
                            <a:schemeClr val="tx1"/>
                          </a:solidFill>
                          <a:effectLst/>
                          <a:latin typeface="Calibri" panose="020F0502020204030204" pitchFamily="34" charset="0"/>
                          <a:ea typeface="+mn-ea"/>
                          <a:cs typeface="+mn-cs"/>
                        </a:rPr>
                        <a:t>, </a:t>
                      </a:r>
                      <a:r>
                        <a:rPr lang="de-DE" sz="1000" b="1" kern="1200" dirty="0" err="1">
                          <a:solidFill>
                            <a:schemeClr val="tx1"/>
                          </a:solidFill>
                          <a:effectLst/>
                          <a:latin typeface="Calibri" panose="020F0502020204030204" pitchFamily="34" charset="0"/>
                          <a:ea typeface="+mn-ea"/>
                          <a:cs typeface="+mn-cs"/>
                        </a:rPr>
                        <a:t>Dart</a:t>
                      </a:r>
                      <a:r>
                        <a:rPr lang="de-DE" sz="1000" b="1" kern="1200" baseline="0" dirty="0">
                          <a:solidFill>
                            <a:schemeClr val="tx1"/>
                          </a:solidFill>
                          <a:effectLst/>
                          <a:latin typeface="Calibri" panose="020F0502020204030204" pitchFamily="34" charset="0"/>
                          <a:ea typeface="+mn-ea"/>
                          <a:cs typeface="+mn-cs"/>
                        </a:rPr>
                        <a:t> und</a:t>
                      </a:r>
                      <a:r>
                        <a:rPr lang="de-DE" sz="1000" b="1" kern="1200" dirty="0">
                          <a:solidFill>
                            <a:schemeClr val="tx1"/>
                          </a:solidFill>
                          <a:effectLst/>
                          <a:latin typeface="Calibri" panose="020F0502020204030204" pitchFamily="34" charset="0"/>
                          <a:ea typeface="+mn-ea"/>
                          <a:cs typeface="+mn-cs"/>
                        </a:rPr>
                        <a:t> </a:t>
                      </a:r>
                      <a:r>
                        <a:rPr lang="de-DE" sz="1000" b="1" kern="1200" dirty="0" err="1">
                          <a:solidFill>
                            <a:schemeClr val="tx1"/>
                          </a:solidFill>
                          <a:effectLst/>
                          <a:latin typeface="Calibri" panose="020F0502020204030204" pitchFamily="34" charset="0"/>
                          <a:ea typeface="+mn-ea"/>
                          <a:cs typeface="+mn-cs"/>
                        </a:rPr>
                        <a:t>Ringwurf</a:t>
                      </a:r>
                      <a:r>
                        <a:rPr lang="de-DE" sz="1000" b="1" kern="1200" dirty="0">
                          <a:solidFill>
                            <a:schemeClr val="tx1"/>
                          </a:solidFill>
                          <a:effectLst/>
                          <a:latin typeface="Calibri" panose="020F0502020204030204" pitchFamily="34" charset="0"/>
                          <a:ea typeface="+mn-ea"/>
                          <a:cs typeface="+mn-cs"/>
                        </a:rPr>
                        <a:t>.</a:t>
                      </a:r>
                      <a:r>
                        <a:rPr lang="de-DE" sz="1000" b="1" kern="1200" baseline="0" dirty="0">
                          <a:solidFill>
                            <a:schemeClr val="tx1"/>
                          </a:solidFill>
                          <a:effectLst/>
                          <a:latin typeface="Calibri" panose="020F0502020204030204" pitchFamily="34" charset="0"/>
                          <a:ea typeface="+mn-ea"/>
                          <a:cs typeface="+mn-cs"/>
                        </a:rPr>
                        <a:t> Hier lassen wir die Kugeln, Pfeile und Ringe mit Spaß durch die Luft </a:t>
                      </a:r>
                      <a:r>
                        <a:rPr lang="de-DE" sz="1000" b="1" kern="1200" baseline="0" dirty="0" smtClean="0">
                          <a:solidFill>
                            <a:schemeClr val="tx1"/>
                          </a:solidFill>
                          <a:effectLst/>
                          <a:latin typeface="Calibri" panose="020F0502020204030204" pitchFamily="34" charset="0"/>
                          <a:ea typeface="+mn-ea"/>
                          <a:cs typeface="+mn-cs"/>
                        </a:rPr>
                        <a:t>fliegen und die Gewinner bekommen natürlich auch einen Preis.</a:t>
                      </a:r>
                      <a:endParaRPr lang="de-DE" sz="1000" b="1" kern="1200" dirty="0">
                        <a:solidFill>
                          <a:schemeClr val="tx1"/>
                        </a:solidFill>
                        <a:effectLst/>
                        <a:latin typeface="Calibri" panose="020F0502020204030204" pitchFamily="34" charset="0"/>
                        <a:ea typeface="+mn-ea"/>
                        <a:cs typeface="+mn-cs"/>
                      </a:endParaRPr>
                    </a:p>
                    <a:p>
                      <a:endParaRPr lang="de-DE" sz="1000" b="1" kern="1200" baseline="0" dirty="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24836" y="232161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4" name="Textfeld 33"/>
          <p:cNvSpPr txBox="1"/>
          <p:nvPr/>
        </p:nvSpPr>
        <p:spPr>
          <a:xfrm>
            <a:off x="5001437" y="1168698"/>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
        <p:nvSpPr>
          <p:cNvPr id="44" name="Ellipse 43"/>
          <p:cNvSpPr/>
          <p:nvPr/>
        </p:nvSpPr>
        <p:spPr>
          <a:xfrm>
            <a:off x="51551" y="443719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aphicFrame>
        <p:nvGraphicFramePr>
          <p:cNvPr id="33" name="Tabelle 32"/>
          <p:cNvGraphicFramePr>
            <a:graphicFrameLocks noGrp="1"/>
          </p:cNvGraphicFramePr>
          <p:nvPr>
            <p:extLst>
              <p:ext uri="{D42A27DB-BD31-4B8C-83A1-F6EECF244321}">
                <p14:modId xmlns:p14="http://schemas.microsoft.com/office/powerpoint/2010/main" val="2311400578"/>
              </p:ext>
            </p:extLst>
          </p:nvPr>
        </p:nvGraphicFramePr>
        <p:xfrm>
          <a:off x="515670" y="7770980"/>
          <a:ext cx="6188038" cy="259080"/>
        </p:xfrm>
        <a:graphic>
          <a:graphicData uri="http://schemas.openxmlformats.org/drawingml/2006/table">
            <a:tbl>
              <a:tblPr firstRow="1" bandRow="1">
                <a:tableStyleId>{5FD0F851-EC5A-4D38-B0AD-8093EC10F338}</a:tableStyleId>
              </a:tblPr>
              <a:tblGrid>
                <a:gridCol w="1995258">
                  <a:extLst>
                    <a:ext uri="{9D8B030D-6E8A-4147-A177-3AD203B41FA5}">
                      <a16:colId xmlns:a16="http://schemas.microsoft.com/office/drawing/2014/main" val="20000"/>
                    </a:ext>
                  </a:extLst>
                </a:gridCol>
                <a:gridCol w="4192780">
                  <a:extLst>
                    <a:ext uri="{9D8B030D-6E8A-4147-A177-3AD203B41FA5}">
                      <a16:colId xmlns:a16="http://schemas.microsoft.com/office/drawing/2014/main" val="20001"/>
                    </a:ext>
                  </a:extLst>
                </a:gridCol>
              </a:tblGrid>
              <a:tr h="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b="1" kern="1200" baseline="0" dirty="0">
                        <a:solidFill>
                          <a:schemeClr val="tx1"/>
                        </a:solidFill>
                        <a:effectLst/>
                        <a:latin typeface="Arial" panose="020B0604020202020204" pitchFamily="34" charset="0"/>
                        <a:ea typeface="+mn-ea"/>
                        <a:cs typeface="Arial" panose="020B060402020202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5" name="Foliennummernplatzhalter 2"/>
          <p:cNvSpPr>
            <a:spLocks noGrp="1"/>
          </p:cNvSpPr>
          <p:nvPr>
            <p:ph type="sldNum" sz="quarter" idx="12"/>
          </p:nvPr>
        </p:nvSpPr>
        <p:spPr>
          <a:xfrm>
            <a:off x="204463" y="9550750"/>
            <a:ext cx="188286" cy="442000"/>
          </a:xfrm>
        </p:spPr>
        <p:txBody>
          <a:bodyPr/>
          <a:lstStyle/>
          <a:p>
            <a:pPr algn="r"/>
            <a:r>
              <a:rPr lang="de-DE" sz="1400" dirty="0">
                <a:solidFill>
                  <a:prstClr val="black"/>
                </a:solidFill>
              </a:rPr>
              <a:t>4</a:t>
            </a:r>
          </a:p>
        </p:txBody>
      </p:sp>
      <p:graphicFrame>
        <p:nvGraphicFramePr>
          <p:cNvPr id="49" name="Tabelle 48"/>
          <p:cNvGraphicFramePr>
            <a:graphicFrameLocks noGrp="1"/>
          </p:cNvGraphicFramePr>
          <p:nvPr>
            <p:extLst>
              <p:ext uri="{D42A27DB-BD31-4B8C-83A1-F6EECF244321}">
                <p14:modId xmlns:p14="http://schemas.microsoft.com/office/powerpoint/2010/main" val="798256855"/>
              </p:ext>
            </p:extLst>
          </p:nvPr>
        </p:nvGraphicFramePr>
        <p:xfrm>
          <a:off x="515670" y="6621826"/>
          <a:ext cx="6188038" cy="2751459"/>
        </p:xfrm>
        <a:graphic>
          <a:graphicData uri="http://schemas.openxmlformats.org/drawingml/2006/table">
            <a:tbl>
              <a:tblPr firstRow="1" bandRow="1">
                <a:tableStyleId>{5FD0F851-EC5A-4D38-B0AD-8093EC10F338}</a:tableStyleId>
              </a:tblPr>
              <a:tblGrid>
                <a:gridCol w="1943603">
                  <a:extLst>
                    <a:ext uri="{9D8B030D-6E8A-4147-A177-3AD203B41FA5}">
                      <a16:colId xmlns:a16="http://schemas.microsoft.com/office/drawing/2014/main" val="20000"/>
                    </a:ext>
                  </a:extLst>
                </a:gridCol>
                <a:gridCol w="4244435">
                  <a:extLst>
                    <a:ext uri="{9D8B030D-6E8A-4147-A177-3AD203B41FA5}">
                      <a16:colId xmlns:a16="http://schemas.microsoft.com/office/drawing/2014/main" val="20001"/>
                    </a:ext>
                  </a:extLst>
                </a:gridCol>
              </a:tblGrid>
              <a:tr h="275145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dirty="0">
                          <a:solidFill>
                            <a:schemeClr val="bg1"/>
                          </a:solidFill>
                          <a:latin typeface="Calibri" panose="020F0502020204030204" pitchFamily="34" charset="0"/>
                        </a:rPr>
                        <a:t>: Fluggeräte</a:t>
                      </a:r>
                      <a:r>
                        <a:rPr lang="de-DE" sz="1100" b="0" baseline="0" dirty="0">
                          <a:solidFill>
                            <a:schemeClr val="bg1"/>
                          </a:solidFill>
                          <a:latin typeface="Calibri" panose="020F0502020204030204" pitchFamily="34" charset="0"/>
                        </a:rPr>
                        <a:t> </a:t>
                      </a:r>
                      <a:br>
                        <a:rPr lang="de-DE" sz="1100" b="0" baseline="0" dirty="0">
                          <a:solidFill>
                            <a:schemeClr val="bg1"/>
                          </a:solidFill>
                          <a:latin typeface="Calibri" panose="020F0502020204030204" pitchFamily="34" charset="0"/>
                        </a:rPr>
                      </a:br>
                      <a:r>
                        <a:rPr lang="de-DE" sz="1100" b="0" baseline="0" dirty="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OG/Zimmer 15/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Werkstatt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1" kern="1200" dirty="0">
                          <a:solidFill>
                            <a:schemeClr val="tx1"/>
                          </a:solidFill>
                          <a:effectLst/>
                          <a:latin typeface="Calibri" panose="020F0502020204030204" pitchFamily="34" charset="0"/>
                          <a:ea typeface="+mn-ea"/>
                          <a:cs typeface="+mn-cs"/>
                        </a:rPr>
                        <a:t>Bei den Fluggeräten wollen wir uns passend zum Thema „</a:t>
                      </a:r>
                      <a:r>
                        <a:rPr lang="de-DE" sz="1100" b="1" kern="1200" dirty="0" smtClean="0">
                          <a:solidFill>
                            <a:schemeClr val="tx1"/>
                          </a:solidFill>
                          <a:effectLst/>
                          <a:latin typeface="Calibri" panose="020F0502020204030204" pitchFamily="34" charset="0"/>
                          <a:ea typeface="+mn-ea"/>
                          <a:cs typeface="+mn-cs"/>
                        </a:rPr>
                        <a:t>Alles, </a:t>
                      </a:r>
                      <a:r>
                        <a:rPr lang="de-DE" sz="1100" b="1" kern="1200" dirty="0">
                          <a:solidFill>
                            <a:schemeClr val="tx1"/>
                          </a:solidFill>
                          <a:effectLst/>
                          <a:latin typeface="Calibri" panose="020F0502020204030204" pitchFamily="34" charset="0"/>
                          <a:ea typeface="+mn-ea"/>
                          <a:cs typeface="+mn-cs"/>
                        </a:rPr>
                        <a:t>was fliegt“ </a:t>
                      </a:r>
                      <a:r>
                        <a:rPr lang="de-DE" sz="1100" b="1" kern="1200" dirty="0" smtClean="0">
                          <a:solidFill>
                            <a:schemeClr val="tx1"/>
                          </a:solidFill>
                          <a:effectLst/>
                          <a:latin typeface="Calibri" panose="020F0502020204030204" pitchFamily="34" charset="0"/>
                          <a:ea typeface="+mn-ea"/>
                          <a:cs typeface="+mn-cs"/>
                        </a:rPr>
                        <a:t>mit </a:t>
                      </a:r>
                      <a:r>
                        <a:rPr lang="de-DE" sz="1100" b="1" kern="1200" dirty="0">
                          <a:solidFill>
                            <a:schemeClr val="tx1"/>
                          </a:solidFill>
                          <a:effectLst/>
                          <a:latin typeface="Calibri" panose="020F0502020204030204" pitchFamily="34" charset="0"/>
                          <a:ea typeface="+mn-ea"/>
                          <a:cs typeface="+mn-cs"/>
                        </a:rPr>
                        <a:t>dem Thema Flugdrachen beschäftigen. Wir werden in der ersten Hälfte des Tages einen kleinen Drachen basteln, den wir </a:t>
                      </a:r>
                      <a:r>
                        <a:rPr lang="de-DE" sz="1100" b="1" kern="1200" dirty="0" smtClean="0">
                          <a:solidFill>
                            <a:schemeClr val="tx1"/>
                          </a:solidFill>
                          <a:effectLst/>
                          <a:latin typeface="Calibri" panose="020F0502020204030204" pitchFamily="34" charset="0"/>
                          <a:ea typeface="+mn-ea"/>
                          <a:cs typeface="+mn-cs"/>
                        </a:rPr>
                        <a:t>an </a:t>
                      </a:r>
                      <a:r>
                        <a:rPr lang="de-DE" sz="1100" b="1" kern="1200" dirty="0">
                          <a:solidFill>
                            <a:schemeClr val="tx1"/>
                          </a:solidFill>
                          <a:effectLst/>
                          <a:latin typeface="Calibri" panose="020F0502020204030204" pitchFamily="34" charset="0"/>
                          <a:ea typeface="+mn-ea"/>
                          <a:cs typeface="+mn-cs"/>
                        </a:rPr>
                        <a:t>Fenster oder Türen hängen </a:t>
                      </a:r>
                      <a:r>
                        <a:rPr lang="de-DE" sz="1100" b="1" kern="1200" dirty="0" smtClean="0">
                          <a:solidFill>
                            <a:schemeClr val="tx1"/>
                          </a:solidFill>
                          <a:effectLst/>
                          <a:latin typeface="Calibri" panose="020F0502020204030204" pitchFamily="34" charset="0"/>
                          <a:ea typeface="+mn-ea"/>
                          <a:cs typeface="+mn-cs"/>
                        </a:rPr>
                        <a:t>können</a:t>
                      </a:r>
                      <a:r>
                        <a:rPr lang="de-DE" sz="1100" b="1" kern="1200" baseline="0" dirty="0" smtClean="0">
                          <a:solidFill>
                            <a:schemeClr val="tx1"/>
                          </a:solidFill>
                          <a:effectLst/>
                          <a:latin typeface="Calibri" panose="020F0502020204030204" pitchFamily="34" charset="0"/>
                          <a:ea typeface="+mn-ea"/>
                          <a:cs typeface="+mn-cs"/>
                        </a:rPr>
                        <a:t> und am Nachmittag  falten wir </a:t>
                      </a:r>
                      <a:r>
                        <a:rPr lang="de-DE" sz="1100" b="1" kern="1200" dirty="0" smtClean="0">
                          <a:solidFill>
                            <a:schemeClr val="tx1"/>
                          </a:solidFill>
                          <a:effectLst/>
                          <a:latin typeface="Calibri" panose="020F0502020204030204" pitchFamily="34" charset="0"/>
                          <a:ea typeface="+mn-ea"/>
                          <a:cs typeface="+mn-cs"/>
                        </a:rPr>
                        <a:t>Papierflieger.</a:t>
                      </a:r>
                      <a:r>
                        <a:rPr lang="de-DE" sz="1100" b="1" kern="1200" baseline="0" dirty="0" smtClean="0">
                          <a:solidFill>
                            <a:schemeClr val="tx1"/>
                          </a:solidFill>
                          <a:effectLst/>
                          <a:latin typeface="Calibri" panose="020F0502020204030204" pitchFamily="34" charset="0"/>
                          <a:ea typeface="+mn-ea"/>
                          <a:cs typeface="+mn-cs"/>
                        </a:rPr>
                        <a:t> Diese lassen wir natürlich fliegen und schauen welche Modelle am weitesten fliegen.</a:t>
                      </a:r>
                      <a:endParaRPr lang="de-DE" sz="1100" b="1" kern="1200" dirty="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b="1" baseline="0" dirty="0">
                        <a:effectLst/>
                        <a:latin typeface="Arial" panose="020B0604020202020204" pitchFamily="34" charset="0"/>
                        <a:cs typeface="Arial" panose="020B060402020202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3" name="Ellipse 42"/>
          <p:cNvSpPr/>
          <p:nvPr/>
        </p:nvSpPr>
        <p:spPr>
          <a:xfrm>
            <a:off x="145594" y="747546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68" y="2365654"/>
            <a:ext cx="779721" cy="851390"/>
          </a:xfrm>
          <a:prstGeom prst="rect">
            <a:avLst/>
          </a:prstGeom>
        </p:spPr>
      </p:pic>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658" y="4549703"/>
            <a:ext cx="796306" cy="728898"/>
          </a:xfrm>
          <a:prstGeom prst="rect">
            <a:avLst/>
          </a:prstGeom>
        </p:spPr>
      </p:pic>
      <p:pic>
        <p:nvPicPr>
          <p:cNvPr id="50" name="Grafik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281" y="7525098"/>
            <a:ext cx="900703" cy="858317"/>
          </a:xfrm>
          <a:prstGeom prst="rect">
            <a:avLst/>
          </a:prstGeom>
        </p:spPr>
      </p:pic>
    </p:spTree>
    <p:extLst>
      <p:ext uri="{BB962C8B-B14F-4D97-AF65-F5344CB8AC3E}">
        <p14:creationId xmlns:p14="http://schemas.microsoft.com/office/powerpoint/2010/main" val="241084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6647709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71088"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Herbstferien 2019 </a:t>
            </a:r>
          </a:p>
          <a:p>
            <a:pPr>
              <a:spcAft>
                <a:spcPts val="300"/>
              </a:spcAft>
            </a:pPr>
            <a:r>
              <a:rPr lang="de-DE" sz="1300" dirty="0">
                <a:solidFill>
                  <a:schemeClr val="tx1">
                    <a:lumMod val="75000"/>
                    <a:lumOff val="25000"/>
                  </a:schemeClr>
                </a:solidFill>
                <a:latin typeface="Calibri" panose="020F0502020204030204" pitchFamily="34" charset="0"/>
              </a:rPr>
              <a:t> </a:t>
            </a: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graphicFrame>
        <p:nvGraphicFramePr>
          <p:cNvPr id="4" name="Tabelle 3"/>
          <p:cNvGraphicFramePr>
            <a:graphicFrameLocks noGrp="1"/>
          </p:cNvGraphicFramePr>
          <p:nvPr>
            <p:extLst>
              <p:ext uri="{D42A27DB-BD31-4B8C-83A1-F6EECF244321}">
                <p14:modId xmlns:p14="http://schemas.microsoft.com/office/powerpoint/2010/main" val="2139052708"/>
              </p:ext>
            </p:extLst>
          </p:nvPr>
        </p:nvGraphicFramePr>
        <p:xfrm>
          <a:off x="515670" y="1934660"/>
          <a:ext cx="6140617" cy="4112593"/>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06513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Superhelden </a:t>
                      </a:r>
                      <a:r>
                        <a:rPr lang="de-DE" sz="1100" b="0" baseline="0" dirty="0">
                          <a:solidFill>
                            <a:schemeClr val="bg1"/>
                          </a:solidFill>
                          <a:latin typeface="Calibri" panose="020F0502020204030204" pitchFamily="34" charset="0"/>
                        </a:rPr>
                        <a:t> </a:t>
                      </a:r>
                      <a:br>
                        <a:rPr lang="de-DE" sz="1100" b="0" baseline="0" dirty="0">
                          <a:solidFill>
                            <a:schemeClr val="bg1"/>
                          </a:solidFill>
                          <a:latin typeface="Calibri" panose="020F0502020204030204" pitchFamily="34" charset="0"/>
                        </a:rPr>
                      </a:b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Heiko </a:t>
                      </a:r>
                      <a:r>
                        <a:rPr lang="de-DE" sz="1100" b="0" baseline="0" dirty="0" err="1">
                          <a:solidFill>
                            <a:schemeClr val="bg1"/>
                          </a:solidFill>
                          <a:latin typeface="Calibri" panose="020F0502020204030204" pitchFamily="34" charset="0"/>
                        </a:rPr>
                        <a:t>Bemsel</a:t>
                      </a:r>
                      <a:r>
                        <a:rPr lang="de-DE" sz="1100" b="0" baseline="0" dirty="0">
                          <a:solidFill>
                            <a:schemeClr val="bg1"/>
                          </a:solidFill>
                          <a:latin typeface="Calibri" panose="020F0502020204030204" pitchFamily="34" charset="0"/>
                        </a:rPr>
                        <a:t>    </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Schulhaus/OG/Zimmer  </a:t>
                      </a:r>
                      <a:r>
                        <a:rPr lang="de-DE" sz="1100" b="0" baseline="0" dirty="0">
                          <a:solidFill>
                            <a:schemeClr val="bg1"/>
                          </a:solidFill>
                          <a:latin typeface="Calibri" panose="020F0502020204030204" pitchFamily="34" charset="0"/>
                        </a:rPr>
                        <a:t>/Kosmischer Raum</a:t>
                      </a: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000" b="1" i="0" kern="1200" dirty="0" smtClean="0">
                          <a:solidFill>
                            <a:schemeClr val="tx1"/>
                          </a:solidFill>
                          <a:effectLst/>
                          <a:latin typeface="Calibri" panose="020F0502020204030204" pitchFamily="34" charset="0"/>
                          <a:ea typeface="+mn-ea"/>
                          <a:cs typeface="+mn-cs"/>
                        </a:rPr>
                        <a:t>Superman,</a:t>
                      </a:r>
                      <a:r>
                        <a:rPr lang="de-DE" sz="1000" b="1" i="0" kern="1200" baseline="0" dirty="0" smtClean="0">
                          <a:solidFill>
                            <a:schemeClr val="tx1"/>
                          </a:solidFill>
                          <a:effectLst/>
                          <a:latin typeface="Calibri" panose="020F0502020204030204" pitchFamily="34" charset="0"/>
                          <a:ea typeface="+mn-ea"/>
                          <a:cs typeface="+mn-cs"/>
                        </a:rPr>
                        <a:t> </a:t>
                      </a:r>
                      <a:r>
                        <a:rPr lang="de-DE" sz="1000" b="1" i="0" kern="1200" dirty="0">
                          <a:solidFill>
                            <a:schemeClr val="tx1"/>
                          </a:solidFill>
                          <a:effectLst/>
                          <a:latin typeface="Calibri" panose="020F0502020204030204" pitchFamily="34" charset="0"/>
                          <a:ea typeface="+mn-ea"/>
                          <a:cs typeface="+mn-cs"/>
                        </a:rPr>
                        <a:t>Hulk,</a:t>
                      </a:r>
                      <a:r>
                        <a:rPr lang="de-DE" sz="1000" b="1" i="0" kern="1200" baseline="0" dirty="0">
                          <a:solidFill>
                            <a:schemeClr val="tx1"/>
                          </a:solidFill>
                          <a:effectLst/>
                          <a:latin typeface="Calibri" panose="020F0502020204030204" pitchFamily="34" charset="0"/>
                          <a:ea typeface="+mn-ea"/>
                          <a:cs typeface="+mn-cs"/>
                        </a:rPr>
                        <a:t> S</a:t>
                      </a:r>
                      <a:r>
                        <a:rPr lang="de-DE" sz="1000" b="1" i="0" kern="1200" dirty="0">
                          <a:solidFill>
                            <a:schemeClr val="tx1"/>
                          </a:solidFill>
                          <a:effectLst/>
                          <a:latin typeface="Calibri" panose="020F0502020204030204" pitchFamily="34" charset="0"/>
                          <a:ea typeface="+mn-ea"/>
                          <a:cs typeface="+mn-cs"/>
                        </a:rPr>
                        <a:t>pider-Man,</a:t>
                      </a:r>
                      <a:r>
                        <a:rPr lang="de-DE" sz="1000" b="1" i="0" kern="1200" baseline="0" dirty="0">
                          <a:solidFill>
                            <a:schemeClr val="tx1"/>
                          </a:solidFill>
                          <a:effectLst/>
                          <a:latin typeface="Calibri" panose="020F0502020204030204" pitchFamily="34" charset="0"/>
                          <a:ea typeface="+mn-ea"/>
                          <a:cs typeface="+mn-cs"/>
                        </a:rPr>
                        <a:t> oder </a:t>
                      </a:r>
                      <a:r>
                        <a:rPr lang="de-DE" sz="1000" b="1" i="0" kern="1200" dirty="0">
                          <a:solidFill>
                            <a:schemeClr val="tx1"/>
                          </a:solidFill>
                          <a:effectLst/>
                          <a:latin typeface="Calibri" panose="020F0502020204030204" pitchFamily="34" charset="0"/>
                          <a:ea typeface="+mn-ea"/>
                          <a:cs typeface="+mn-cs"/>
                        </a:rPr>
                        <a:t>Batman –</a:t>
                      </a:r>
                      <a:r>
                        <a:rPr lang="de-DE" sz="1000" b="1" i="0" kern="1200" baseline="0" dirty="0">
                          <a:solidFill>
                            <a:schemeClr val="tx1"/>
                          </a:solidFill>
                          <a:effectLst/>
                          <a:latin typeface="Calibri" panose="020F0502020204030204" pitchFamily="34" charset="0"/>
                          <a:ea typeface="+mn-ea"/>
                          <a:cs typeface="+mn-cs"/>
                        </a:rPr>
                        <a:t> </a:t>
                      </a:r>
                      <a:r>
                        <a:rPr lang="de-DE" sz="1000" b="1" i="0" kern="1200" baseline="0" dirty="0" smtClean="0">
                          <a:solidFill>
                            <a:schemeClr val="tx1"/>
                          </a:solidFill>
                          <a:effectLst/>
                          <a:latin typeface="Calibri" panose="020F0502020204030204" pitchFamily="34" charset="0"/>
                          <a:ea typeface="+mn-ea"/>
                          <a:cs typeface="+mn-cs"/>
                        </a:rPr>
                        <a:t>alles </a:t>
                      </a:r>
                      <a:r>
                        <a:rPr lang="de-DE" sz="1000" b="1" i="0" kern="1200" baseline="0" dirty="0">
                          <a:solidFill>
                            <a:schemeClr val="tx1"/>
                          </a:solidFill>
                          <a:effectLst/>
                          <a:latin typeface="Calibri" panose="020F0502020204030204" pitchFamily="34" charset="0"/>
                          <a:ea typeface="+mn-ea"/>
                          <a:cs typeface="+mn-cs"/>
                        </a:rPr>
                        <a:t>fliegende Superhelden! </a:t>
                      </a:r>
                    </a:p>
                    <a:p>
                      <a:r>
                        <a:rPr lang="de-DE" sz="1000" b="1" i="0" kern="1200" baseline="0" dirty="0">
                          <a:solidFill>
                            <a:schemeClr val="tx1"/>
                          </a:solidFill>
                          <a:effectLst/>
                          <a:latin typeface="Calibri" panose="020F0502020204030204" pitchFamily="34" charset="0"/>
                          <a:ea typeface="+mn-ea"/>
                          <a:cs typeface="+mn-cs"/>
                        </a:rPr>
                        <a:t>Oder doch nicht? Wir schauen uns die Fähigkeiten der einzelnen Superhelden ganz genau an und überlegen </a:t>
                      </a:r>
                      <a:r>
                        <a:rPr lang="de-DE" sz="1000" b="1" i="0" kern="1200" baseline="0" dirty="0" smtClean="0">
                          <a:solidFill>
                            <a:schemeClr val="tx1"/>
                          </a:solidFill>
                          <a:effectLst/>
                          <a:latin typeface="Calibri" panose="020F0502020204030204" pitchFamily="34" charset="0"/>
                          <a:ea typeface="+mn-ea"/>
                          <a:cs typeface="+mn-cs"/>
                        </a:rPr>
                        <a:t>gemeinsam, </a:t>
                      </a:r>
                      <a:r>
                        <a:rPr lang="de-DE" sz="1000" b="1" i="0" kern="1200" baseline="0" dirty="0">
                          <a:solidFill>
                            <a:schemeClr val="tx1"/>
                          </a:solidFill>
                          <a:effectLst/>
                          <a:latin typeface="Calibri" panose="020F0502020204030204" pitchFamily="34" charset="0"/>
                          <a:ea typeface="+mn-ea"/>
                          <a:cs typeface="+mn-cs"/>
                        </a:rPr>
                        <a:t>wie unser persönlicher Superheld der Maria Montessori Schule </a:t>
                      </a:r>
                      <a:r>
                        <a:rPr lang="de-DE" sz="1000" b="1" i="0" kern="1200" baseline="0" dirty="0" smtClean="0">
                          <a:solidFill>
                            <a:schemeClr val="tx1"/>
                          </a:solidFill>
                          <a:effectLst/>
                          <a:latin typeface="Calibri" panose="020F0502020204030204" pitchFamily="34" charset="0"/>
                          <a:ea typeface="+mn-ea"/>
                          <a:cs typeface="+mn-cs"/>
                        </a:rPr>
                        <a:t> aussehen könnte! </a:t>
                      </a:r>
                      <a:r>
                        <a:rPr lang="de-DE" sz="1000" b="1" i="0" kern="1200" baseline="0" dirty="0">
                          <a:solidFill>
                            <a:schemeClr val="tx1"/>
                          </a:solidFill>
                          <a:effectLst/>
                          <a:latin typeface="Calibri" panose="020F0502020204030204" pitchFamily="34" charset="0"/>
                          <a:ea typeface="+mn-ea"/>
                          <a:cs typeface="+mn-cs"/>
                        </a:rPr>
                        <a:t>Und damit auch wir uns </a:t>
                      </a:r>
                      <a:r>
                        <a:rPr lang="de-DE" sz="1000" b="1" i="0" kern="1200" baseline="0" dirty="0" smtClean="0">
                          <a:solidFill>
                            <a:schemeClr val="tx1"/>
                          </a:solidFill>
                          <a:effectLst/>
                          <a:latin typeface="Calibri" panose="020F0502020204030204" pitchFamily="34" charset="0"/>
                          <a:ea typeface="+mn-ea"/>
                          <a:cs typeface="+mn-cs"/>
                        </a:rPr>
                        <a:t> wie </a:t>
                      </a:r>
                      <a:r>
                        <a:rPr lang="de-DE" sz="1000" b="1" i="0" kern="1200" baseline="0" dirty="0">
                          <a:solidFill>
                            <a:schemeClr val="tx1"/>
                          </a:solidFill>
                          <a:effectLst/>
                          <a:latin typeface="Calibri" panose="020F0502020204030204" pitchFamily="34" charset="0"/>
                          <a:ea typeface="+mn-ea"/>
                          <a:cs typeface="+mn-cs"/>
                        </a:rPr>
                        <a:t>echte Superhelden fühlen, basteln wir uns tolle Requisiten </a:t>
                      </a:r>
                      <a:r>
                        <a:rPr lang="de-DE" sz="1000" b="1" i="0" kern="1200" baseline="0" dirty="0" smtClean="0">
                          <a:solidFill>
                            <a:schemeClr val="tx1"/>
                          </a:solidFill>
                          <a:effectLst/>
                          <a:latin typeface="Calibri" panose="020F0502020204030204" pitchFamily="34" charset="0"/>
                          <a:ea typeface="+mn-ea"/>
                          <a:cs typeface="+mn-cs"/>
                        </a:rPr>
                        <a:t>passend </a:t>
                      </a:r>
                      <a:r>
                        <a:rPr lang="de-DE" sz="1000" b="1" i="0" kern="1200" baseline="0" dirty="0">
                          <a:solidFill>
                            <a:schemeClr val="tx1"/>
                          </a:solidFill>
                          <a:effectLst/>
                          <a:latin typeface="Calibri" panose="020F0502020204030204" pitchFamily="34" charset="0"/>
                          <a:ea typeface="+mn-ea"/>
                          <a:cs typeface="+mn-cs"/>
                        </a:rPr>
                        <a:t>zum Thema.</a:t>
                      </a:r>
                      <a:endParaRPr lang="de-DE" sz="1000" b="1" i="0" kern="1200" dirty="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4745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Lasst</a:t>
                      </a:r>
                      <a:r>
                        <a:rPr lang="de-DE" sz="1100" b="0" baseline="0" dirty="0">
                          <a:solidFill>
                            <a:schemeClr val="bg1"/>
                          </a:solidFill>
                          <a:latin typeface="Calibri" panose="020F0502020204030204" pitchFamily="34" charset="0"/>
                        </a:rPr>
                        <a:t> Die Punkte fliegen</a:t>
                      </a:r>
                      <a:r>
                        <a:rPr lang="de-DE" sz="1100" b="0" dirty="0">
                          <a:solidFill>
                            <a:schemeClr val="bg1"/>
                          </a:solidFill>
                          <a:latin typeface="Calibri" panose="020F0502020204030204" pitchFamily="34" charset="0"/>
                        </a:rPr>
                        <a:t>   </a:t>
                      </a:r>
                      <a:r>
                        <a:rPr lang="de-DE" sz="1100" b="0" baseline="0" dirty="0">
                          <a:solidFill>
                            <a:schemeClr val="bg1"/>
                          </a:solidFill>
                          <a:latin typeface="Calibri" panose="020F0502020204030204" pitchFamily="34" charset="0"/>
                        </a:rPr>
                        <a:t/>
                      </a:r>
                      <a:br>
                        <a:rPr lang="de-DE" sz="1100" b="0" baseline="0" dirty="0">
                          <a:solidFill>
                            <a:schemeClr val="bg1"/>
                          </a:solidFill>
                          <a:latin typeface="Calibri" panose="020F0502020204030204" pitchFamily="34" charset="0"/>
                        </a:rPr>
                      </a:b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Nathalia Khan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Ort: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Schulhaus/EG/Zimmer   /Küche </a:t>
                      </a:r>
                      <a:endParaRPr lang="de-DE" sz="1100" b="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000" b="0" kern="1200" baseline="0" dirty="0">
                        <a:solidFill>
                          <a:schemeClr val="bg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r>
                        <a:rPr lang="de-DE" sz="1000" b="1" kern="1200" dirty="0">
                          <a:solidFill>
                            <a:schemeClr val="tx1"/>
                          </a:solidFill>
                          <a:effectLst/>
                          <a:latin typeface="Calibri" panose="020F0502020204030204" pitchFamily="34" charset="0"/>
                          <a:ea typeface="+mn-ea"/>
                          <a:cs typeface="+mn-cs"/>
                        </a:rPr>
                        <a:t>In den Herbstferien gestalten wir ein lustiges</a:t>
                      </a:r>
                      <a:r>
                        <a:rPr lang="de-DE" sz="1000" b="1" kern="1200" baseline="0" dirty="0">
                          <a:solidFill>
                            <a:schemeClr val="tx1"/>
                          </a:solidFill>
                          <a:effectLst/>
                          <a:latin typeface="Calibri" panose="020F0502020204030204" pitchFamily="34" charset="0"/>
                          <a:ea typeface="+mn-ea"/>
                          <a:cs typeface="+mn-cs"/>
                        </a:rPr>
                        <a:t> Angebot</a:t>
                      </a:r>
                      <a:r>
                        <a:rPr lang="de-DE" sz="1000" b="1" kern="1200" dirty="0">
                          <a:solidFill>
                            <a:schemeClr val="tx1"/>
                          </a:solidFill>
                          <a:effectLst/>
                          <a:latin typeface="Calibri" panose="020F0502020204030204" pitchFamily="34" charset="0"/>
                          <a:ea typeface="+mn-ea"/>
                          <a:cs typeface="+mn-cs"/>
                        </a:rPr>
                        <a:t> zum Thema </a:t>
                      </a:r>
                      <a:r>
                        <a:rPr lang="de-DE" sz="1000" b="1" kern="1200" dirty="0" smtClean="0">
                          <a:solidFill>
                            <a:schemeClr val="tx1"/>
                          </a:solidFill>
                          <a:effectLst/>
                          <a:latin typeface="Calibri" panose="020F0502020204030204" pitchFamily="34" charset="0"/>
                          <a:ea typeface="+mn-ea"/>
                          <a:cs typeface="+mn-cs"/>
                        </a:rPr>
                        <a:t> „Fliegen“.</a:t>
                      </a:r>
                      <a:r>
                        <a:rPr lang="de-DE" sz="1000" b="1" kern="1200" baseline="0" dirty="0" smtClean="0">
                          <a:solidFill>
                            <a:schemeClr val="tx1"/>
                          </a:solidFill>
                          <a:effectLst/>
                          <a:latin typeface="Calibri" panose="020F0502020204030204" pitchFamily="34" charset="0"/>
                          <a:ea typeface="+mn-ea"/>
                          <a:cs typeface="+mn-cs"/>
                        </a:rPr>
                        <a:t> </a:t>
                      </a:r>
                      <a:r>
                        <a:rPr lang="de-DE" sz="1000" b="1" kern="1200" baseline="0" dirty="0">
                          <a:solidFill>
                            <a:schemeClr val="tx1"/>
                          </a:solidFill>
                          <a:effectLst/>
                          <a:latin typeface="Calibri" panose="020F0502020204030204" pitchFamily="34" charset="0"/>
                          <a:ea typeface="+mn-ea"/>
                          <a:cs typeface="+mn-cs"/>
                        </a:rPr>
                        <a:t>Wir werden in Kleingruppen, gegeneinander oder </a:t>
                      </a:r>
                      <a:r>
                        <a:rPr lang="de-DE" sz="1000" b="1" kern="1200" baseline="0" dirty="0" smtClean="0">
                          <a:solidFill>
                            <a:schemeClr val="tx1"/>
                          </a:solidFill>
                          <a:effectLst/>
                          <a:latin typeface="Calibri" panose="020F0502020204030204" pitchFamily="34" charset="0"/>
                          <a:ea typeface="+mn-ea"/>
                          <a:cs typeface="+mn-cs"/>
                        </a:rPr>
                        <a:t>miteinander verschiedene Spiele </a:t>
                      </a:r>
                      <a:r>
                        <a:rPr lang="de-DE" sz="1000" b="1" kern="1200" baseline="0" dirty="0">
                          <a:solidFill>
                            <a:schemeClr val="tx1"/>
                          </a:solidFill>
                          <a:effectLst/>
                          <a:latin typeface="Calibri" panose="020F0502020204030204" pitchFamily="34" charset="0"/>
                          <a:ea typeface="+mn-ea"/>
                          <a:cs typeface="+mn-cs"/>
                        </a:rPr>
                        <a:t>spielen und </a:t>
                      </a:r>
                      <a:r>
                        <a:rPr lang="de-DE" sz="1000" b="1" kern="1200" baseline="0" dirty="0" smtClean="0">
                          <a:solidFill>
                            <a:schemeClr val="tx1"/>
                          </a:solidFill>
                          <a:effectLst/>
                          <a:latin typeface="Calibri" panose="020F0502020204030204" pitchFamily="34" charset="0"/>
                          <a:ea typeface="+mn-ea"/>
                          <a:cs typeface="+mn-cs"/>
                        </a:rPr>
                        <a:t>ausprobieren. Bei  „Können Schweine fliegen?“, „Looping Louie“ oder „Fliegen klatschen“ sammeln wir viele Punkte und tauschen diese in kleine Preise ein.  Und wer Lust hat, bastelt kleine Fensterbilder für die Fenster in der Mensa.</a:t>
                      </a:r>
                      <a:endParaRPr lang="de-DE" sz="1000" b="1" kern="1200" dirty="0">
                        <a:solidFill>
                          <a:schemeClr val="tx1"/>
                        </a:solidFill>
                        <a:effectLst/>
                        <a:latin typeface="Calibri" panose="020F0502020204030204" pitchFamily="34" charset="0"/>
                        <a:ea typeface="+mn-ea"/>
                        <a:cs typeface="+mn-cs"/>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000" b="0" dirty="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000" b="0" baseline="0" dirty="0">
                          <a:solidFill>
                            <a:schemeClr val="bg1"/>
                          </a:solidFill>
                          <a:latin typeface="Calibri" panose="020F0502020204030204" pitchFamily="34" charset="0"/>
                        </a:rPr>
                        <a:t>Nathalia Khan/   </a:t>
                      </a:r>
                    </a:p>
                    <a:p>
                      <a:pPr marL="0" marR="0" indent="0" algn="r" defTabSz="957591" rtl="0" eaLnBrk="1" fontAlgn="auto" latinLnBrk="0" hangingPunct="1">
                        <a:lnSpc>
                          <a:spcPct val="100000"/>
                        </a:lnSpc>
                        <a:spcBef>
                          <a:spcPts val="0"/>
                        </a:spcBef>
                        <a:spcAft>
                          <a:spcPts val="0"/>
                        </a:spcAft>
                        <a:buClrTx/>
                        <a:buSzTx/>
                        <a:buFontTx/>
                        <a:buNone/>
                        <a:tabLst/>
                        <a:defRPr/>
                      </a:pPr>
                      <a:r>
                        <a:rPr lang="de-DE" sz="1000" b="0" baseline="0" dirty="0">
                          <a:solidFill>
                            <a:schemeClr val="bg1"/>
                          </a:solidFill>
                          <a:latin typeface="Calibri" panose="020F0502020204030204" pitchFamily="34" charset="0"/>
                        </a:rPr>
                        <a:t>       Ort: Pavillon/Zimmer22/Villa Kunterbunt</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000" b="0" dirty="0">
                        <a:solidFill>
                          <a:schemeClr val="bg1"/>
                        </a:solidFill>
                        <a:latin typeface="Calibri" panose="020F0502020204030204" pitchFamily="34" charset="0"/>
                      </a:endParaRPr>
                    </a:p>
                    <a:p>
                      <a:endParaRPr lang="de-DE" sz="1000" b="1" kern="1200" baseline="0" dirty="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24186" y="226033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6489700" y="9599906"/>
            <a:ext cx="214008" cy="215380"/>
          </a:xfrm>
          <a:prstGeom prst="rect">
            <a:avLst/>
          </a:prstGeom>
          <a:noFill/>
        </p:spPr>
        <p:txBody>
          <a:bodyPr wrap="square" lIns="0" tIns="0" rIns="0" bIns="0" rtlCol="0">
            <a:spAutoFit/>
          </a:bodyPr>
          <a:lstStyle/>
          <a:p>
            <a:pPr>
              <a:lnSpc>
                <a:spcPct val="108000"/>
              </a:lnSpc>
              <a:spcAft>
                <a:spcPts val="1008"/>
              </a:spcAft>
            </a:pPr>
            <a:r>
              <a:rPr lang="de-DE" sz="1400" dirty="0"/>
              <a:t>5</a:t>
            </a:r>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4" name="Textfeld 33"/>
          <p:cNvSpPr txBox="1"/>
          <p:nvPr/>
        </p:nvSpPr>
        <p:spPr>
          <a:xfrm>
            <a:off x="5001437" y="1168698"/>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
        <p:nvSpPr>
          <p:cNvPr id="44" name="Ellipse 43"/>
          <p:cNvSpPr/>
          <p:nvPr/>
        </p:nvSpPr>
        <p:spPr>
          <a:xfrm>
            <a:off x="44450" y="405971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aphicFrame>
        <p:nvGraphicFramePr>
          <p:cNvPr id="33" name="Tabelle 32"/>
          <p:cNvGraphicFramePr>
            <a:graphicFrameLocks noGrp="1"/>
          </p:cNvGraphicFramePr>
          <p:nvPr>
            <p:extLst>
              <p:ext uri="{D42A27DB-BD31-4B8C-83A1-F6EECF244321}">
                <p14:modId xmlns:p14="http://schemas.microsoft.com/office/powerpoint/2010/main" val="1443520240"/>
              </p:ext>
            </p:extLst>
          </p:nvPr>
        </p:nvGraphicFramePr>
        <p:xfrm>
          <a:off x="515670" y="7913220"/>
          <a:ext cx="6188038" cy="1485813"/>
        </p:xfrm>
        <a:graphic>
          <a:graphicData uri="http://schemas.openxmlformats.org/drawingml/2006/table">
            <a:tbl>
              <a:tblPr firstRow="1" bandRow="1">
                <a:tableStyleId>{5FD0F851-EC5A-4D38-B0AD-8093EC10F338}</a:tableStyleId>
              </a:tblPr>
              <a:tblGrid>
                <a:gridCol w="1995258">
                  <a:extLst>
                    <a:ext uri="{9D8B030D-6E8A-4147-A177-3AD203B41FA5}">
                      <a16:colId xmlns:a16="http://schemas.microsoft.com/office/drawing/2014/main" val="20000"/>
                    </a:ext>
                  </a:extLst>
                </a:gridCol>
                <a:gridCol w="4192780">
                  <a:extLst>
                    <a:ext uri="{9D8B030D-6E8A-4147-A177-3AD203B41FA5}">
                      <a16:colId xmlns:a16="http://schemas.microsoft.com/office/drawing/2014/main" val="20001"/>
                    </a:ext>
                  </a:extLst>
                </a:gridCol>
              </a:tblGrid>
              <a:tr h="148581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Halloweenparty</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Hayri Kurt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Kinder- und Jugendhaus Hausen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000" b="1" kern="1200" dirty="0">
                          <a:solidFill>
                            <a:schemeClr val="tx1"/>
                          </a:solidFill>
                          <a:effectLst/>
                          <a:latin typeface="Calibri" panose="020F0502020204030204" pitchFamily="34" charset="0"/>
                          <a:ea typeface="+mn-ea"/>
                          <a:cs typeface="+mn-cs"/>
                        </a:rPr>
                        <a:t>Am Donnerstag,</a:t>
                      </a:r>
                      <a:r>
                        <a:rPr lang="de-DE" sz="1000" b="1" kern="1200" baseline="0" dirty="0">
                          <a:solidFill>
                            <a:schemeClr val="tx1"/>
                          </a:solidFill>
                          <a:effectLst/>
                          <a:latin typeface="Calibri" panose="020F0502020204030204" pitchFamily="34" charset="0"/>
                          <a:ea typeface="+mn-ea"/>
                          <a:cs typeface="+mn-cs"/>
                        </a:rPr>
                        <a:t> den 31. Oktober findet im Kinder- und Jugendhaus Hausen eine Halloweenparty statt. Da geht es halloweengruselig zu! Aber wir trauen uns mit den Ferienkindern der 4. Klassen dort hin! Die Party geht bis 18:00 Uhr. Wer mit möchte, meldet sich bitte bei Herrn Kurt und holt sich bei ihm eine Anmeldung. </a:t>
                      </a:r>
                      <a:endParaRPr lang="de-DE" sz="1000" b="1" kern="1200" dirty="0">
                        <a:solidFill>
                          <a:schemeClr val="tx1"/>
                        </a:solidFill>
                        <a:effectLst/>
                        <a:latin typeface="Calibri" panose="020F0502020204030204" pitchFamily="34" charset="0"/>
                        <a:ea typeface="+mn-ea"/>
                        <a:cs typeface="+mn-cs"/>
                      </a:endParaRPr>
                    </a:p>
                    <a:p>
                      <a:endParaRPr lang="de-DE" sz="1100" b="1" kern="1200" baseline="0" dirty="0">
                        <a:solidFill>
                          <a:schemeClr val="tx1"/>
                        </a:solidFill>
                        <a:effectLst/>
                        <a:latin typeface="Arial" panose="020B0604020202020204" pitchFamily="34" charset="0"/>
                        <a:ea typeface="+mn-ea"/>
                        <a:cs typeface="Arial" panose="020B060402020202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6" name="Ellipse 35"/>
          <p:cNvSpPr/>
          <p:nvPr/>
        </p:nvSpPr>
        <p:spPr>
          <a:xfrm>
            <a:off x="35278" y="797619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aphicFrame>
        <p:nvGraphicFramePr>
          <p:cNvPr id="49" name="Tabelle 48"/>
          <p:cNvGraphicFramePr>
            <a:graphicFrameLocks noGrp="1"/>
          </p:cNvGraphicFramePr>
          <p:nvPr>
            <p:extLst>
              <p:ext uri="{D42A27DB-BD31-4B8C-83A1-F6EECF244321}">
                <p14:modId xmlns:p14="http://schemas.microsoft.com/office/powerpoint/2010/main" val="2020061347"/>
              </p:ext>
            </p:extLst>
          </p:nvPr>
        </p:nvGraphicFramePr>
        <p:xfrm>
          <a:off x="515670" y="5759117"/>
          <a:ext cx="6312196" cy="2161800"/>
        </p:xfrm>
        <a:graphic>
          <a:graphicData uri="http://schemas.openxmlformats.org/drawingml/2006/table">
            <a:tbl>
              <a:tblPr firstRow="1" bandRow="1">
                <a:tableStyleId>{5FD0F851-EC5A-4D38-B0AD-8093EC10F338}</a:tableStyleId>
              </a:tblPr>
              <a:tblGrid>
                <a:gridCol w="1982600">
                  <a:extLst>
                    <a:ext uri="{9D8B030D-6E8A-4147-A177-3AD203B41FA5}">
                      <a16:colId xmlns:a16="http://schemas.microsoft.com/office/drawing/2014/main" val="20000"/>
                    </a:ext>
                  </a:extLst>
                </a:gridCol>
                <a:gridCol w="4329596">
                  <a:extLst>
                    <a:ext uri="{9D8B030D-6E8A-4147-A177-3AD203B41FA5}">
                      <a16:colId xmlns:a16="http://schemas.microsoft.com/office/drawing/2014/main" val="20001"/>
                    </a:ext>
                  </a:extLst>
                </a:gridCol>
              </a:tblGrid>
              <a:tr h="21618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Fledermäuse   </a:t>
                      </a:r>
                      <a:r>
                        <a:rPr lang="de-DE" sz="1100" b="0" baseline="0" dirty="0">
                          <a:solidFill>
                            <a:schemeClr val="bg1"/>
                          </a:solidFill>
                          <a:latin typeface="Calibri" panose="020F0502020204030204" pitchFamily="34" charset="0"/>
                        </a:rPr>
                        <a:t/>
                      </a:r>
                      <a:br>
                        <a:rPr lang="de-DE" sz="1100" b="0" baseline="0" dirty="0">
                          <a:solidFill>
                            <a:schemeClr val="bg1"/>
                          </a:solidFill>
                          <a:latin typeface="Calibri" panose="020F0502020204030204" pitchFamily="34" charset="0"/>
                        </a:rPr>
                      </a:b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Horst von Wolff</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Ort: Pavillon/Zimmer22/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Villa Kunterbunt</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b="1" kern="1200" dirty="0">
                        <a:solidFill>
                          <a:schemeClr val="tx1"/>
                        </a:solidFill>
                        <a:effectLst/>
                        <a:latin typeface="+mn-lt"/>
                        <a:ea typeface="+mn-ea"/>
                        <a:cs typeface="+mn-cs"/>
                      </a:endParaRPr>
                    </a:p>
                    <a:p>
                      <a:r>
                        <a:rPr lang="de-DE" sz="1000" b="1" kern="1200" dirty="0">
                          <a:solidFill>
                            <a:schemeClr val="tx1"/>
                          </a:solidFill>
                          <a:effectLst/>
                          <a:latin typeface="Calibri" panose="020F0502020204030204" pitchFamily="34" charset="0"/>
                          <a:ea typeface="+mn-ea"/>
                          <a:cs typeface="+mn-cs"/>
                        </a:rPr>
                        <a:t>Jedes Jahr am 31. Oktober ziehen nachmittags und abends verkleidete Kinder von Wohnungstür zu Wohnungstür. Mit dem Spruch: "</a:t>
                      </a:r>
                      <a:r>
                        <a:rPr lang="de-DE" sz="1000" b="1" kern="1200" dirty="0" smtClean="0">
                          <a:solidFill>
                            <a:schemeClr val="tx1"/>
                          </a:solidFill>
                          <a:effectLst/>
                          <a:latin typeface="Calibri" panose="020F0502020204030204" pitchFamily="34" charset="0"/>
                          <a:ea typeface="+mn-ea"/>
                          <a:cs typeface="+mn-cs"/>
                        </a:rPr>
                        <a:t>Süßes</a:t>
                      </a:r>
                      <a:r>
                        <a:rPr lang="de-DE" sz="1000" b="1" kern="1200" baseline="0" dirty="0" smtClean="0">
                          <a:solidFill>
                            <a:schemeClr val="tx1"/>
                          </a:solidFill>
                          <a:effectLst/>
                          <a:latin typeface="Calibri" panose="020F0502020204030204" pitchFamily="34" charset="0"/>
                          <a:ea typeface="+mn-ea"/>
                          <a:cs typeface="+mn-cs"/>
                        </a:rPr>
                        <a:t> </a:t>
                      </a:r>
                      <a:r>
                        <a:rPr lang="de-DE" sz="1000" b="1" kern="1200" dirty="0" smtClean="0">
                          <a:solidFill>
                            <a:schemeClr val="tx1"/>
                          </a:solidFill>
                          <a:effectLst/>
                          <a:latin typeface="Calibri" panose="020F0502020204030204" pitchFamily="34" charset="0"/>
                          <a:ea typeface="+mn-ea"/>
                          <a:cs typeface="+mn-cs"/>
                        </a:rPr>
                        <a:t>sonst </a:t>
                      </a:r>
                      <a:r>
                        <a:rPr lang="de-DE" sz="1000" b="1" kern="1200" dirty="0">
                          <a:solidFill>
                            <a:schemeClr val="tx1"/>
                          </a:solidFill>
                          <a:effectLst/>
                          <a:latin typeface="Calibri" panose="020F0502020204030204" pitchFamily="34" charset="0"/>
                          <a:ea typeface="+mn-ea"/>
                          <a:cs typeface="+mn-cs"/>
                        </a:rPr>
                        <a:t>gibt's Saures" sammeln sie Süßigkeiten ein. Oft mit von der Partie:  Fledermäuse !!</a:t>
                      </a:r>
                    </a:p>
                    <a:p>
                      <a:r>
                        <a:rPr lang="de-DE" sz="1000" b="1" kern="1200" dirty="0">
                          <a:solidFill>
                            <a:schemeClr val="tx1"/>
                          </a:solidFill>
                          <a:effectLst/>
                          <a:latin typeface="Calibri" panose="020F0502020204030204" pitchFamily="34" charset="0"/>
                          <a:ea typeface="+mn-ea"/>
                          <a:cs typeface="+mn-cs"/>
                        </a:rPr>
                        <a:t>Ausgerüstet mit Heißklebepistole und dementsprechenden Kartons werden wir Dekorations-Fledermäuse basteln - das wird schaurig schön!</a:t>
                      </a:r>
                    </a:p>
                    <a:p>
                      <a:pPr marL="0" marR="0" indent="0" algn="l" defTabSz="957591" rtl="0" eaLnBrk="1" fontAlgn="auto" latinLnBrk="0" hangingPunct="1">
                        <a:lnSpc>
                          <a:spcPct val="100000"/>
                        </a:lnSpc>
                        <a:spcBef>
                          <a:spcPts val="0"/>
                        </a:spcBef>
                        <a:spcAft>
                          <a:spcPts val="0"/>
                        </a:spcAft>
                        <a:buClrTx/>
                        <a:buSzTx/>
                        <a:buFontTx/>
                        <a:buNone/>
                        <a:tabLst/>
                        <a:defRPr/>
                      </a:pPr>
                      <a:endParaRPr lang="de-DE" sz="1000" b="1" baseline="0" dirty="0">
                        <a:effectLst/>
                        <a:latin typeface="Calibri" panose="020F0502020204030204" pitchFamily="34" charset="0"/>
                        <a:cs typeface="Arial" panose="020B060402020202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3" name="Ellipse 42"/>
          <p:cNvSpPr/>
          <p:nvPr/>
        </p:nvSpPr>
        <p:spPr>
          <a:xfrm>
            <a:off x="39744" y="59770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7" name="Grafi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903" y="4159756"/>
            <a:ext cx="721658" cy="766352"/>
          </a:xfrm>
          <a:prstGeom prst="rect">
            <a:avLst/>
          </a:prstGeom>
        </p:spPr>
      </p:pic>
      <p:pic>
        <p:nvPicPr>
          <p:cNvPr id="6" name="Grafik 5"/>
          <p:cNvPicPr>
            <a:picLocks noChangeAspect="1"/>
          </p:cNvPicPr>
          <p:nvPr/>
        </p:nvPicPr>
        <p:blipFill>
          <a:blip r:embed="rId10"/>
          <a:stretch>
            <a:fillRect/>
          </a:stretch>
        </p:blipFill>
        <p:spPr>
          <a:xfrm>
            <a:off x="149113" y="2405075"/>
            <a:ext cx="721658" cy="721658"/>
          </a:xfrm>
          <a:prstGeom prst="rect">
            <a:avLst/>
          </a:prstGeom>
        </p:spPr>
      </p:pic>
      <p:pic>
        <p:nvPicPr>
          <p:cNvPr id="53" name="Grafik 52" descr="Malvorlagen Halloween Fledermaus Ausmalbilder Rund Um Halloween Of Fledermaus Vorlage 586 Malvorlage Vorlage Ausmalbilder Kostenlos Schön Fledermaus Vorlage Zum Ausdrucken Design 38 Ausmalbilder Ninjago Zum"/>
          <p:cNvPicPr/>
          <p:nvPr/>
        </p:nvPicPr>
        <p:blipFill>
          <a:blip r:embed="rId11">
            <a:extLst>
              <a:ext uri="{28A0092B-C50C-407E-A947-70E740481C1C}">
                <a14:useLocalDpi xmlns:a14="http://schemas.microsoft.com/office/drawing/2010/main" val="0"/>
              </a:ext>
            </a:extLst>
          </a:blip>
          <a:srcRect/>
          <a:stretch>
            <a:fillRect/>
          </a:stretch>
        </p:blipFill>
        <p:spPr bwMode="auto">
          <a:xfrm>
            <a:off x="211324" y="6151008"/>
            <a:ext cx="618670" cy="615552"/>
          </a:xfrm>
          <a:prstGeom prst="rect">
            <a:avLst/>
          </a:prstGeom>
          <a:noFill/>
          <a:ln>
            <a:noFill/>
          </a:ln>
        </p:spPr>
      </p:pic>
      <p:pic>
        <p:nvPicPr>
          <p:cNvPr id="54" name="Grafik 53" descr="Bildergebnis für fledermaus kostenlos bild"/>
          <p:cNvPicPr/>
          <p:nvPr/>
        </p:nvPicPr>
        <p:blipFill>
          <a:blip r:embed="rId12">
            <a:extLst>
              <a:ext uri="{28A0092B-C50C-407E-A947-70E740481C1C}">
                <a14:useLocalDpi xmlns:a14="http://schemas.microsoft.com/office/drawing/2010/main" val="0"/>
              </a:ext>
            </a:extLst>
          </a:blip>
          <a:srcRect/>
          <a:stretch>
            <a:fillRect/>
          </a:stretch>
        </p:blipFill>
        <p:spPr bwMode="auto">
          <a:xfrm>
            <a:off x="211324" y="6148150"/>
            <a:ext cx="644594" cy="621267"/>
          </a:xfrm>
          <a:prstGeom prst="rect">
            <a:avLst/>
          </a:prstGeom>
          <a:noFill/>
          <a:ln>
            <a:noFill/>
          </a:ln>
        </p:spPr>
      </p:pic>
      <p:pic>
        <p:nvPicPr>
          <p:cNvPr id="50" name="Grafik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71" y="7976196"/>
            <a:ext cx="952396" cy="1094676"/>
          </a:xfrm>
          <a:prstGeom prst="rect">
            <a:avLst/>
          </a:prstGeom>
        </p:spPr>
      </p:pic>
    </p:spTree>
    <p:extLst>
      <p:ext uri="{BB962C8B-B14F-4D97-AF65-F5344CB8AC3E}">
        <p14:creationId xmlns:p14="http://schemas.microsoft.com/office/powerpoint/2010/main" val="371164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0362"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35280" y="9417830"/>
            <a:ext cx="214008" cy="215380"/>
          </a:xfrm>
          <a:prstGeom prst="rect">
            <a:avLst/>
          </a:prstGeom>
          <a:noFill/>
        </p:spPr>
        <p:txBody>
          <a:bodyPr wrap="square" lIns="0" tIns="0" rIns="0" bIns="0" rtlCol="0">
            <a:spAutoFit/>
          </a:bodyPr>
          <a:lstStyle/>
          <a:p>
            <a:pPr>
              <a:lnSpc>
                <a:spcPct val="108000"/>
              </a:lnSpc>
              <a:spcAft>
                <a:spcPts val="1008"/>
              </a:spcAft>
            </a:pPr>
            <a:r>
              <a:rPr lang="de-DE" sz="1400" dirty="0"/>
              <a:t>6</a:t>
            </a:r>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6" name="Textfeld 35"/>
          <p:cNvSpPr txBox="1"/>
          <p:nvPr/>
        </p:nvSpPr>
        <p:spPr>
          <a:xfrm>
            <a:off x="4924198" y="1168968"/>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
        <p:nvSpPr>
          <p:cNvPr id="3" name="Rechteck 2"/>
          <p:cNvSpPr/>
          <p:nvPr/>
        </p:nvSpPr>
        <p:spPr>
          <a:xfrm>
            <a:off x="1569337" y="2213356"/>
            <a:ext cx="3493265" cy="923330"/>
          </a:xfrm>
          <a:prstGeom prst="rect">
            <a:avLst/>
          </a:prstGeom>
          <a:noFill/>
        </p:spPr>
        <p:txBody>
          <a:bodyPr wrap="none" lIns="91440" tIns="45720" rIns="91440" bIns="45720">
            <a:spAutoFit/>
          </a:bodyPr>
          <a:lstStyle/>
          <a:p>
            <a:pPr algn="ctr"/>
            <a:r>
              <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Flughafen</a:t>
            </a:r>
          </a:p>
        </p:txBody>
      </p:sp>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0185" y="5713025"/>
            <a:ext cx="3818309" cy="3812495"/>
          </a:xfrm>
          <a:prstGeom prst="rect">
            <a:avLst/>
          </a:prstGeom>
        </p:spPr>
      </p:pic>
      <p:sp>
        <p:nvSpPr>
          <p:cNvPr id="9" name="Textfeld 8"/>
          <p:cNvSpPr txBox="1"/>
          <p:nvPr/>
        </p:nvSpPr>
        <p:spPr>
          <a:xfrm>
            <a:off x="1569337" y="3136686"/>
            <a:ext cx="3493265" cy="2554930"/>
          </a:xfrm>
          <a:prstGeom prst="rect">
            <a:avLst/>
          </a:prstGeom>
          <a:noFill/>
        </p:spPr>
        <p:txBody>
          <a:bodyPr wrap="square" lIns="0" tIns="0" rIns="0" bIns="0" rtlCol="0">
            <a:spAutoFit/>
          </a:bodyPr>
          <a:lstStyle/>
          <a:p>
            <a:pPr algn="ctr">
              <a:lnSpc>
                <a:spcPct val="108000"/>
              </a:lnSpc>
              <a:spcAft>
                <a:spcPts val="1008"/>
              </a:spcAft>
            </a:pPr>
            <a:r>
              <a:rPr lang="de-DE" sz="1800" dirty="0"/>
              <a:t>Am Mittwoch, den 30.10.2019 geht unser Ausflug zum Stuttgarter Flughafen. </a:t>
            </a:r>
            <a:r>
              <a:rPr lang="de-DE" sz="1800" dirty="0" smtClean="0"/>
              <a:t>Dort wird es </a:t>
            </a:r>
            <a:r>
              <a:rPr lang="de-DE" sz="1800" dirty="0"/>
              <a:t>wird es eine Führung geben und wir werden viele interessante </a:t>
            </a:r>
            <a:r>
              <a:rPr lang="de-DE" sz="1800" dirty="0" smtClean="0"/>
              <a:t>Informationen über </a:t>
            </a:r>
            <a:r>
              <a:rPr lang="de-DE" sz="1800" dirty="0"/>
              <a:t>Flugzeuge </a:t>
            </a:r>
            <a:r>
              <a:rPr lang="de-DE" sz="1800" dirty="0" smtClean="0"/>
              <a:t>erhalten.</a:t>
            </a:r>
            <a:endParaRPr lang="de-DE" sz="1800" dirty="0"/>
          </a:p>
          <a:p>
            <a:pPr algn="ctr">
              <a:lnSpc>
                <a:spcPct val="108000"/>
              </a:lnSpc>
              <a:spcAft>
                <a:spcPts val="1008"/>
              </a:spcAft>
            </a:pPr>
            <a:endParaRPr lang="de-DE" sz="2000" dirty="0"/>
          </a:p>
        </p:txBody>
      </p:sp>
    </p:spTree>
    <p:extLst>
      <p:ext uri="{BB962C8B-B14F-4D97-AF65-F5344CB8AC3E}">
        <p14:creationId xmlns:p14="http://schemas.microsoft.com/office/powerpoint/2010/main" val="190412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411"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3" name="Foliennummernplatzhalter 2"/>
          <p:cNvSpPr>
            <a:spLocks noGrp="1"/>
          </p:cNvSpPr>
          <p:nvPr>
            <p:ph type="sldNum" sz="quarter" idx="12"/>
          </p:nvPr>
        </p:nvSpPr>
        <p:spPr>
          <a:xfrm>
            <a:off x="6502158" y="9516836"/>
            <a:ext cx="127733" cy="442000"/>
          </a:xfrm>
        </p:spPr>
        <p:txBody>
          <a:bodyPr/>
          <a:lstStyle/>
          <a:p>
            <a:pPr algn="r"/>
            <a:r>
              <a:rPr lang="de-DE" sz="1400" dirty="0" smtClean="0">
                <a:solidFill>
                  <a:prstClr val="black"/>
                </a:solidFill>
              </a:rPr>
              <a:t>7</a:t>
            </a:r>
            <a:endParaRPr lang="de-DE" sz="1400" dirty="0">
              <a:solidFill>
                <a:prstClr val="black"/>
              </a:solidFill>
            </a:endParaRPr>
          </a:p>
        </p:txBody>
      </p:sp>
      <p:sp>
        <p:nvSpPr>
          <p:cNvPr id="2" name="Rechteck 1"/>
          <p:cNvSpPr/>
          <p:nvPr/>
        </p:nvSpPr>
        <p:spPr>
          <a:xfrm>
            <a:off x="1086083" y="2532113"/>
            <a:ext cx="5551291" cy="7571303"/>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Frühbetreuung - 7.00 Uhr bis 8.00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Sie können Ihr Kind bei bedarf für die Frühbetreuung anmelden.</a:t>
            </a: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Uhr bis 9.00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alle vor.</a:t>
            </a:r>
          </a:p>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Frühstück - 9.00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versuchen den Kindern möglichst immer ein gesundes und obsthaltiges Frühstück zu servieren, denn die gesunde Ernährung Ihres Kindes liegt uns am Herzen. Aber es gibt einmal in der Woche auch einen Nutellatag bzw. einen Marmelade- oder Honig tag. Die Finanzierung obliegt im vollen Umfang dem Förderverein der Schule. Wir freuen uns, wenn Eltern diesen gezielt mit einer finanziellen Spende unterstützen (Spendenkonto Förderverein der Maria Montessori Grundschule Hausen, IBAN: DE22600501010005933732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BIC: SCLADEST600  Kennwort Schulfrühstück). Auch Sachspenden sind möglich. Kinder bringen entsprechende  Wunschlisten mit nach Hause. </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MultiKultiphase 1 - 10.00 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MultiKultiphasen nennen wir alle Zeiten, in denen sich die Kinder mit einem bestimmten Thema auseinandersetzen, sei es aus der Kunst, beim Schreiben, hinsichtlich technischer bzw. geschichtlicher Themen oder auch beim Kochen oder Backen. Zwei solcher Phasen hat der Ferientag.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Einmal 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Pädagogischen Fachkräfte für diese Phasen Angebote vor. Dabei wird es 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5" name="Gruppieren 64"/>
          <p:cNvGrpSpPr/>
          <p:nvPr/>
        </p:nvGrpSpPr>
        <p:grpSpPr>
          <a:xfrm>
            <a:off x="104394" y="4693797"/>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4"/>
          <p:cNvGrpSpPr/>
          <p:nvPr/>
        </p:nvGrpSpPr>
        <p:grpSpPr>
          <a:xfrm>
            <a:off x="69836"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14"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15"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16" name="Gruppieren 42"/>
          <p:cNvGrpSpPr/>
          <p:nvPr/>
        </p:nvGrpSpPr>
        <p:grpSpPr>
          <a:xfrm>
            <a:off x="111200" y="3554083"/>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nvGrpSpPr>
            <p:cNvPr id="18" name="Gruppieren 47"/>
            <p:cNvGrpSpPr/>
            <p:nvPr/>
          </p:nvGrpSpPr>
          <p:grpSpPr>
            <a:xfrm>
              <a:off x="376135" y="2621258"/>
              <a:ext cx="437139" cy="437139"/>
              <a:chOff x="371372" y="2611732"/>
              <a:chExt cx="437139" cy="437139"/>
            </a:xfrm>
          </p:grpSpPr>
          <p:grpSp>
            <p:nvGrpSpPr>
              <p:cNvPr id="21"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grpSp>
      </p:grpSp>
      <p:sp>
        <p:nvSpPr>
          <p:cNvPr id="60" name="Freihandform 59"/>
          <p:cNvSpPr/>
          <p:nvPr/>
        </p:nvSpPr>
        <p:spPr>
          <a:xfrm rot="19260000">
            <a:off x="369173" y="3051269"/>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1/2</a:t>
            </a:r>
          </a:p>
          <a:p>
            <a:pPr>
              <a:spcAft>
                <a:spcPts val="300"/>
              </a:spcAft>
            </a:pPr>
            <a:r>
              <a:rPr lang="de-DE" sz="1400" dirty="0">
                <a:solidFill>
                  <a:schemeClr val="tx1">
                    <a:lumMod val="75000"/>
                    <a:lumOff val="25000"/>
                  </a:schemeClr>
                </a:solidFill>
                <a:latin typeface="Calibri" panose="020F0502020204030204" pitchFamily="34" charset="0"/>
              </a:rPr>
              <a:t>Und nun zum konkreten Tagesablaufs 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50105" y="8603049"/>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95" y="8717178"/>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a:solidFill>
                  <a:schemeClr val="tx1">
                    <a:lumMod val="75000"/>
                    <a:lumOff val="25000"/>
                  </a:schemeClr>
                </a:solidFill>
                <a:latin typeface="Calibri" panose="020F0502020204030204" pitchFamily="34" charset="0"/>
              </a:rPr>
              <a:t>. </a:t>
            </a:r>
          </a:p>
        </p:txBody>
      </p:sp>
      <p:sp>
        <p:nvSpPr>
          <p:cNvPr id="58" name="Textfeld 57"/>
          <p:cNvSpPr txBox="1"/>
          <p:nvPr/>
        </p:nvSpPr>
        <p:spPr>
          <a:xfrm>
            <a:off x="4993447" y="1190976"/>
            <a:ext cx="472886"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Herbst</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84481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1_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1239</Words>
  <Application>Microsoft Office PowerPoint</Application>
  <PresentationFormat>A4-Papier (210 x 297 mm)</PresentationFormat>
  <Paragraphs>364</Paragraphs>
  <Slides>12</Slides>
  <Notes>12</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2" baseType="lpstr">
      <vt:lpstr>Arial</vt:lpstr>
      <vt:lpstr>Calibri</vt:lpstr>
      <vt:lpstr>Comic Sans MS</vt:lpstr>
      <vt:lpstr>CorpoA</vt:lpstr>
      <vt:lpstr>CorpoS</vt:lpstr>
      <vt:lpstr>Symbol</vt:lpstr>
      <vt:lpstr>Wingdings 3</vt:lpstr>
      <vt:lpstr>MP Master 4_3_DE</vt:lpstr>
      <vt:lpstr>1_MP Master 4_3_DE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1247</cp:revision>
  <cp:lastPrinted>2019-10-18T07:50:13Z</cp:lastPrinted>
  <dcterms:created xsi:type="dcterms:W3CDTF">2015-06-25T15:16:27Z</dcterms:created>
  <dcterms:modified xsi:type="dcterms:W3CDTF">2019-10-22T06:02:42Z</dcterms:modified>
</cp:coreProperties>
</file>