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4"/>
  </p:notesMasterIdLst>
  <p:handoutMasterIdLst>
    <p:handoutMasterId r:id="rId15"/>
  </p:handoutMasterIdLst>
  <p:sldIdLst>
    <p:sldId id="306" r:id="rId2"/>
    <p:sldId id="319" r:id="rId3"/>
    <p:sldId id="317" r:id="rId4"/>
    <p:sldId id="307" r:id="rId5"/>
    <p:sldId id="309" r:id="rId6"/>
    <p:sldId id="322" r:id="rId7"/>
    <p:sldId id="323" r:id="rId8"/>
    <p:sldId id="327" r:id="rId9"/>
    <p:sldId id="326" r:id="rId10"/>
    <p:sldId id="325" r:id="rId11"/>
    <p:sldId id="311" r:id="rId12"/>
    <p:sldId id="313" r:id="rId13"/>
  </p:sldIdLst>
  <p:sldSz cx="6858000" cy="9906000" type="A4"/>
  <p:notesSz cx="9926638" cy="6858000"/>
  <p:custDataLst>
    <p:tags r:id="rId16"/>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19"/>
            <p14:sldId id="317"/>
            <p14:sldId id="307"/>
            <p14:sldId id="309"/>
            <p14:sldId id="322"/>
            <p14:sldId id="323"/>
            <p14:sldId id="327"/>
            <p14:sldId id="326"/>
            <p14:sldId id="325"/>
            <p14:sldId id="311"/>
            <p14:sldId id="313"/>
          </p14:sldIdLst>
        </p14:section>
      </p14:sectionLst>
    </p:ext>
    <p:ext uri="{EFAFB233-063F-42B5-8137-9DF3F51BA10A}">
      <p15:sldGuideLst xmlns:p15="http://schemas.microsoft.com/office/powerpoint/2012/main">
        <p15:guide id="1" orient="horz" pos="6159" userDrawn="1">
          <p15:clr>
            <a:srgbClr val="A4A3A4"/>
          </p15:clr>
        </p15:guide>
        <p15:guide id="2" orient="horz" pos="4685" userDrawn="1">
          <p15:clr>
            <a:srgbClr val="A4A3A4"/>
          </p15:clr>
        </p15:guide>
        <p15:guide id="3" orient="horz" pos="1396"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1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BBA"/>
    <a:srgbClr val="C1FAB8"/>
    <a:srgbClr val="92D050"/>
    <a:srgbClr val="D6D6D6"/>
    <a:srgbClr val="B5FDFD"/>
    <a:srgbClr val="FF9933"/>
    <a:srgbClr val="CCEFFC"/>
    <a:srgbClr val="EEF983"/>
    <a:srgbClr val="FF0066"/>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799" autoAdjust="0"/>
  </p:normalViewPr>
  <p:slideViewPr>
    <p:cSldViewPr snapToGrid="0" showGuides="1">
      <p:cViewPr>
        <p:scale>
          <a:sx n="86" d="100"/>
          <a:sy n="86" d="100"/>
        </p:scale>
        <p:origin x="72" y="-648"/>
      </p:cViewPr>
      <p:guideLst>
        <p:guide orient="horz" pos="6159"/>
        <p:guide orient="horz" pos="4685"/>
        <p:guide orient="horz" pos="1396"/>
        <p:guide orient="horz" pos="943"/>
        <p:guide pos="4065"/>
        <p:guide pos="255"/>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2130" y="-990"/>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599644" y="6642569"/>
            <a:ext cx="7034625" cy="21600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2" y="6642000"/>
            <a:ext cx="549325" cy="21600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599644" y="6642789"/>
            <a:ext cx="8753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0625" y="6711845"/>
            <a:ext cx="1370905" cy="74744"/>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073525" y="514350"/>
            <a:ext cx="1779588" cy="2571750"/>
          </a:xfrm>
          <a:prstGeom prst="rect">
            <a:avLst/>
          </a:prstGeom>
          <a:noFill/>
          <a:ln w="12700">
            <a:solidFill>
              <a:prstClr val="black"/>
            </a:solidFill>
          </a:ln>
        </p:spPr>
        <p:txBody>
          <a:bodyPr vert="horz" lIns="91701" tIns="45851" rIns="91701" bIns="45851" rtlCol="0" anchor="ctr"/>
          <a:lstStyle/>
          <a:p>
            <a:endParaRPr lang="de-DE" dirty="0"/>
          </a:p>
        </p:txBody>
      </p:sp>
      <p:sp>
        <p:nvSpPr>
          <p:cNvPr id="5" name="Notizenplatzhalter 4"/>
          <p:cNvSpPr>
            <a:spLocks noGrp="1"/>
          </p:cNvSpPr>
          <p:nvPr>
            <p:ph type="body" sz="quarter" idx="3"/>
          </p:nvPr>
        </p:nvSpPr>
        <p:spPr>
          <a:xfrm>
            <a:off x="1282962" y="3320990"/>
            <a:ext cx="7390819" cy="3086101"/>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599244" y="6642000"/>
            <a:ext cx="7034625" cy="216000"/>
          </a:xfrm>
          <a:prstGeom prst="rect">
            <a:avLst/>
          </a:prstGeom>
        </p:spPr>
        <p:txBody>
          <a:bodyPr vert="horz" lIns="0" tIns="0" rIns="0" bIns="0" rtlCol="0" anchor="ctr"/>
          <a:lstStyle>
            <a:lvl1pPr algn="l">
              <a:defRPr sz="900"/>
            </a:lvl1pPr>
          </a:lstStyle>
          <a:p>
            <a:r>
              <a:rPr lang="de-DE" dirty="0"/>
              <a:t>Titel der Präsentation in 9 pt CorpoS Regular | Abteilung | </a:t>
            </a:r>
            <a:r>
              <a:rPr lang="de-DE" dirty="0">
                <a:latin typeface="CorpoS" pitchFamily="2" charset="0"/>
              </a:rPr>
              <a:t>Datum</a:t>
            </a:r>
          </a:p>
        </p:txBody>
      </p:sp>
      <p:sp>
        <p:nvSpPr>
          <p:cNvPr id="7" name="Foliennummernplatzhalter 6"/>
          <p:cNvSpPr>
            <a:spLocks noGrp="1"/>
          </p:cNvSpPr>
          <p:nvPr>
            <p:ph type="sldNum" sz="quarter" idx="5"/>
          </p:nvPr>
        </p:nvSpPr>
        <p:spPr>
          <a:xfrm>
            <a:off x="0" y="6642000"/>
            <a:ext cx="547138" cy="21600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599644" y="6642789"/>
            <a:ext cx="8753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9316" y="6710659"/>
            <a:ext cx="1370905" cy="74744"/>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Titel der Präsentation in 9 pt CorpoS Regular | Abteilung | </a:t>
            </a:r>
            <a:r>
              <a:rPr lang="de-DE">
                <a:latin typeface="CorpoS" pitchFamily="2" charset="0"/>
              </a:rPr>
              <a:t>Datum</a:t>
            </a:r>
            <a:endParaRPr lang="de-DE" dirty="0">
              <a:latin typeface="CorpoS" pitchFamily="2" charset="0"/>
            </a:endParaRPr>
          </a:p>
        </p:txBody>
      </p:sp>
      <p:sp>
        <p:nvSpPr>
          <p:cNvPr id="5" name="Foliennummernplatzhalter 4"/>
          <p:cNvSpPr>
            <a:spLocks noGrp="1"/>
          </p:cNvSpPr>
          <p:nvPr>
            <p:ph type="sldNum" sz="quarter" idx="11"/>
          </p:nvPr>
        </p:nvSpPr>
        <p:spPr/>
        <p:txBody>
          <a:bodyPr/>
          <a:lstStyle/>
          <a:p>
            <a:fld id="{98F1D224-6CCC-4B5A-B245-0941732BC833}" type="slidenum">
              <a:rPr lang="de-DE" smtClean="0"/>
              <a:pPr/>
              <a:t>3</a:t>
            </a:fld>
            <a:endParaRPr lang="de-DE" dirty="0"/>
          </a:p>
        </p:txBody>
      </p:sp>
    </p:spTree>
    <p:extLst>
      <p:ext uri="{BB962C8B-B14F-4D97-AF65-F5344CB8AC3E}">
        <p14:creationId xmlns:p14="http://schemas.microsoft.com/office/powerpoint/2010/main" val="13322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146123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146123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146123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146123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5067" indent="-286565" eaLnBrk="0" hangingPunct="0">
              <a:defRPr sz="1500">
                <a:solidFill>
                  <a:schemeClr val="tx1"/>
                </a:solidFill>
                <a:latin typeface="CorpoS" pitchFamily="2" charset="0"/>
                <a:cs typeface="Arial" charset="0"/>
              </a:defRPr>
            </a:lvl2pPr>
            <a:lvl3pPr marL="1146255" indent="-229251" eaLnBrk="0" hangingPunct="0">
              <a:defRPr sz="1500">
                <a:solidFill>
                  <a:schemeClr val="tx1"/>
                </a:solidFill>
                <a:latin typeface="CorpoS" pitchFamily="2" charset="0"/>
                <a:cs typeface="Arial" charset="0"/>
              </a:defRPr>
            </a:lvl3pPr>
            <a:lvl4pPr marL="1604759" indent="-229251" eaLnBrk="0" hangingPunct="0">
              <a:defRPr sz="1500">
                <a:solidFill>
                  <a:schemeClr val="tx1"/>
                </a:solidFill>
                <a:latin typeface="CorpoS" pitchFamily="2" charset="0"/>
                <a:cs typeface="Arial" charset="0"/>
              </a:defRPr>
            </a:lvl4pPr>
            <a:lvl5pPr marL="2063261" indent="-229251" eaLnBrk="0" hangingPunct="0">
              <a:defRPr sz="1500">
                <a:solidFill>
                  <a:schemeClr val="tx1"/>
                </a:solidFill>
                <a:latin typeface="CorpoS" pitchFamily="2" charset="0"/>
                <a:cs typeface="Arial" charset="0"/>
              </a:defRPr>
            </a:lvl5pPr>
            <a:lvl6pPr marL="2521763" indent="-229251" eaLnBrk="0" fontAlgn="base" hangingPunct="0">
              <a:spcBef>
                <a:spcPct val="50000"/>
              </a:spcBef>
              <a:spcAft>
                <a:spcPct val="0"/>
              </a:spcAft>
              <a:defRPr sz="1500">
                <a:solidFill>
                  <a:schemeClr val="tx1"/>
                </a:solidFill>
                <a:latin typeface="CorpoS" pitchFamily="2" charset="0"/>
                <a:cs typeface="Arial" charset="0"/>
              </a:defRPr>
            </a:lvl6pPr>
            <a:lvl7pPr marL="2980267" indent="-229251" eaLnBrk="0" fontAlgn="base" hangingPunct="0">
              <a:spcBef>
                <a:spcPct val="50000"/>
              </a:spcBef>
              <a:spcAft>
                <a:spcPct val="0"/>
              </a:spcAft>
              <a:defRPr sz="1500">
                <a:solidFill>
                  <a:schemeClr val="tx1"/>
                </a:solidFill>
                <a:latin typeface="CorpoS" pitchFamily="2" charset="0"/>
                <a:cs typeface="Arial" charset="0"/>
              </a:defRPr>
            </a:lvl7pPr>
            <a:lvl8pPr marL="3438771" indent="-229251" eaLnBrk="0" fontAlgn="base" hangingPunct="0">
              <a:spcBef>
                <a:spcPct val="50000"/>
              </a:spcBef>
              <a:spcAft>
                <a:spcPct val="0"/>
              </a:spcAft>
              <a:defRPr sz="1500">
                <a:solidFill>
                  <a:schemeClr val="tx1"/>
                </a:solidFill>
                <a:latin typeface="CorpoS" pitchFamily="2" charset="0"/>
                <a:cs typeface="Arial" charset="0"/>
              </a:defRPr>
            </a:lvl8pPr>
            <a:lvl9pPr marL="3897271" indent="-22925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3565525" y="684213"/>
            <a:ext cx="1781175" cy="2574925"/>
          </a:xfrm>
          <a:ln/>
        </p:spPr>
      </p:sp>
      <p:sp>
        <p:nvSpPr>
          <p:cNvPr id="51205" name="Rectangle 3"/>
          <p:cNvSpPr>
            <a:spLocks noGrp="1" noChangeArrowheads="1"/>
          </p:cNvSpPr>
          <p:nvPr>
            <p:ph type="body" idx="1"/>
          </p:nvPr>
        </p:nvSpPr>
        <p:spPr>
          <a:xfrm>
            <a:off x="873977" y="3429002"/>
            <a:ext cx="8060468" cy="2914705"/>
          </a:xfrm>
          <a:noFill/>
        </p:spPr>
        <p:txBody>
          <a:bodyPr/>
          <a:lstStyle/>
          <a:p>
            <a:pPr eaLnBrk="1" hangingPunct="1"/>
            <a:endParaRPr lang="en-GB" dirty="0">
              <a:cs typeface="Arial" charset="0"/>
            </a:endParaRPr>
          </a:p>
        </p:txBody>
      </p:sp>
    </p:spTree>
    <p:extLst>
      <p:ext uri="{BB962C8B-B14F-4D97-AF65-F5344CB8AC3E}">
        <p14:creationId xmlns:p14="http://schemas.microsoft.com/office/powerpoint/2010/main" val="46488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a:t>Präsentationstitel 45 </a:t>
            </a:r>
            <a:r>
              <a:rPr lang="de-DE" dirty="0" err="1"/>
              <a:t>pt</a:t>
            </a:r>
            <a:r>
              <a:rPr lang="de-DE" dirty="0"/>
              <a:t> über zwei Zeilen.</a:t>
            </a:r>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a:t>Zusatztext zur Präsentation 15 pt</a:t>
            </a:r>
          </a:p>
          <a:p>
            <a:pPr lvl="0"/>
            <a:r>
              <a:rPr lang="de-DE" dirty="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43763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pt über zwei Zeilen für eine Inhaltsseite</a:t>
            </a:r>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a:t>Tabellenunterschriften werden in </a:t>
            </a:r>
            <a:r>
              <a:rPr lang="de-DE" dirty="0" err="1"/>
              <a:t>CorpoS</a:t>
            </a:r>
            <a:r>
              <a:rPr lang="de-DE" dirty="0"/>
              <a:t> 9 </a:t>
            </a:r>
            <a:r>
              <a:rPr lang="de-DE" dirty="0" err="1"/>
              <a:t>pt</a:t>
            </a:r>
            <a:r>
              <a:rPr lang="de-DE" dirty="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273103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11.02.2022</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11.02.2022</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8465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11.02.2022</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29792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11.02.2022</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1176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a:t>
            </a:r>
            <a:r>
              <a:rPr lang="de-DE" dirty="0" err="1"/>
              <a:t>pt</a:t>
            </a:r>
            <a:r>
              <a:rPr lang="de-DE" dirty="0"/>
              <a:t> über zwei Zeilen für eine Inhaltsseite</a:t>
            </a:r>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11.02.2022</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353699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a:t>Headline in CorpoA Regular 30 pt über zwei Zeilen für eine Inhaltsseite</a:t>
            </a:r>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a:t>Textfolien werden in CorpoS Regular, 20 </a:t>
            </a:r>
            <a:r>
              <a:rPr lang="de-DE" dirty="0" err="1"/>
              <a:t>pt</a:t>
            </a:r>
            <a:r>
              <a:rPr lang="de-DE" dirty="0"/>
              <a:t> gesetzt.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11.02.2022</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10454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11.02.2022</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139173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a:t>Kapitelüberschrift 45 pt über zwei Zeilen.</a:t>
            </a:r>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11.02.2022</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75526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a:t>Kapitelüberschrift 45 pt über zwei Zeilen.</a:t>
            </a:r>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11.02.2022</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a:t> </a:t>
            </a:r>
          </a:p>
        </p:txBody>
      </p:sp>
    </p:spTree>
    <p:extLst>
      <p:ext uri="{BB962C8B-B14F-4D97-AF65-F5344CB8AC3E}">
        <p14:creationId xmlns:p14="http://schemas.microsoft.com/office/powerpoint/2010/main" val="205901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5"/>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171" name="think-cell Folie" r:id="rId16" imgW="360" imgH="360" progId="">
                  <p:embed/>
                </p:oleObj>
              </mc:Choice>
              <mc:Fallback>
                <p:oleObj name="think-cell Folie" r:id="rId16" imgW="360" imgH="360" progId="">
                  <p:embed/>
                  <p:pic>
                    <p:nvPicPr>
                      <p:cNvPr id="0" name="Picture 5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5" Type="http://schemas.openxmlformats.org/officeDocument/2006/relationships/oleObject" Target="../embeddings/oleObject9.bin"/><Relationship Id="rId10" Type="http://schemas.openxmlformats.org/officeDocument/2006/relationships/image" Target="../media/image11.jpeg"/><Relationship Id="rId4" Type="http://schemas.openxmlformats.org/officeDocument/2006/relationships/notesSlide" Target="../notesSlides/notesSlide9.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32.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oleObject" Target="../embeddings/oleObject10.bin"/><Relationship Id="rId10" Type="http://schemas.openxmlformats.org/officeDocument/2006/relationships/image" Target="../media/image31.png"/><Relationship Id="rId4" Type="http://schemas.openxmlformats.org/officeDocument/2006/relationships/notesSlide" Target="../notesSlides/notesSlide10.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11" Type="http://schemas.openxmlformats.org/officeDocument/2006/relationships/image" Target="../media/image6.png"/><Relationship Id="rId5" Type="http://schemas.openxmlformats.org/officeDocument/2006/relationships/oleObject" Target="../embeddings/oleObject4.bin"/><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2.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0.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19.png"/><Relationship Id="rId5" Type="http://schemas.openxmlformats.org/officeDocument/2006/relationships/oleObject" Target="../embeddings/oleObject5.bin"/><Relationship Id="rId10"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4.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23.jpeg"/><Relationship Id="rId5" Type="http://schemas.openxmlformats.org/officeDocument/2006/relationships/oleObject" Target="../embeddings/oleObject6.bin"/><Relationship Id="rId10"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oleObject" Target="../embeddings/oleObject8.bin"/><Relationship Id="rId4" Type="http://schemas.openxmlformats.org/officeDocument/2006/relationships/notesSlide" Target="../notesSlides/notesSlide8.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534" name="think-cell Folie" r:id="rId5" imgW="0" imgH="0" progId="">
                  <p:embed/>
                </p:oleObj>
              </mc:Choice>
              <mc:Fallback>
                <p:oleObj name="think-cell Folie" r:id="rId5" imgW="0" imgH="0" progId="">
                  <p:embed/>
                  <p:pic>
                    <p:nvPicPr>
                      <p:cNvPr id="0" name="AutoShape 51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57 -130 </a:t>
            </a:r>
            <a:br>
              <a:rPr lang="de-DE" sz="1200" dirty="0">
                <a:solidFill>
                  <a:schemeClr val="tx1">
                    <a:lumMod val="65000"/>
                    <a:lumOff val="35000"/>
                  </a:schemeClr>
                </a:solidFill>
                <a:latin typeface="Calibri" pitchFamily="34" charset="0"/>
              </a:rPr>
            </a:br>
            <a:r>
              <a:rPr lang="de-DE" sz="1200" dirty="0">
                <a:solidFill>
                  <a:schemeClr val="tx1">
                    <a:lumMod val="65000"/>
                    <a:lumOff val="35000"/>
                  </a:schemeClr>
                </a:solidFill>
                <a:latin typeface="Calibri" pitchFamily="34" charset="0"/>
              </a:rPr>
              <a:t>Fax: 0711 / 216 57 -140 | montessori@stuttgart.de| www.mmgh.de</a:t>
            </a:r>
          </a:p>
          <a:p>
            <a:pPr algn="ctr"/>
            <a:r>
              <a:rPr lang="de-DE" sz="1200" dirty="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a:solidFill>
                  <a:srgbClr val="92D050"/>
                </a:solidFill>
                <a:latin typeface="Comic Sans MS" panose="030F0702030302020204" pitchFamily="66" charset="0"/>
              </a:rPr>
              <a:t>E</a:t>
            </a:r>
            <a:r>
              <a:rPr lang="de-DE" sz="5400" b="1">
                <a:solidFill>
                  <a:srgbClr val="7030A0"/>
                </a:solidFill>
                <a:latin typeface="Comic Sans MS" panose="030F0702030302020204" pitchFamily="66" charset="0"/>
              </a:rPr>
              <a:t>R</a:t>
            </a:r>
            <a:r>
              <a:rPr lang="de-DE" sz="5400" b="1">
                <a:solidFill>
                  <a:srgbClr val="92D050"/>
                </a:solidFill>
                <a:latin typeface="Comic Sans MS" panose="030F0702030302020204" pitchFamily="66" charset="0"/>
              </a:rPr>
              <a:t>I</a:t>
            </a:r>
            <a:r>
              <a:rPr lang="de-DE" sz="5400" b="1">
                <a:solidFill>
                  <a:srgbClr val="7030A0"/>
                </a:solidFill>
                <a:latin typeface="Comic Sans MS" panose="030F0702030302020204" pitchFamily="66" charset="0"/>
              </a:rPr>
              <a:t>E</a:t>
            </a:r>
            <a:r>
              <a:rPr lang="de-DE" sz="5400" b="1">
                <a:solidFill>
                  <a:srgbClr val="92D050"/>
                </a:solidFill>
                <a:latin typeface="Comic Sans MS" panose="030F0702030302020204" pitchFamily="66" charset="0"/>
              </a:rPr>
              <a:t>N</a:t>
            </a:r>
            <a:r>
              <a:rPr lang="de-DE" sz="5400" b="1">
                <a:solidFill>
                  <a:srgbClr val="7030A0"/>
                </a:solidFill>
                <a:latin typeface="Comic Sans MS" panose="030F0702030302020204" pitchFamily="66" charset="0"/>
              </a:rPr>
              <a:t>A</a:t>
            </a:r>
            <a:r>
              <a:rPr lang="de-DE" sz="5400" b="1">
                <a:solidFill>
                  <a:srgbClr val="92D050"/>
                </a:solidFill>
                <a:latin typeface="Comic Sans MS" panose="030F0702030302020204" pitchFamily="66" charset="0"/>
              </a:rPr>
              <a:t>N</a:t>
            </a:r>
            <a:r>
              <a:rPr lang="de-DE" sz="5400" b="1">
                <a:solidFill>
                  <a:srgbClr val="7030A0"/>
                </a:solidFill>
                <a:latin typeface="Comic Sans MS" panose="030F0702030302020204" pitchFamily="66" charset="0"/>
              </a:rPr>
              <a:t>G</a:t>
            </a:r>
            <a:r>
              <a:rPr lang="de-DE" sz="5400" b="1">
                <a:solidFill>
                  <a:srgbClr val="92D050"/>
                </a:solidFill>
                <a:latin typeface="Comic Sans MS" panose="030F0702030302020204" pitchFamily="66" charset="0"/>
              </a:rPr>
              <a:t>E</a:t>
            </a:r>
            <a:r>
              <a:rPr lang="de-DE" sz="5400" b="1">
                <a:solidFill>
                  <a:srgbClr val="7030A0"/>
                </a:solidFill>
                <a:latin typeface="Comic Sans MS" panose="030F0702030302020204" pitchFamily="66" charset="0"/>
              </a:rPr>
              <a:t>B</a:t>
            </a:r>
            <a:r>
              <a:rPr lang="de-DE" sz="5400" b="1">
                <a:solidFill>
                  <a:srgbClr val="92D050"/>
                </a:solidFill>
                <a:latin typeface="Comic Sans MS" panose="030F0702030302020204" pitchFamily="66" charset="0"/>
              </a:rPr>
              <a:t>O</a:t>
            </a:r>
            <a:r>
              <a:rPr lang="de-DE" sz="5400" b="1">
                <a:solidFill>
                  <a:srgbClr val="7030A0"/>
                </a:solidFill>
                <a:latin typeface="Comic Sans MS" panose="030F0702030302020204" pitchFamily="66" charset="0"/>
              </a:rPr>
              <a:t>T</a:t>
            </a:r>
            <a:br>
              <a:rPr lang="de-DE" sz="2800">
                <a:solidFill>
                  <a:srgbClr val="CC1021"/>
                </a:solidFill>
              </a:rPr>
            </a:br>
            <a:r>
              <a:rPr lang="de-DE" sz="2400">
                <a:solidFill>
                  <a:schemeClr val="tx1">
                    <a:lumMod val="50000"/>
                    <a:lumOff val="50000"/>
                  </a:schemeClr>
                </a:solidFill>
                <a:latin typeface="Comic Sans MS" panose="030F0702030302020204" pitchFamily="66" charset="0"/>
              </a:rPr>
              <a:t>der Maria 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a:solidFill>
                <a:schemeClr val="tx1"/>
              </a:solidFill>
            </a:endParaRPr>
          </a:p>
        </p:txBody>
      </p:sp>
      <p:sp>
        <p:nvSpPr>
          <p:cNvPr id="116" name="Textfeld 115"/>
          <p:cNvSpPr txBox="1"/>
          <p:nvPr/>
        </p:nvSpPr>
        <p:spPr>
          <a:xfrm>
            <a:off x="1119013" y="7931567"/>
            <a:ext cx="4778551" cy="1292662"/>
          </a:xfrm>
          <a:prstGeom prst="rect">
            <a:avLst/>
          </a:prstGeom>
          <a:noFill/>
        </p:spPr>
        <p:txBody>
          <a:bodyPr wrap="none" lIns="0" tIns="0" rIns="0" bIns="0" rtlCol="0">
            <a:spAutoFit/>
          </a:bodyPr>
          <a:lstStyle/>
          <a:p>
            <a:pPr algn="ctr"/>
            <a:r>
              <a:rPr lang="de-DE" sz="3600" b="1" dirty="0">
                <a:solidFill>
                  <a:schemeClr val="tx1">
                    <a:lumMod val="65000"/>
                    <a:lumOff val="35000"/>
                  </a:schemeClr>
                </a:solidFill>
                <a:latin typeface="Comic Sans MS" panose="030F0702030302020204" pitchFamily="66" charset="0"/>
              </a:rPr>
              <a:t>Faschingsferien 2022</a:t>
            </a:r>
          </a:p>
          <a:p>
            <a:pPr algn="ctr">
              <a:buClr>
                <a:srgbClr val="92D050"/>
              </a:buClr>
            </a:pPr>
            <a:r>
              <a:rPr lang="de-DE" sz="2400" b="1" dirty="0">
                <a:solidFill>
                  <a:schemeClr val="tx1">
                    <a:lumMod val="75000"/>
                    <a:lumOff val="25000"/>
                  </a:schemeClr>
                </a:solidFill>
                <a:latin typeface="Calibri" panose="020F0502020204030204" pitchFamily="34" charset="0"/>
              </a:rPr>
              <a:t>„Rund um das Thema Mode“</a:t>
            </a:r>
            <a:endParaRPr lang="de-DE" sz="2400" dirty="0">
              <a:solidFill>
                <a:schemeClr val="tx1">
                  <a:lumMod val="75000"/>
                  <a:lumOff val="25000"/>
                </a:schemeClr>
              </a:solidFill>
              <a:latin typeface="Calibri" panose="020F0502020204030204" pitchFamily="34" charset="0"/>
            </a:endParaRPr>
          </a:p>
          <a:p>
            <a:pPr algn="ctr"/>
            <a:endParaRPr lang="de-DE" sz="24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954210" y="4790084"/>
            <a:ext cx="3108147" cy="3108147"/>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0" name="Textfeld 29"/>
          <p:cNvSpPr txBox="1"/>
          <p:nvPr/>
        </p:nvSpPr>
        <p:spPr>
          <a:xfrm>
            <a:off x="6940" y="3101111"/>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pic>
        <p:nvPicPr>
          <p:cNvPr id="24" name="Picture 592" descr="H:\Downloads\suit-310122_128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715940" y="5126435"/>
            <a:ext cx="1672611" cy="251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3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094235499"/>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5403"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 name="Foliennummernplatzhalter 2"/>
          <p:cNvSpPr>
            <a:spLocks noGrp="1"/>
          </p:cNvSpPr>
          <p:nvPr>
            <p:ph type="sldNum" sz="quarter" idx="12"/>
          </p:nvPr>
        </p:nvSpPr>
        <p:spPr>
          <a:xfrm>
            <a:off x="113367" y="9332676"/>
            <a:ext cx="279210" cy="442000"/>
          </a:xfrm>
        </p:spPr>
        <p:txBody>
          <a:bodyPr/>
          <a:lstStyle/>
          <a:p>
            <a:pPr algn="r"/>
            <a:r>
              <a:rPr lang="de-DE" sz="1400" dirty="0">
                <a:solidFill>
                  <a:prstClr val="black"/>
                </a:solidFill>
              </a:rPr>
              <a:t>9</a:t>
            </a:r>
          </a:p>
        </p:txBody>
      </p:sp>
      <p:sp>
        <p:nvSpPr>
          <p:cNvPr id="2" name="Rechteck 1"/>
          <p:cNvSpPr/>
          <p:nvPr/>
        </p:nvSpPr>
        <p:spPr>
          <a:xfrm>
            <a:off x="1214733" y="2411641"/>
            <a:ext cx="5551291" cy="7294305"/>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Frühbetreuung – 7.00 Uhr – 8.00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Im Vorfeld können Sie Ihr Kind bei Bedarf für die Frühbetreuung anmelden.</a:t>
            </a: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Uhr –  9.00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a:t>
            </a:r>
          </a:p>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 9.00 Uhr –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Sobald alle  Kinder da sind, frühstücken wir gemeinsam. Da uns die  gesunde Ernährung Ihres Kindes am Herzen liegt, bitten wir Sie ihren Kindern ein gesundes und ausgewogenes, Frühstück  mitzugeben. So hat es genug Energie für den Tag. Gegen Ende des Frühstücks, wird den Kindern der Tagesablauf vorgestellt. Anschließend haben die Kinder die Möglichkeit von 9:30 Uhr bis 10:00 Uhr in die Bewegungspause zu gehen.</a:t>
            </a: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1 – 10.00 Uhr –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Themen oder auch beim Kochen oder Backen. Zwei solcher Phasen hat der Ferientag.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Einmal 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Fachkräfte für diese Phasen Angebote vor. Dabei wird es verschiedene Angebote geben, aus denen sich die Kinder ein passendes auswählen können.</a:t>
            </a: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38801" y="5246682"/>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p:cNvGrpSpPr/>
          <p:nvPr/>
        </p:nvGrpSpPr>
        <p:grpSpPr>
          <a:xfrm>
            <a:off x="133236" y="7027366"/>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44" name="Gruppieren 43"/>
          <p:cNvGrpSpPr/>
          <p:nvPr/>
        </p:nvGrpSpPr>
        <p:grpSpPr>
          <a:xfrm>
            <a:off x="22956" y="1062047"/>
            <a:ext cx="6822852" cy="406906"/>
            <a:chOff x="35148" y="1055951"/>
            <a:chExt cx="6822852"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6" name="Textfeld 45"/>
            <p:cNvSpPr txBox="1"/>
            <p:nvPr/>
          </p:nvSpPr>
          <p:spPr>
            <a:xfrm>
              <a:off x="35148" y="1168669"/>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grpSp>
        <p:nvGrpSpPr>
          <p:cNvPr id="43" name="Gruppieren 42"/>
          <p:cNvGrpSpPr/>
          <p:nvPr/>
        </p:nvGrpSpPr>
        <p:grpSpPr>
          <a:xfrm>
            <a:off x="126314" y="3831644"/>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48" name="Gruppieren 47"/>
            <p:cNvGrpSpPr/>
            <p:nvPr/>
          </p:nvGrpSpPr>
          <p:grpSpPr>
            <a:xfrm>
              <a:off x="376135" y="2621258"/>
              <a:ext cx="437139" cy="437139"/>
              <a:chOff x="371372" y="2611732"/>
              <a:chExt cx="437139" cy="437139"/>
            </a:xfrm>
          </p:grpSpPr>
          <p:grpSp>
            <p:nvGrpSpPr>
              <p:cNvPr id="49"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grpSp>
      <p:grpSp>
        <p:nvGrpSpPr>
          <p:cNvPr id="7" name="Gruppieren 6"/>
          <p:cNvGrpSpPr/>
          <p:nvPr/>
        </p:nvGrpSpPr>
        <p:grpSpPr>
          <a:xfrm>
            <a:off x="133237" y="2673307"/>
            <a:ext cx="913787" cy="913787"/>
            <a:chOff x="152529" y="2669206"/>
            <a:chExt cx="913787" cy="913787"/>
          </a:xfrm>
        </p:grpSpPr>
        <p:grpSp>
          <p:nvGrpSpPr>
            <p:cNvPr id="63" name="Gruppieren 62"/>
            <p:cNvGrpSpPr/>
            <p:nvPr/>
          </p:nvGrpSpPr>
          <p:grpSpPr>
            <a:xfrm>
              <a:off x="152529" y="2669206"/>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58"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Freihandform 59"/>
            <p:cNvSpPr/>
            <p:nvPr/>
          </p:nvSpPr>
          <p:spPr>
            <a:xfrm rot="19800000">
              <a:off x="426474" y="3179356"/>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1/2</a:t>
            </a:r>
          </a:p>
          <a:p>
            <a:pPr>
              <a:spcAft>
                <a:spcPts val="300"/>
              </a:spcAft>
            </a:pPr>
            <a:r>
              <a:rPr lang="de-DE" sz="1400" dirty="0">
                <a:solidFill>
                  <a:schemeClr val="tx1">
                    <a:lumMod val="75000"/>
                    <a:lumOff val="25000"/>
                  </a:schemeClr>
                </a:solidFill>
                <a:latin typeface="Calibri" panose="020F0502020204030204" pitchFamily="34" charset="0"/>
              </a:rPr>
              <a:t>Und nun zum konkreten Tagesablaufs 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Tree>
    <p:extLst>
      <p:ext uri="{BB962C8B-B14F-4D97-AF65-F5344CB8AC3E}">
        <p14:creationId xmlns:p14="http://schemas.microsoft.com/office/powerpoint/2010/main" val="127793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700" name="think-cell Folie" r:id="rId5" imgW="0" imgH="0" progId="">
                  <p:embed/>
                </p:oleObj>
              </mc:Choice>
              <mc:Fallback>
                <p:oleObj name="think-cell Folie" r:id="rId5" imgW="0" imgH="0" progId="">
                  <p:embed/>
                  <p:pic>
                    <p:nvPicPr>
                      <p:cNvPr id="0" name="AutoShape 48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Tagesablauf 2/2</a:t>
            </a:r>
          </a:p>
          <a:p>
            <a:pPr>
              <a:spcAft>
                <a:spcPts val="300"/>
              </a:spcAft>
            </a:pPr>
            <a:r>
              <a:rPr lang="de-DE" sz="1300" dirty="0">
                <a:solidFill>
                  <a:schemeClr val="tx1">
                    <a:lumMod val="75000"/>
                    <a:lumOff val="25000"/>
                  </a:schemeClr>
                </a:solidFill>
                <a:latin typeface="Calibri" panose="020F0502020204030204" pitchFamily="34" charset="0"/>
              </a:rPr>
              <a:t>Und nun zum zweiten Teil des Tagesablaufs mit 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999288" y="2603650"/>
            <a:ext cx="5441949" cy="6694140"/>
          </a:xfrm>
          <a:prstGeom prst="rect">
            <a:avLst/>
          </a:prstGeom>
        </p:spPr>
        <p:txBody>
          <a:bodyPr wrap="square">
            <a:spAutoFit/>
          </a:bodyPr>
          <a:lstStyle/>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Mittagessen – 12.00 – 12.45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Johannitern. Unsere Ansprechpartnerin hier ist Frau Schwarz. Die  Kontaktdaten stehen auf der Rückseite.  Wir versuchen gemeinsam mit Frau Schwarz einen abwechslungsreichen Speiseplan für Ihr Kind/für Dich zusammenzustellen. Wenn es dennoch einmal Grund zur Beanstandung gibt wenden Sie sich bitte an eine pädagogische Fachkraft, bzw. direkt an Frau Schwarz. </a:t>
            </a: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Silentium – 12.45 – 13.30 Uhr </a:t>
            </a:r>
          </a:p>
          <a:p>
            <a:pPr>
              <a:buClr>
                <a:srgbClr val="FF3399"/>
              </a:buClr>
            </a:pPr>
            <a:r>
              <a:rPr lang="de-DE" sz="1300" dirty="0">
                <a:solidFill>
                  <a:schemeClr val="tx1">
                    <a:lumMod val="75000"/>
                    <a:lumOff val="25000"/>
                  </a:schemeClr>
                </a:solidFill>
                <a:latin typeface="Calibri" panose="020F0502020204030204" pitchFamily="34" charset="0"/>
              </a:rPr>
              <a:t>Bei allem Trubel im Tagesablauf, benötigt Ihr Kind dringend auch einmal eine Zeit des Innehaltens. In dieser Zeit des Silentiums kann sich Ihr Kind an verschiedene Orte zurückziehen: Zum Hinlegen, Lesen, Malen oder Kassette hören. In dieser Zeit des Silentiums soll möglichst nicht gesprochen werden  und wenn doch, dann nur sehr leise.</a:t>
            </a: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dirty="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Bewegungspause – 13.30 – 14.00 Uhr</a:t>
            </a:r>
          </a:p>
          <a:p>
            <a:pPr>
              <a:buClr>
                <a:srgbClr val="FF3399"/>
              </a:buClr>
            </a:pPr>
            <a:r>
              <a:rPr lang="de-DE" sz="1300" dirty="0">
                <a:solidFill>
                  <a:schemeClr val="tx1">
                    <a:lumMod val="75000"/>
                    <a:lumOff val="25000"/>
                  </a:schemeClr>
                </a:solidFill>
                <a:latin typeface="Calibri" panose="020F0502020204030204" pitchFamily="34" charset="0"/>
              </a:rPr>
              <a:t>In dieser Zeit haben die Kinder Zeit sich zu bewegen, ob auf dem Pausenhof oder in der Turnhalle – Spielen, Bewegung und Freizeit stehen auf dem Programm.</a:t>
            </a:r>
          </a:p>
          <a:p>
            <a:pPr>
              <a:buClr>
                <a:srgbClr val="FF3399"/>
              </a:buClr>
            </a:pP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2 – 14.00 – 15.30 Uhr</a:t>
            </a: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Offenes Ende – 15.30  – 17.00 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61512" y="674619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45274" y="7902297"/>
            <a:ext cx="914400" cy="914400"/>
            <a:chOff x="275095" y="7235106"/>
            <a:chExt cx="628642" cy="628642"/>
          </a:xfrm>
        </p:grpSpPr>
        <p:sp>
          <p:nvSpPr>
            <p:cNvPr id="25" name="Ellipse 24"/>
            <p:cNvSpPr/>
            <p:nvPr/>
          </p:nvSpPr>
          <p:spPr>
            <a:xfrm>
              <a:off x="275095" y="723510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grpSp>
      <p:sp>
        <p:nvSpPr>
          <p:cNvPr id="40" name="Foliennummernplatzhalter 2"/>
          <p:cNvSpPr txBox="1">
            <a:spLocks/>
          </p:cNvSpPr>
          <p:nvPr/>
        </p:nvSpPr>
        <p:spPr>
          <a:xfrm>
            <a:off x="128802" y="9464000"/>
            <a:ext cx="352048"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endParaRPr lang="de-DE" sz="1400" dirty="0">
              <a:solidFill>
                <a:prstClr val="black"/>
              </a:solidFill>
            </a:endParaRPr>
          </a:p>
        </p:txBody>
      </p:sp>
      <p:grpSp>
        <p:nvGrpSpPr>
          <p:cNvPr id="3" name="Gruppieren 2"/>
          <p:cNvGrpSpPr/>
          <p:nvPr/>
        </p:nvGrpSpPr>
        <p:grpSpPr>
          <a:xfrm>
            <a:off x="64044" y="2678324"/>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32993" y="418232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45" name="Gruppieren 44"/>
          <p:cNvGrpSpPr/>
          <p:nvPr/>
        </p:nvGrpSpPr>
        <p:grpSpPr>
          <a:xfrm>
            <a:off x="23458" y="1062047"/>
            <a:ext cx="6822350" cy="406906"/>
            <a:chOff x="35650" y="1055951"/>
            <a:chExt cx="6822350"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7" name="Textfeld 46"/>
            <p:cNvSpPr txBox="1"/>
            <p:nvPr/>
          </p:nvSpPr>
          <p:spPr>
            <a:xfrm>
              <a:off x="35650" y="1161748"/>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grpSp>
        <p:nvGrpSpPr>
          <p:cNvPr id="8" name="Gruppieren 7"/>
          <p:cNvGrpSpPr/>
          <p:nvPr/>
        </p:nvGrpSpPr>
        <p:grpSpPr>
          <a:xfrm>
            <a:off x="48777" y="5552325"/>
            <a:ext cx="914400" cy="914400"/>
            <a:chOff x="81662" y="2286738"/>
            <a:chExt cx="914400" cy="914400"/>
          </a:xfrm>
        </p:grpSpPr>
        <p:sp>
          <p:nvSpPr>
            <p:cNvPr id="49" name="Ellipse 48"/>
            <p:cNvSpPr/>
            <p:nvPr/>
          </p:nvSpPr>
          <p:spPr>
            <a:xfrm>
              <a:off x="81662" y="2286738"/>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12" name="Grafik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8610" y="2387941"/>
              <a:ext cx="450250" cy="711994"/>
            </a:xfrm>
            <a:prstGeom prst="rect">
              <a:avLst/>
            </a:prstGeom>
          </p:spPr>
        </p:pic>
      </p:grpSp>
      <p:sp>
        <p:nvSpPr>
          <p:cNvPr id="44" name="Foliennummernplatzhalter 1"/>
          <p:cNvSpPr>
            <a:spLocks noGrp="1"/>
          </p:cNvSpPr>
          <p:nvPr>
            <p:ph type="sldNum" sz="quarter" idx="12"/>
          </p:nvPr>
        </p:nvSpPr>
        <p:spPr>
          <a:xfrm>
            <a:off x="6240119" y="9297790"/>
            <a:ext cx="340141" cy="442000"/>
          </a:xfrm>
        </p:spPr>
        <p:txBody>
          <a:bodyPr/>
          <a:lstStyle/>
          <a:p>
            <a:r>
              <a:rPr lang="de-DE" sz="1400" dirty="0">
                <a:solidFill>
                  <a:prstClr val="black"/>
                </a:solidFill>
              </a:rPr>
              <a:t>10</a:t>
            </a:r>
          </a:p>
        </p:txBody>
      </p:sp>
    </p:spTree>
    <p:extLst>
      <p:ext uri="{BB962C8B-B14F-4D97-AF65-F5344CB8AC3E}">
        <p14:creationId xmlns:p14="http://schemas.microsoft.com/office/powerpoint/2010/main" val="4163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8752" name="think-cell Folie" r:id="rId5" imgW="0" imgH="0" progId="">
                  <p:embed/>
                </p:oleObj>
              </mc:Choice>
              <mc:Fallback>
                <p:oleObj name="think-cell Folie" r:id="rId5" imgW="0" imgH="0" progId="">
                  <p:embed/>
                  <p:pic>
                    <p:nvPicPr>
                      <p:cNvPr id="0" name="AutoShape 46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pädagogische </a:t>
            </a:r>
            <a:r>
              <a:rPr lang="de-DE" sz="1300" b="1" dirty="0">
                <a:solidFill>
                  <a:schemeClr val="tx1">
                    <a:lumMod val="75000"/>
                    <a:lumOff val="25000"/>
                  </a:schemeClr>
                </a:solidFill>
                <a:latin typeface="Comic Sans MS" panose="030F0702030302020204" pitchFamily="66" charset="0"/>
              </a:rPr>
              <a:t>Fachkräfte</a:t>
            </a: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charset="0"/>
                <a:cs typeface="Arial" charset="0"/>
              </a:rPr>
            </a:br>
            <a:endParaRPr kumimoji="0" lang="de-DE" altLang="de-DE" sz="1800" b="0" i="0" u="none" strike="noStrike" cap="none" normalizeH="0" baseline="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948458831"/>
              </p:ext>
            </p:extLst>
          </p:nvPr>
        </p:nvGraphicFramePr>
        <p:xfrm>
          <a:off x="288251" y="1995829"/>
          <a:ext cx="6265999" cy="2922576"/>
        </p:xfrm>
        <a:graphic>
          <a:graphicData uri="http://schemas.openxmlformats.org/drawingml/2006/table">
            <a:tbl>
              <a:tblPr firstRow="1" bandRow="1">
                <a:tableStyleId>{5FD0F851-EC5A-4D38-B0AD-8093EC10F338}</a:tableStyleId>
              </a:tblPr>
              <a:tblGrid>
                <a:gridCol w="1672673">
                  <a:extLst>
                    <a:ext uri="{9D8B030D-6E8A-4147-A177-3AD203B41FA5}">
                      <a16:colId xmlns:a16="http://schemas.microsoft.com/office/drawing/2014/main" val="20000"/>
                    </a:ext>
                  </a:extLst>
                </a:gridCol>
                <a:gridCol w="1792165">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20726">
                <a:tc>
                  <a:txBody>
                    <a:bodyPr/>
                    <a:lstStyle/>
                    <a:p>
                      <a:r>
                        <a:rPr lang="de-DE" sz="1400" dirty="0">
                          <a:solidFill>
                            <a:schemeClr val="bg1"/>
                          </a:solidFill>
                          <a:latin typeface="Calibri" panose="020F0502020204030204" pitchFamily="34" charset="0"/>
                        </a:rPr>
                        <a:t>Name</a:t>
                      </a: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a:solidFill>
                            <a:schemeClr val="bg1"/>
                          </a:solidFill>
                          <a:latin typeface="Calibri" panose="020F0502020204030204" pitchFamily="34" charset="0"/>
                        </a:rPr>
                        <a:t>Telefonnummer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a:solidFill>
                            <a:schemeClr val="bg1"/>
                          </a:solidFill>
                          <a:latin typeface="Calibri" panose="020F0502020204030204" pitchFamily="34" charset="0"/>
                        </a:rPr>
                        <a:t>E-Mail</a:t>
                      </a: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20726">
                <a:tc>
                  <a:txBody>
                    <a:bodyPr/>
                    <a:lstStyle/>
                    <a:p>
                      <a:r>
                        <a:rPr lang="de-DE" sz="1400" dirty="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FCEBBA"/>
                    </a:solidFill>
                  </a:tcPr>
                </a:tc>
                <a:tc>
                  <a:txBody>
                    <a:bodyPr/>
                    <a:lstStyle/>
                    <a:p>
                      <a:r>
                        <a:rPr lang="de-DE" sz="1400" dirty="0">
                          <a:solidFill>
                            <a:schemeClr val="tx1">
                              <a:lumMod val="75000"/>
                              <a:lumOff val="25000"/>
                            </a:schemeClr>
                          </a:solidFill>
                          <a:latin typeface="Calibri" panose="020F0502020204030204" pitchFamily="34" charset="0"/>
                        </a:rPr>
                        <a:t>0711 / 21657097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FCEBBA"/>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r h="320726">
                <a:tc>
                  <a:txBody>
                    <a:bodyPr/>
                    <a:lstStyle/>
                    <a:p>
                      <a:r>
                        <a:rPr lang="de-DE" sz="1400" dirty="0">
                          <a:solidFill>
                            <a:schemeClr val="tx1">
                              <a:lumMod val="75000"/>
                              <a:lumOff val="25000"/>
                            </a:schemeClr>
                          </a:solidFill>
                          <a:latin typeface="Calibri" panose="020F0502020204030204" pitchFamily="34" charset="0"/>
                        </a:rPr>
                        <a:t>Ausflugshandy</a:t>
                      </a: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FFC000"/>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a:solidFill>
                            <a:schemeClr val="tx1">
                              <a:lumMod val="75000"/>
                              <a:lumOff val="25000"/>
                            </a:schemeClr>
                          </a:solidFill>
                          <a:latin typeface="Calibri" panose="020F0502020204030204" pitchFamily="34" charset="0"/>
                          <a:cs typeface="Arial" charset="0"/>
                        </a:rPr>
                        <a:t>0176 </a:t>
                      </a:r>
                      <a:r>
                        <a:rPr lang="de-DE" altLang="de-DE" sz="1400">
                          <a:solidFill>
                            <a:schemeClr val="tx1">
                              <a:lumMod val="75000"/>
                              <a:lumOff val="25000"/>
                            </a:schemeClr>
                          </a:solidFill>
                          <a:latin typeface="Calibri" panose="020F0502020204030204" pitchFamily="34" charset="0"/>
                          <a:cs typeface="Arial" charset="0"/>
                        </a:rPr>
                        <a:t>/</a:t>
                      </a:r>
                      <a:r>
                        <a:rPr lang="de-DE" altLang="de-DE" sz="1400" baseline="0">
                          <a:solidFill>
                            <a:schemeClr val="tx1">
                              <a:lumMod val="75000"/>
                              <a:lumOff val="25000"/>
                            </a:schemeClr>
                          </a:solidFill>
                          <a:latin typeface="Calibri" panose="020F0502020204030204" pitchFamily="34" charset="0"/>
                          <a:cs typeface="Arial" charset="0"/>
                        </a:rPr>
                        <a:t> 81 89 20 94</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FFC000"/>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320726">
                <a:tc>
                  <a:txBody>
                    <a:bodyPr/>
                    <a:lstStyle/>
                    <a:p>
                      <a:r>
                        <a:rPr lang="de-DE" sz="1400" dirty="0">
                          <a:solidFill>
                            <a:schemeClr val="tx1">
                              <a:lumMod val="75000"/>
                              <a:lumOff val="25000"/>
                            </a:schemeClr>
                          </a:solidFill>
                          <a:latin typeface="Calibri" panose="020F0502020204030204" pitchFamily="34" charset="0"/>
                        </a:rPr>
                        <a:t>Hayri Kurt</a:t>
                      </a: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FCEBBA"/>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FCEBBA"/>
                    </a:solidFill>
                  </a:tcPr>
                </a:tc>
                <a:tc>
                  <a:txBody>
                    <a:bodyPr/>
                    <a:lstStyle/>
                    <a:p>
                      <a:r>
                        <a:rPr lang="de-DE" sz="1400" dirty="0">
                          <a:solidFill>
                            <a:schemeClr val="tx1">
                              <a:lumMod val="75000"/>
                              <a:lumOff val="25000"/>
                            </a:schemeClr>
                          </a:solidFill>
                          <a:latin typeface="Calibri" panose="020F0502020204030204" pitchFamily="34" charset="0"/>
                        </a:rPr>
                        <a:t>hayri.kurt@mmgh.de</a:t>
                      </a: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3"/>
                  </a:ext>
                </a:extLst>
              </a:tr>
              <a:tr h="320726">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cs typeface="Arial" charset="0"/>
                        </a:rPr>
                        <a:t>Jan</a:t>
                      </a:r>
                      <a:r>
                        <a:rPr lang="de-DE" sz="1400" baseline="0" dirty="0">
                          <a:solidFill>
                            <a:schemeClr val="tx1">
                              <a:lumMod val="75000"/>
                              <a:lumOff val="25000"/>
                            </a:schemeClr>
                          </a:solidFill>
                          <a:latin typeface="Calibri" panose="020F0502020204030204" pitchFamily="34" charset="0"/>
                          <a:cs typeface="Arial" charset="0"/>
                        </a:rPr>
                        <a:t> </a:t>
                      </a:r>
                      <a:r>
                        <a:rPr lang="de-DE" sz="1400" baseline="0" dirty="0" err="1">
                          <a:solidFill>
                            <a:schemeClr val="tx1">
                              <a:lumMod val="75000"/>
                              <a:lumOff val="25000"/>
                            </a:schemeClr>
                          </a:solidFill>
                          <a:latin typeface="Calibri" panose="020F0502020204030204" pitchFamily="34" charset="0"/>
                          <a:cs typeface="Arial" charset="0"/>
                        </a:rPr>
                        <a:t>Bujk</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Jan.bujk@mmgh.de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r h="320726">
                <a:tc>
                  <a:txBody>
                    <a:bodyPr/>
                    <a:lstStyle/>
                    <a:p>
                      <a:r>
                        <a:rPr lang="de-DE" sz="1400" dirty="0">
                          <a:solidFill>
                            <a:schemeClr val="tx1">
                              <a:lumMod val="75000"/>
                              <a:lumOff val="25000"/>
                            </a:schemeClr>
                          </a:solidFill>
                          <a:latin typeface="Calibri" panose="020F0502020204030204" pitchFamily="34" charset="0"/>
                        </a:rPr>
                        <a:t>Vanessa</a:t>
                      </a:r>
                      <a:r>
                        <a:rPr lang="de-DE" sz="1400" baseline="0" dirty="0">
                          <a:solidFill>
                            <a:schemeClr val="tx1">
                              <a:lumMod val="75000"/>
                              <a:lumOff val="25000"/>
                            </a:schemeClr>
                          </a:solidFill>
                          <a:latin typeface="Calibri" panose="020F0502020204030204" pitchFamily="34" charset="0"/>
                        </a:rPr>
                        <a:t> Diehl</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BBA"/>
                    </a:solidFill>
                  </a:tcPr>
                </a:tc>
                <a:tc>
                  <a:txBody>
                    <a:bodyPr/>
                    <a:lstStyle/>
                    <a:p>
                      <a:r>
                        <a:rPr lang="de-DE" sz="1400" dirty="0">
                          <a:solidFill>
                            <a:schemeClr val="tx1">
                              <a:lumMod val="75000"/>
                              <a:lumOff val="25000"/>
                            </a:schemeClr>
                          </a:solidFill>
                          <a:latin typeface="Calibri" panose="020F0502020204030204" pitchFamily="34" charset="0"/>
                        </a:rPr>
                        <a:t>015734505583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BBA"/>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Vanessa.diehl@mmgh.de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5"/>
                  </a:ext>
                </a:extLst>
              </a:tr>
              <a:tr h="12954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r h="38862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rPr>
                        <a:t>Jannes Hauser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BBA"/>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CEBBA"/>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endParaRPr lang="de-DE" sz="1400" u="none"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7"/>
                  </a:ext>
                </a:extLst>
              </a:tr>
              <a:tr h="12954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a:solidFill>
                            <a:schemeClr val="tx1">
                              <a:lumMod val="75000"/>
                              <a:lumOff val="25000"/>
                            </a:schemeClr>
                          </a:solidFill>
                          <a:latin typeface="Calibri" panose="020F0502020204030204" pitchFamily="34" charset="0"/>
                        </a:rPr>
                        <a:t>Laurens Levin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a:solidFill>
                            <a:schemeClr val="tx1">
                              <a:lumMod val="75000"/>
                              <a:lumOff val="25000"/>
                            </a:schemeClr>
                          </a:solidFill>
                          <a:latin typeface="Calibri" panose="020F0502020204030204" pitchFamily="34" charset="0"/>
                        </a:rPr>
                        <a:t>Laurens.levin@mmgh.de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8"/>
                  </a:ext>
                </a:extLst>
              </a:tr>
            </a:tbl>
          </a:graphicData>
        </a:graphic>
      </p:graphicFrame>
      <p:sp>
        <p:nvSpPr>
          <p:cNvPr id="31" name="Rechteck 30"/>
          <p:cNvSpPr/>
          <p:nvPr/>
        </p:nvSpPr>
        <p:spPr>
          <a:xfrm>
            <a:off x="211324" y="6957940"/>
            <a:ext cx="6444963" cy="292388"/>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Kontaktdaten 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2802260338"/>
              </p:ext>
            </p:extLst>
          </p:nvPr>
        </p:nvGraphicFramePr>
        <p:xfrm>
          <a:off x="288250" y="7250330"/>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a:solidFill>
                            <a:schemeClr val="bg1"/>
                          </a:solidFill>
                          <a:latin typeface="Calibri" panose="020F0502020204030204" pitchFamily="34" charset="0"/>
                        </a:rPr>
                        <a:t>Name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a:solidFill>
                            <a:schemeClr val="bg1"/>
                          </a:solidFill>
                          <a:latin typeface="Calibri" panose="020F0502020204030204" pitchFamily="34" charset="0"/>
                        </a:rPr>
                        <a:t>Telefonnummer</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a:solidFill>
                            <a:schemeClr val="bg1"/>
                          </a:solidFill>
                          <a:latin typeface="Calibri" panose="020F0502020204030204" pitchFamily="34" charset="0"/>
                        </a:rPr>
                        <a:t>E-Mail</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370840">
                <a:tc>
                  <a:txBody>
                    <a:bodyPr/>
                    <a:lstStyle/>
                    <a:p>
                      <a:r>
                        <a:rPr lang="de-DE" sz="1400" dirty="0">
                          <a:solidFill>
                            <a:schemeClr val="tx1">
                              <a:lumMod val="75000"/>
                              <a:lumOff val="25000"/>
                            </a:schemeClr>
                          </a:solidFill>
                          <a:latin typeface="Calibri" panose="020F0502020204030204" pitchFamily="34" charset="0"/>
                        </a:rPr>
                        <a:t>Frau Schwarz</a:t>
                      </a: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a:solidFill>
                            <a:schemeClr val="tx1">
                              <a:lumMod val="75000"/>
                              <a:lumOff val="25000"/>
                            </a:schemeClr>
                          </a:solidFill>
                          <a:latin typeface="Calibri" panose="020F0502020204030204" pitchFamily="34" charset="0"/>
                        </a:rPr>
                        <a:t>0711/136789</a:t>
                      </a:r>
                      <a:r>
                        <a:rPr lang="de-DE" sz="1400" baseline="0" dirty="0">
                          <a:solidFill>
                            <a:schemeClr val="tx1">
                              <a:lumMod val="75000"/>
                              <a:lumOff val="25000"/>
                            </a:schemeClr>
                          </a:solidFill>
                          <a:latin typeface="Calibri" panose="020F0502020204030204" pitchFamily="34" charset="0"/>
                        </a:rPr>
                        <a:t> 44</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a:solidFill>
                            <a:schemeClr val="tx1">
                              <a:lumMod val="75000"/>
                              <a:lumOff val="25000"/>
                            </a:schemeClr>
                          </a:solidFill>
                          <a:latin typeface="Calibri" panose="020F0502020204030204" pitchFamily="34" charset="0"/>
                        </a:rPr>
                        <a:t>info@mensa-stuttgart.de</a:t>
                      </a: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Hausmeisters</a:t>
            </a:r>
          </a:p>
        </p:txBody>
      </p:sp>
      <p:graphicFrame>
        <p:nvGraphicFramePr>
          <p:cNvPr id="36" name="Tabelle 35"/>
          <p:cNvGraphicFramePr>
            <a:graphicFrameLocks noGrp="1"/>
          </p:cNvGraphicFramePr>
          <p:nvPr>
            <p:extLst>
              <p:ext uri="{D42A27DB-BD31-4B8C-83A1-F6EECF244321}">
                <p14:modId xmlns:p14="http://schemas.microsoft.com/office/powerpoint/2010/main" val="242128093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a:solidFill>
                            <a:schemeClr val="bg1"/>
                          </a:solidFill>
                          <a:latin typeface="Calibri" panose="020F0502020204030204" pitchFamily="34" charset="0"/>
                        </a:rPr>
                        <a:t>Name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a:solidFill>
                            <a:schemeClr val="bg1"/>
                          </a:solidFill>
                          <a:latin typeface="Calibri" panose="020F0502020204030204" pitchFamily="34" charset="0"/>
                        </a:rPr>
                        <a:t>Telefonnummer</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a:solidFill>
                            <a:schemeClr val="bg1"/>
                          </a:solidFill>
                          <a:latin typeface="Calibri" panose="020F0502020204030204" pitchFamily="34" charset="0"/>
                        </a:rPr>
                        <a:t>E-Mail</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a:solidFill>
                            <a:schemeClr val="tx1">
                              <a:lumMod val="75000"/>
                              <a:lumOff val="25000"/>
                            </a:schemeClr>
                          </a:solidFill>
                          <a:latin typeface="Calibri" panose="020F0502020204030204" pitchFamily="34" charset="0"/>
                        </a:rPr>
                        <a:t>0172/</a:t>
                      </a:r>
                      <a:r>
                        <a:rPr lang="de-DE" sz="1400" baseline="0" dirty="0">
                          <a:solidFill>
                            <a:schemeClr val="tx1">
                              <a:lumMod val="75000"/>
                              <a:lumOff val="25000"/>
                            </a:schemeClr>
                          </a:solidFill>
                          <a:latin typeface="Calibri" panose="020F0502020204030204" pitchFamily="34" charset="0"/>
                        </a:rPr>
                        <a:t> 7398053</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28" name="Gruppieren 27"/>
          <p:cNvGrpSpPr/>
          <p:nvPr/>
        </p:nvGrpSpPr>
        <p:grpSpPr>
          <a:xfrm>
            <a:off x="35278" y="1062047"/>
            <a:ext cx="6810530" cy="406906"/>
            <a:chOff x="47470" y="1055951"/>
            <a:chExt cx="6810530" cy="406906"/>
          </a:xfrm>
        </p:grpSpPr>
        <p:sp>
          <p:nvSpPr>
            <p:cNvPr id="29" name="Rechteck 28"/>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0" name="Textfeld 29"/>
            <p:cNvSpPr txBox="1"/>
            <p:nvPr/>
          </p:nvSpPr>
          <p:spPr>
            <a:xfrm>
              <a:off x="47470" y="1168669"/>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93845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283112" y="9592016"/>
            <a:ext cx="188286" cy="442000"/>
          </a:xfrm>
        </p:spPr>
        <p:txBody>
          <a:bodyPr/>
          <a:lstStyle/>
          <a:p>
            <a:r>
              <a:rPr lang="de-DE" sz="1400" dirty="0">
                <a:solidFill>
                  <a:prstClr val="black"/>
                </a:solidFill>
              </a:rPr>
              <a:t>1</a:t>
            </a:r>
          </a:p>
        </p:txBody>
      </p:sp>
      <p:sp>
        <p:nvSpPr>
          <p:cNvPr id="3" name="Rechteck 2"/>
          <p:cNvSpPr/>
          <p:nvPr/>
        </p:nvSpPr>
        <p:spPr>
          <a:xfrm>
            <a:off x="571824" y="137950"/>
            <a:ext cx="5895461" cy="2862322"/>
          </a:xfrm>
          <a:prstGeom prst="rect">
            <a:avLst/>
          </a:prstGeom>
          <a:noFill/>
        </p:spPr>
        <p:txBody>
          <a:bodyPr wrap="none" lIns="91440" tIns="45720" rIns="91440" bIns="45720">
            <a:spAutoFit/>
          </a:bodyPr>
          <a:lstStyle/>
          <a:p>
            <a:pPr algn="ctr"/>
            <a:r>
              <a:rPr lang="de-D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a:t>
            </a:r>
            <a:r>
              <a:rPr lang="de-DE" sz="4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Masken#Krapfen</a:t>
            </a:r>
            <a:endParaRPr lang="de-DE"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r>
              <a:rPr lang="de-DE"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#Umzug</a:t>
            </a:r>
          </a:p>
          <a:p>
            <a:pPr algn="ctr"/>
            <a:r>
              <a:rPr lang="de-DE"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a:t>
            </a:r>
            <a:r>
              <a:rPr lang="de-DE" sz="4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S</a:t>
            </a:r>
            <a:r>
              <a:rPr lang="de-DE" sz="4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ingen#Verkleidung</a:t>
            </a:r>
            <a:endParaRPr lang="de-DE"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pPr algn="ctr"/>
            <a:r>
              <a:rPr lang="de-DE"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#Fasching!</a:t>
            </a:r>
            <a:endParaRPr lang="de-DE"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pic>
        <p:nvPicPr>
          <p:cNvPr id="97282" name="Picture 2" descr="H:\Downloads\mask-g886d3cb2a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41" y="6950612"/>
            <a:ext cx="3048001" cy="1557338"/>
          </a:xfrm>
          <a:prstGeom prst="rect">
            <a:avLst/>
          </a:prstGeom>
          <a:noFill/>
          <a:extLst>
            <a:ext uri="{909E8E84-426E-40DD-AFC4-6F175D3DCCD1}">
              <a14:hiddenFill xmlns:a14="http://schemas.microsoft.com/office/drawing/2010/main">
                <a:solidFill>
                  <a:srgbClr val="FFFFFF"/>
                </a:solidFill>
              </a14:hiddenFill>
            </a:ext>
          </a:extLst>
        </p:spPr>
      </p:pic>
      <p:pic>
        <p:nvPicPr>
          <p:cNvPr id="97283" name="Picture 3" descr="H:\Downloads\dessert-g9b8cddf14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942" y="3558704"/>
            <a:ext cx="2692791" cy="2070083"/>
          </a:xfrm>
          <a:prstGeom prst="rect">
            <a:avLst/>
          </a:prstGeom>
          <a:noFill/>
          <a:extLst>
            <a:ext uri="{909E8E84-426E-40DD-AFC4-6F175D3DCCD1}">
              <a14:hiddenFill xmlns:a14="http://schemas.microsoft.com/office/drawing/2010/main">
                <a:solidFill>
                  <a:srgbClr val="FFFFFF"/>
                </a:solidFill>
              </a14:hiddenFill>
            </a:ext>
          </a:extLst>
        </p:spPr>
      </p:pic>
      <p:pic>
        <p:nvPicPr>
          <p:cNvPr id="97284" name="Picture 4" descr="H:\Downloads\microphone-g300003c59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708" y="6063175"/>
            <a:ext cx="2132443" cy="2992902"/>
          </a:xfrm>
          <a:prstGeom prst="rect">
            <a:avLst/>
          </a:prstGeom>
          <a:noFill/>
          <a:extLst>
            <a:ext uri="{909E8E84-426E-40DD-AFC4-6F175D3DCCD1}">
              <a14:hiddenFill xmlns:a14="http://schemas.microsoft.com/office/drawing/2010/main">
                <a:solidFill>
                  <a:srgbClr val="FFFFFF"/>
                </a:solidFill>
              </a14:hiddenFill>
            </a:ext>
          </a:extLst>
        </p:spPr>
      </p:pic>
      <p:pic>
        <p:nvPicPr>
          <p:cNvPr id="97285" name="Picture 5" descr="H:\Downloads\carnival-gb0f3f778c_6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71809"/>
            <a:ext cx="3699760" cy="27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6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2</a:t>
            </a:r>
          </a:p>
        </p:txBody>
      </p:sp>
      <p:sp>
        <p:nvSpPr>
          <p:cNvPr id="4" name="Textfeld 3"/>
          <p:cNvSpPr txBox="1"/>
          <p:nvPr/>
        </p:nvSpPr>
        <p:spPr>
          <a:xfrm>
            <a:off x="404813" y="1505855"/>
            <a:ext cx="6250627" cy="5205207"/>
          </a:xfrm>
          <a:prstGeom prst="rect">
            <a:avLst/>
          </a:prstGeom>
          <a:noFill/>
        </p:spPr>
        <p:txBody>
          <a:bodyPr wrap="square" lIns="0" tIns="0" rIns="0" bIns="0" rtlCol="0">
            <a:spAutoFit/>
          </a:bodyPr>
          <a:lstStyle/>
          <a:p>
            <a:r>
              <a:rPr lang="de-DE" sz="1100" dirty="0"/>
              <a:t>Liebe Kinder, liebe Eltern,</a:t>
            </a:r>
          </a:p>
          <a:p>
            <a:endParaRPr lang="de-DE" sz="1100" dirty="0"/>
          </a:p>
          <a:p>
            <a:r>
              <a:rPr lang="de-DE" sz="1100" dirty="0"/>
              <a:t>Zeit die Kostüme auszupacken, es ist Karneval. Ob in Span</a:t>
            </a:r>
            <a:r>
              <a:rPr lang="de-DE" sz="1100" dirty="0">
                <a:solidFill>
                  <a:srgbClr val="FF0000"/>
                </a:solidFill>
              </a:rPr>
              <a:t>i</a:t>
            </a:r>
            <a:r>
              <a:rPr lang="de-DE" sz="1100" dirty="0"/>
              <a:t>en, der USA oder in Brasilien, überall wird Fasching bzw. Karneval gefeiert und zelebriert. Von Tänzen bis zu langen Umzügen ist alles dabei. Doch natürlich darf eine Sache nicht fehlen: Richtig, die Kostüme. Passend zu unserem Ferienthema „Alles rund um das Thema Mode“ werden wir die zwei Themen kombinieren und euch ein buntes und vielfältiges Programm anbieten.</a:t>
            </a:r>
          </a:p>
          <a:p>
            <a:endParaRPr lang="de-DE" sz="1100" dirty="0"/>
          </a:p>
          <a:p>
            <a:r>
              <a:rPr lang="de-DE" sz="1100" dirty="0"/>
              <a:t>In der kommenden Ferienbetreuung bedrucken wir T-Shirts, gestalten unsere eigenen Schlüsselanhänger oder bewegen uns in der Turnhalle. </a:t>
            </a:r>
          </a:p>
          <a:p>
            <a:endParaRPr lang="de-DE" sz="1100" dirty="0"/>
          </a:p>
          <a:p>
            <a:r>
              <a:rPr lang="de-DE" sz="1100" dirty="0"/>
              <a:t>Auch haben wir nach langer Zeit endlich wieder einen Ausflug geplant. Gemeinsam werden wir das junge Schloss besuchen. Dort dreht sich im Moment alles um das Thema „Mode – ran an den Stoff“.  Bei dieser Mitmachausstellung werden verschiedenen Fragen zum Thema Kleidung nachgegangen und sich kreativ ausprobiert. Wenn die Zeit reicht werden wir</a:t>
            </a:r>
            <a:r>
              <a:rPr lang="de-DE" sz="1100" dirty="0">
                <a:solidFill>
                  <a:srgbClr val="FF0000"/>
                </a:solidFill>
              </a:rPr>
              <a:t> </a:t>
            </a:r>
            <a:r>
              <a:rPr lang="de-DE" sz="1100" dirty="0"/>
              <a:t>den Rest des Tages noch auf dem Spielplatz verbringen. </a:t>
            </a:r>
          </a:p>
          <a:p>
            <a:endParaRPr lang="de-DE" sz="1100" dirty="0"/>
          </a:p>
          <a:p>
            <a:r>
              <a:rPr lang="de-DE" sz="1100" dirty="0"/>
              <a:t>Wir aus der Maria Montessori Grundschule Hausen freuen uns auf alle Kinder die in die Ferienbetreuung kommen und wünschen euch schon mal schöne Ferien.</a:t>
            </a:r>
          </a:p>
          <a:p>
            <a:endParaRPr lang="de-DE" sz="1100" dirty="0"/>
          </a:p>
          <a:p>
            <a:r>
              <a:rPr lang="de-DE" sz="1100" dirty="0"/>
              <a:t>Es grüßt Sie, liebe Eltern und euch liebe Kinder</a:t>
            </a:r>
          </a:p>
          <a:p>
            <a:endParaRPr lang="de-DE" sz="1100" dirty="0"/>
          </a:p>
          <a:p>
            <a:endParaRPr lang="de-DE" sz="1100" dirty="0"/>
          </a:p>
          <a:p>
            <a:endParaRPr lang="de-DE" sz="1100" dirty="0"/>
          </a:p>
          <a:p>
            <a:r>
              <a:rPr lang="de-DE" sz="1100" u="sng" dirty="0"/>
              <a:t>Frau Angelika Müller-</a:t>
            </a:r>
            <a:r>
              <a:rPr lang="de-DE" sz="1100" u="sng" dirty="0" err="1"/>
              <a:t>Zastrau</a:t>
            </a:r>
            <a:r>
              <a:rPr lang="de-DE" sz="1100" dirty="0"/>
              <a:t>			             </a:t>
            </a:r>
            <a:r>
              <a:rPr lang="de-DE" sz="1100" u="sng" dirty="0"/>
              <a:t>Vanessa Diehl </a:t>
            </a:r>
          </a:p>
          <a:p>
            <a:r>
              <a:rPr lang="de-DE" sz="1100" dirty="0"/>
              <a:t>              Schulleitung			            Leitung Ganztag</a:t>
            </a:r>
          </a:p>
          <a:p>
            <a:endParaRPr lang="de-DE" sz="1100" dirty="0"/>
          </a:p>
          <a:p>
            <a:r>
              <a:rPr lang="de-DE" sz="1100" dirty="0"/>
              <a:t>				</a:t>
            </a:r>
          </a:p>
          <a:p>
            <a:endParaRPr lang="de-DE" sz="1100" dirty="0"/>
          </a:p>
          <a:p>
            <a:endParaRPr lang="de-DE" sz="1100" dirty="0"/>
          </a:p>
          <a:p>
            <a:endParaRPr lang="de-DE" sz="1100" dirty="0"/>
          </a:p>
          <a:p>
            <a:r>
              <a:rPr lang="de-DE" sz="1100" dirty="0"/>
              <a:t> 		</a:t>
            </a:r>
          </a:p>
          <a:p>
            <a:pPr>
              <a:lnSpc>
                <a:spcPct val="108000"/>
              </a:lnSpc>
              <a:spcAft>
                <a:spcPts val="1008"/>
              </a:spcAft>
            </a:pP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3"/>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590" name="think-cell Folie" r:id="rId5" imgW="0" imgH="0" progId="">
                  <p:embed/>
                </p:oleObj>
              </mc:Choice>
              <mc:Fallback>
                <p:oleObj name="think-cell Folie" r:id="rId5" imgW="0" imgH="0" progId="">
                  <p:embed/>
                  <p:pic>
                    <p:nvPicPr>
                      <p:cNvPr id="0" name="AutoShape 47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6245299"/>
          </a:xfrm>
          <a:prstGeom prst="rect">
            <a:avLst/>
          </a:prstGeom>
        </p:spPr>
        <p:txBody>
          <a:bodyPr wrap="square">
            <a:spAutoFit/>
          </a:bodyPr>
          <a:lstStyle/>
          <a:p>
            <a:endParaRPr lang="de-DE" sz="1400" b="1" dirty="0">
              <a:solidFill>
                <a:schemeClr val="tx1">
                  <a:lumMod val="75000"/>
                  <a:lumOff val="25000"/>
                </a:schemeClr>
              </a:solidFill>
              <a:latin typeface="Comic Sans MS" panose="030F0702030302020204" pitchFamily="66" charset="0"/>
            </a:endParaRP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für Sie/Euch nun das	                  für Fasching 2022. Wir wollen Ihnen und Euch zunächst wieder ein paar Grundstrukturen unserer Ferienkonzeption vorstellen, denn die Ferientage haben einen klaren und immer wiederkehrenden Ablauf. Das gibt Kindern Orientierung und Sicherheit. </a:t>
            </a:r>
          </a:p>
          <a:p>
            <a:pPr>
              <a:spcBef>
                <a:spcPts val="200"/>
              </a:spcBef>
              <a:spcAft>
                <a:spcPts val="300"/>
              </a:spcAft>
            </a:pPr>
            <a:r>
              <a:rPr lang="de-DE" sz="1400" dirty="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Aktive 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Tischdecken und Abräumen,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der Vorbereitung des Frühstücks, beim Kehren, bei der Versorgung der Tiere,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beim Wässern der Pflanzen oder dem Bearbeiten der Beete.</a:t>
            </a:r>
          </a:p>
          <a:p>
            <a:pPr>
              <a:spcBef>
                <a:spcPts val="200"/>
              </a:spcBef>
              <a:spcAft>
                <a:spcPts val="400"/>
              </a:spcAft>
            </a:pPr>
            <a:endParaRPr lang="de-DE" sz="1300" dirty="0">
              <a:solidFill>
                <a:schemeClr val="tx1">
                  <a:lumMod val="75000"/>
                  <a:lumOff val="25000"/>
                </a:schemeClr>
              </a:solidFill>
              <a:latin typeface="Calibri" panose="020F0502020204030204" pitchFamily="34" charset="0"/>
            </a:endParaRPr>
          </a:p>
          <a:p>
            <a:pPr>
              <a:spcBef>
                <a:spcPts val="200"/>
              </a:spcBef>
              <a:spcAft>
                <a:spcPts val="400"/>
              </a:spcAft>
            </a:pP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Bestandteil. Damit wollen wir einen Beitrag zur Gesunderhaltung der Kinder leisten.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Außerdem ist die Maria Montessori Grundschule Hausen zertifizierte Schule mit sport- und bewegungserzieherischem Schwerpunkt. Wir führen diesen Teil des Ferienprogramms nicht mehr extra auf, da er im Grundsatz verankert ist.</a:t>
            </a:r>
          </a:p>
          <a:p>
            <a:pPr>
              <a:spcBef>
                <a:spcPts val="200"/>
              </a:spcBef>
              <a:spcAft>
                <a:spcPts val="400"/>
              </a:spcAft>
            </a:pPr>
            <a:endParaRPr lang="de-DE" sz="1300" dirty="0">
              <a:solidFill>
                <a:schemeClr val="tx1">
                  <a:lumMod val="75000"/>
                  <a:lumOff val="25000"/>
                </a:schemeClr>
              </a:solidFill>
              <a:latin typeface="Calibri" panose="020F0502020204030204" pitchFamily="34" charset="0"/>
            </a:endParaRPr>
          </a:p>
          <a:p>
            <a:pPr>
              <a:spcBef>
                <a:spcPts val="200"/>
              </a:spcBef>
              <a:spcAft>
                <a:spcPts val="400"/>
              </a:spcAft>
            </a:pP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finden  Sie auf der Rückseite der Broschüre. Dort sind die verschiedenen Telefonnummern der einzelnen Gruppen aufgelistet.</a:t>
            </a: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512613" y="2019704"/>
            <a:ext cx="1585370" cy="215444"/>
          </a:xfrm>
          <a:prstGeom prst="rect">
            <a:avLst/>
          </a:prstGeom>
          <a:noFill/>
        </p:spPr>
        <p:txBody>
          <a:bodyPr wrap="none" lIns="0" tIns="0" rIns="0" bIns="0" rtlCol="0">
            <a:spAutoFit/>
          </a:bodyPr>
          <a:lstStyle/>
          <a:p>
            <a:pPr algn="ctr"/>
            <a:r>
              <a:rPr lang="de-DE" sz="1400" b="1" dirty="0">
                <a:solidFill>
                  <a:srgbClr val="7030A0"/>
                </a:solidFill>
                <a:latin typeface="Comic Sans MS" panose="030F0702030302020204" pitchFamily="66" charset="0"/>
              </a:rPr>
              <a:t>F</a:t>
            </a:r>
            <a:r>
              <a:rPr lang="de-DE" sz="1400" b="1" dirty="0">
                <a:solidFill>
                  <a:srgbClr val="92D050"/>
                </a:solidFill>
                <a:latin typeface="Comic Sans MS" panose="030F0702030302020204" pitchFamily="66" charset="0"/>
              </a:rPr>
              <a:t>E</a:t>
            </a:r>
            <a:r>
              <a:rPr lang="de-DE" sz="1400" b="1" dirty="0">
                <a:solidFill>
                  <a:srgbClr val="7030A0"/>
                </a:solidFill>
                <a:latin typeface="Comic Sans MS" panose="030F0702030302020204" pitchFamily="66" charset="0"/>
              </a:rPr>
              <a:t>R</a:t>
            </a:r>
            <a:r>
              <a:rPr lang="de-DE" sz="1400" b="1" dirty="0">
                <a:solidFill>
                  <a:srgbClr val="92D050"/>
                </a:solidFill>
                <a:latin typeface="Comic Sans MS" panose="030F0702030302020204" pitchFamily="66" charset="0"/>
              </a:rPr>
              <a:t>I</a:t>
            </a:r>
            <a:r>
              <a:rPr lang="de-DE" sz="1400" b="1" dirty="0">
                <a:solidFill>
                  <a:srgbClr val="7030A0"/>
                </a:solidFill>
                <a:latin typeface="Comic Sans MS" panose="030F0702030302020204" pitchFamily="66" charset="0"/>
              </a:rPr>
              <a:t>E</a:t>
            </a:r>
            <a:r>
              <a:rPr lang="de-DE" sz="1400" b="1" dirty="0">
                <a:solidFill>
                  <a:srgbClr val="92D050"/>
                </a:solidFill>
                <a:latin typeface="Comic Sans MS" panose="030F0702030302020204" pitchFamily="66" charset="0"/>
              </a:rPr>
              <a:t>N</a:t>
            </a:r>
            <a:r>
              <a:rPr lang="de-DE" sz="1400" b="1" dirty="0">
                <a:solidFill>
                  <a:srgbClr val="7030A0"/>
                </a:solidFill>
                <a:latin typeface="Comic Sans MS" panose="030F0702030302020204" pitchFamily="66" charset="0"/>
              </a:rPr>
              <a:t>A</a:t>
            </a:r>
            <a:r>
              <a:rPr lang="de-DE" sz="1400" b="1" dirty="0">
                <a:solidFill>
                  <a:srgbClr val="92D050"/>
                </a:solidFill>
                <a:latin typeface="Comic Sans MS" panose="030F0702030302020204" pitchFamily="66" charset="0"/>
              </a:rPr>
              <a:t>N</a:t>
            </a:r>
            <a:r>
              <a:rPr lang="de-DE" sz="1400" b="1" dirty="0">
                <a:solidFill>
                  <a:srgbClr val="7030A0"/>
                </a:solidFill>
                <a:latin typeface="Comic Sans MS" panose="030F0702030302020204" pitchFamily="66" charset="0"/>
              </a:rPr>
              <a:t>G</a:t>
            </a:r>
            <a:r>
              <a:rPr lang="de-DE" sz="1400" b="1" dirty="0">
                <a:solidFill>
                  <a:srgbClr val="92D050"/>
                </a:solidFill>
                <a:latin typeface="Comic Sans MS" panose="030F0702030302020204" pitchFamily="66" charset="0"/>
              </a:rPr>
              <a:t>E</a:t>
            </a:r>
            <a:r>
              <a:rPr lang="de-DE" sz="1400" b="1" dirty="0">
                <a:solidFill>
                  <a:srgbClr val="7030A0"/>
                </a:solidFill>
                <a:latin typeface="Comic Sans MS" panose="030F0702030302020204" pitchFamily="66" charset="0"/>
              </a:rPr>
              <a:t>B</a:t>
            </a:r>
            <a:r>
              <a:rPr lang="de-DE" sz="1400" b="1" dirty="0">
                <a:solidFill>
                  <a:srgbClr val="92D050"/>
                </a:solidFill>
                <a:latin typeface="Comic Sans MS" panose="030F0702030302020204" pitchFamily="66" charset="0"/>
              </a:rPr>
              <a:t>O</a:t>
            </a:r>
            <a:r>
              <a:rPr lang="de-DE" sz="1400" b="1" dirty="0">
                <a:solidFill>
                  <a:srgbClr val="7030A0"/>
                </a:solidFill>
                <a:latin typeface="Comic Sans MS" panose="030F0702030302020204" pitchFamily="66" charset="0"/>
              </a:rPr>
              <a:t>T</a:t>
            </a:r>
            <a:endParaRPr lang="de-DE" sz="1400" dirty="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a:solidFill>
                  <a:prstClr val="black"/>
                </a:solidFill>
              </a:rPr>
              <a:t>3</a:t>
            </a: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24" name="Gruppieren 23"/>
          <p:cNvGrpSpPr/>
          <p:nvPr/>
        </p:nvGrpSpPr>
        <p:grpSpPr>
          <a:xfrm>
            <a:off x="35278" y="1074239"/>
            <a:ext cx="6822720" cy="406906"/>
            <a:chOff x="35280" y="1055951"/>
            <a:chExt cx="6822720"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6" name="Textfeld 25"/>
            <p:cNvSpPr txBox="1"/>
            <p:nvPr/>
          </p:nvSpPr>
          <p:spPr>
            <a:xfrm>
              <a:off x="35280" y="1156477"/>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52665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640" name="think-cell Folie" r:id="rId5" imgW="0" imgH="0" progId="">
                  <p:embed/>
                </p:oleObj>
              </mc:Choice>
              <mc:Fallback>
                <p:oleObj name="think-cell Folie" r:id="rId5" imgW="0" imgH="0" progId="">
                  <p:embed/>
                  <p:pic>
                    <p:nvPicPr>
                      <p:cNvPr id="0" name="AutoShape 47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a:solidFill>
                  <a:prstClr val="black"/>
                </a:solidFill>
              </a:rPr>
              <a:t>4</a:t>
            </a: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2020/21</a:t>
            </a:r>
          </a:p>
          <a:p>
            <a:pPr>
              <a:spcAft>
                <a:spcPts val="300"/>
              </a:spcAft>
            </a:pPr>
            <a:r>
              <a:rPr lang="de-DE" sz="1300" dirty="0">
                <a:solidFill>
                  <a:schemeClr val="tx1">
                    <a:lumMod val="75000"/>
                    <a:lumOff val="25000"/>
                  </a:schemeClr>
                </a:solidFill>
                <a:latin typeface="Calibri" panose="020F0502020204030204" pitchFamily="34" charset="0"/>
              </a:rPr>
              <a:t>(Änderungen vorbehalten):</a:t>
            </a:r>
          </a:p>
          <a:p>
            <a:pPr>
              <a:spcBef>
                <a:spcPts val="200"/>
              </a:spcBef>
              <a:spcAft>
                <a:spcPts val="300"/>
              </a:spcAft>
            </a:pPr>
            <a:r>
              <a:rPr lang="de-DE" sz="1300" dirty="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br>
              <a:rPr lang="de-DE" sz="1300" i="1">
                <a:solidFill>
                  <a:schemeClr val="tx1">
                    <a:lumMod val="75000"/>
                    <a:lumOff val="25000"/>
                  </a:schemeClr>
                </a:solidFill>
                <a:latin typeface="Calibri" panose="020F0502020204030204" pitchFamily="34" charset="0"/>
              </a:rPr>
            </a:br>
            <a:r>
              <a:rPr lang="de-DE" sz="1300" i="1">
                <a:solidFill>
                  <a:schemeClr val="tx1">
                    <a:lumMod val="75000"/>
                    <a:lumOff val="25000"/>
                  </a:schemeClr>
                </a:solidFill>
                <a:latin typeface="Calibri" panose="020F0502020204030204" pitchFamily="34" charset="0"/>
              </a:rPr>
              <a:t>lassen 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Weihnachtsferien –  „Rund um das Thema Körper und Geist“</a:t>
            </a:r>
            <a:endParaRPr lang="de-DE" sz="1200" dirty="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3253904"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Faschingsferien – „Rund um das Thema Mode“</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2337819"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Pfingstferien – „Alles, was rollt“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566408" cy="369332"/>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Sommerferien – „Eine Weltreise für </a:t>
            </a:r>
          </a:p>
          <a:p>
            <a:pPr>
              <a:buClr>
                <a:srgbClr val="FFC000"/>
              </a:buClr>
            </a:pPr>
            <a:r>
              <a:rPr lang="de-DE" sz="1200" b="1" dirty="0">
                <a:solidFill>
                  <a:schemeClr val="tx1">
                    <a:lumMod val="75000"/>
                    <a:lumOff val="25000"/>
                  </a:schemeClr>
                </a:solidFill>
                <a:latin typeface="Calibri" panose="020F0502020204030204" pitchFamily="34" charset="0"/>
              </a:rPr>
              <a:t>Abenteuer“</a:t>
            </a:r>
          </a:p>
        </p:txBody>
      </p:sp>
      <p:sp>
        <p:nvSpPr>
          <p:cNvPr id="24" name="Rechteck 23"/>
          <p:cNvSpPr/>
          <p:nvPr/>
        </p:nvSpPr>
        <p:spPr>
          <a:xfrm>
            <a:off x="3271535" y="5403543"/>
            <a:ext cx="3109890"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Osterferien – „Rund um das Thema Theater“</a:t>
            </a:r>
          </a:p>
        </p:txBody>
      </p:sp>
      <p:sp>
        <p:nvSpPr>
          <p:cNvPr id="50" name="Rechteck 49"/>
          <p:cNvSpPr/>
          <p:nvPr/>
        </p:nvSpPr>
        <p:spPr>
          <a:xfrm>
            <a:off x="1081160" y="2199349"/>
            <a:ext cx="2676353" cy="36933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„Rund um das Thema Ritter“</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83533" name="Picture 589" descr="H:\Downloads\war-5384734_128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324" y="2289132"/>
            <a:ext cx="873120" cy="609137"/>
          </a:xfrm>
          <a:prstGeom prst="rect">
            <a:avLst/>
          </a:prstGeom>
          <a:noFill/>
          <a:extLst>
            <a:ext uri="{909E8E84-426E-40DD-AFC4-6F175D3DCCD1}">
              <a14:hiddenFill xmlns:a14="http://schemas.microsoft.com/office/drawing/2010/main">
                <a:solidFill>
                  <a:srgbClr val="FFFFFF"/>
                </a:solidFill>
              </a14:hiddenFill>
            </a:ext>
          </a:extLst>
        </p:spPr>
      </p:pic>
      <p:pic>
        <p:nvPicPr>
          <p:cNvPr id="83535" name="Picture 591" descr="H:\Downloads\exercise-2099160_128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1061" y="2649843"/>
            <a:ext cx="865129" cy="540706"/>
          </a:xfrm>
          <a:prstGeom prst="rect">
            <a:avLst/>
          </a:prstGeom>
          <a:noFill/>
          <a:extLst>
            <a:ext uri="{909E8E84-426E-40DD-AFC4-6F175D3DCCD1}">
              <a14:hiddenFill xmlns:a14="http://schemas.microsoft.com/office/drawing/2010/main">
                <a:solidFill>
                  <a:srgbClr val="FFFFFF"/>
                </a:solidFill>
              </a14:hiddenFill>
            </a:ext>
          </a:extLst>
        </p:spPr>
      </p:pic>
      <p:pic>
        <p:nvPicPr>
          <p:cNvPr id="83536" name="Picture 592" descr="H:\Downloads\suit-310122_128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599755" y="4236926"/>
            <a:ext cx="529633" cy="795692"/>
          </a:xfrm>
          <a:prstGeom prst="rect">
            <a:avLst/>
          </a:prstGeom>
          <a:noFill/>
          <a:extLst>
            <a:ext uri="{909E8E84-426E-40DD-AFC4-6F175D3DCCD1}">
              <a14:hiddenFill xmlns:a14="http://schemas.microsoft.com/office/drawing/2010/main">
                <a:solidFill>
                  <a:srgbClr val="FFFFFF"/>
                </a:solidFill>
              </a14:hiddenFill>
            </a:ext>
          </a:extLst>
        </p:spPr>
      </p:pic>
      <p:pic>
        <p:nvPicPr>
          <p:cNvPr id="83537" name="Picture 593" descr="H:\Downloads\stage-158366_128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0268" y="5538224"/>
            <a:ext cx="627003" cy="624064"/>
          </a:xfrm>
          <a:prstGeom prst="rect">
            <a:avLst/>
          </a:prstGeom>
          <a:noFill/>
          <a:extLst>
            <a:ext uri="{909E8E84-426E-40DD-AFC4-6F175D3DCCD1}">
              <a14:hiddenFill xmlns:a14="http://schemas.microsoft.com/office/drawing/2010/main">
                <a:solidFill>
                  <a:srgbClr val="FFFFFF"/>
                </a:solidFill>
              </a14:hiddenFill>
            </a:ext>
          </a:extLst>
        </p:spPr>
      </p:pic>
      <p:pic>
        <p:nvPicPr>
          <p:cNvPr id="83538" name="Picture 594" descr="H:\Downloads\bowling-3686968_128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077" y="6685796"/>
            <a:ext cx="589614" cy="822121"/>
          </a:xfrm>
          <a:prstGeom prst="rect">
            <a:avLst/>
          </a:prstGeom>
          <a:noFill/>
          <a:extLst>
            <a:ext uri="{909E8E84-426E-40DD-AFC4-6F175D3DCCD1}">
              <a14:hiddenFill xmlns:a14="http://schemas.microsoft.com/office/drawing/2010/main">
                <a:solidFill>
                  <a:srgbClr val="FFFFFF"/>
                </a:solidFill>
              </a14:hiddenFill>
            </a:ext>
          </a:extLst>
        </p:spPr>
      </p:pic>
      <p:pic>
        <p:nvPicPr>
          <p:cNvPr id="83540" name="Picture 596" descr="H:\Downloads\adventure-6643761_128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2040" y="8290266"/>
            <a:ext cx="539086" cy="53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3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49733539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0338"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3" name="Textfeld 42"/>
          <p:cNvSpPr txBox="1"/>
          <p:nvPr/>
        </p:nvSpPr>
        <p:spPr>
          <a:xfrm>
            <a:off x="193293" y="9476195"/>
            <a:ext cx="214008" cy="215380"/>
          </a:xfrm>
          <a:prstGeom prst="rect">
            <a:avLst/>
          </a:prstGeom>
          <a:noFill/>
        </p:spPr>
        <p:txBody>
          <a:bodyPr wrap="square" lIns="0" tIns="0" rIns="0" bIns="0" rtlCol="0">
            <a:spAutoFit/>
          </a:bodyPr>
          <a:lstStyle/>
          <a:p>
            <a:pPr>
              <a:lnSpc>
                <a:spcPct val="108000"/>
              </a:lnSpc>
              <a:spcAft>
                <a:spcPts val="1008"/>
              </a:spcAft>
            </a:pPr>
            <a:r>
              <a:rPr lang="de-DE" sz="1400" dirty="0"/>
              <a:t>5</a:t>
            </a:r>
          </a:p>
        </p:txBody>
      </p:sp>
      <p:grpSp>
        <p:nvGrpSpPr>
          <p:cNvPr id="44" name="Gruppieren 43"/>
          <p:cNvGrpSpPr/>
          <p:nvPr/>
        </p:nvGrpSpPr>
        <p:grpSpPr>
          <a:xfrm>
            <a:off x="12557" y="1062047"/>
            <a:ext cx="6833251" cy="406906"/>
            <a:chOff x="24749" y="1055951"/>
            <a:chExt cx="683325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9" name="Textfeld 48"/>
            <p:cNvSpPr txBox="1"/>
            <p:nvPr/>
          </p:nvSpPr>
          <p:spPr>
            <a:xfrm>
              <a:off x="24749" y="1161748"/>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sp>
        <p:nvSpPr>
          <p:cNvPr id="3" name="AutoShape 47" descr="Triangular delta maze with 30 cells s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9" descr="Triangular delta maze with 30 cells s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52" descr="Triangular delta maze with 30 cells sid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Rechteck 5"/>
          <p:cNvSpPr/>
          <p:nvPr/>
        </p:nvSpPr>
        <p:spPr>
          <a:xfrm>
            <a:off x="750351" y="1789015"/>
            <a:ext cx="5116081" cy="1077218"/>
          </a:xfrm>
          <a:prstGeom prst="rect">
            <a:avLst/>
          </a:prstGeom>
          <a:noFill/>
        </p:spPr>
        <p:txBody>
          <a:bodyPr wrap="none" lIns="91440" tIns="45720" rIns="91440" bIns="45720">
            <a:spAutoFit/>
          </a:bodyPr>
          <a:lstStyle/>
          <a:p>
            <a:pPr algn="ctr"/>
            <a:r>
              <a:rPr lang="de-D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Welches Bild passt nicht </a:t>
            </a:r>
          </a:p>
          <a:p>
            <a:pPr algn="ctr"/>
            <a:r>
              <a:rPr lang="de-D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zu Fasching ?</a:t>
            </a:r>
          </a:p>
        </p:txBody>
      </p:sp>
      <p:sp>
        <p:nvSpPr>
          <p:cNvPr id="8" name="AutoShape 142" descr="https://email.ionos.de/appsuite/api/image/mail/picture?folder=default0%2FINBOX&amp;id=1635146004237918210&amp;uid=e4dd98cc2cee4cbd8703fc7b6de34045%40Open-Xchange"/>
          <p:cNvSpPr>
            <a:spLocks noChangeAspect="1" noChangeArrowheads="1"/>
          </p:cNvSpPr>
          <p:nvPr/>
        </p:nvSpPr>
        <p:spPr bwMode="auto">
          <a:xfrm>
            <a:off x="155575" y="-655638"/>
            <a:ext cx="127635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0298" name="Picture 186" descr="H:\Downloads\clown-g447a88d9d_64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301" y="3301401"/>
            <a:ext cx="2738941" cy="2567757"/>
          </a:xfrm>
          <a:prstGeom prst="rect">
            <a:avLst/>
          </a:prstGeom>
          <a:noFill/>
          <a:extLst>
            <a:ext uri="{909E8E84-426E-40DD-AFC4-6F175D3DCCD1}">
              <a14:hiddenFill xmlns:a14="http://schemas.microsoft.com/office/drawing/2010/main">
                <a:solidFill>
                  <a:srgbClr val="FFFFFF"/>
                </a:solidFill>
              </a14:hiddenFill>
            </a:ext>
          </a:extLst>
        </p:spPr>
      </p:pic>
      <p:pic>
        <p:nvPicPr>
          <p:cNvPr id="90299" name="Picture 187" descr="H:\Downloads\party-g8650f2a62_64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8501" y="3301401"/>
            <a:ext cx="2484438" cy="2535949"/>
          </a:xfrm>
          <a:prstGeom prst="rect">
            <a:avLst/>
          </a:prstGeom>
          <a:noFill/>
          <a:extLst>
            <a:ext uri="{909E8E84-426E-40DD-AFC4-6F175D3DCCD1}">
              <a14:hiddenFill xmlns:a14="http://schemas.microsoft.com/office/drawing/2010/main">
                <a:solidFill>
                  <a:srgbClr val="FFFFFF"/>
                </a:solidFill>
              </a14:hiddenFill>
            </a:ext>
          </a:extLst>
        </p:spPr>
      </p:pic>
      <p:pic>
        <p:nvPicPr>
          <p:cNvPr id="90300" name="Picture 188" descr="H:\Downloads\hero-g4b27718c9_64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78" y="6277985"/>
            <a:ext cx="3393714" cy="2736182"/>
          </a:xfrm>
          <a:prstGeom prst="rect">
            <a:avLst/>
          </a:prstGeom>
          <a:noFill/>
          <a:extLst>
            <a:ext uri="{909E8E84-426E-40DD-AFC4-6F175D3DCCD1}">
              <a14:hiddenFill xmlns:a14="http://schemas.microsoft.com/office/drawing/2010/main">
                <a:solidFill>
                  <a:srgbClr val="FFFFFF"/>
                </a:solidFill>
              </a14:hiddenFill>
            </a:ext>
          </a:extLst>
        </p:spPr>
      </p:pic>
      <p:pic>
        <p:nvPicPr>
          <p:cNvPr id="90301" name="Picture 189" descr="H:\Downloads\ghosts-g820bfb28a_64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7821" y="6083390"/>
            <a:ext cx="2832369" cy="3125372"/>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612775" y="5869158"/>
            <a:ext cx="205714" cy="246040"/>
          </a:xfrm>
          <a:prstGeom prst="rect">
            <a:avLst/>
          </a:prstGeom>
          <a:solidFill>
            <a:schemeClr val="bg2"/>
          </a:solidFill>
          <a:ln w="952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2" name="Rechteck 31"/>
          <p:cNvSpPr/>
          <p:nvPr/>
        </p:nvSpPr>
        <p:spPr>
          <a:xfrm>
            <a:off x="4032250" y="5837350"/>
            <a:ext cx="205714" cy="246040"/>
          </a:xfrm>
          <a:prstGeom prst="rect">
            <a:avLst/>
          </a:prstGeom>
          <a:solidFill>
            <a:schemeClr val="bg2"/>
          </a:solidFill>
          <a:ln w="952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3" name="Rechteck 32"/>
          <p:cNvSpPr/>
          <p:nvPr/>
        </p:nvSpPr>
        <p:spPr>
          <a:xfrm>
            <a:off x="567765" y="9014167"/>
            <a:ext cx="205714" cy="246040"/>
          </a:xfrm>
          <a:prstGeom prst="rect">
            <a:avLst/>
          </a:prstGeom>
          <a:solidFill>
            <a:schemeClr val="bg2"/>
          </a:solidFill>
          <a:ln w="952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4" name="Rechteck 33"/>
          <p:cNvSpPr/>
          <p:nvPr/>
        </p:nvSpPr>
        <p:spPr>
          <a:xfrm>
            <a:off x="4031481" y="9014167"/>
            <a:ext cx="205714" cy="246040"/>
          </a:xfrm>
          <a:prstGeom prst="rect">
            <a:avLst/>
          </a:prstGeom>
          <a:solidFill>
            <a:schemeClr val="bg2"/>
          </a:solidFill>
          <a:ln w="952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Tree>
    <p:extLst>
      <p:ext uri="{BB962C8B-B14F-4D97-AF65-F5344CB8AC3E}">
        <p14:creationId xmlns:p14="http://schemas.microsoft.com/office/powerpoint/2010/main" val="360639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035369102"/>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2374"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1" name="Rechteck 20"/>
          <p:cNvSpPr/>
          <p:nvPr/>
        </p:nvSpPr>
        <p:spPr>
          <a:xfrm>
            <a:off x="211324" y="1549941"/>
            <a:ext cx="6444963" cy="6609502"/>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Fasching 2022</a:t>
            </a:r>
          </a:p>
          <a:p>
            <a:pPr>
              <a:spcAft>
                <a:spcPts val="300"/>
              </a:spcAft>
            </a:pPr>
            <a:r>
              <a:rPr lang="de-DE" sz="1300" dirty="0">
                <a:solidFill>
                  <a:schemeClr val="tx1">
                    <a:lumMod val="75000"/>
                    <a:lumOff val="25000"/>
                  </a:schemeClr>
                </a:solidFill>
                <a:latin typeface="Calibri" panose="020F0502020204030204" pitchFamily="34" charset="0"/>
              </a:rPr>
              <a:t> </a:t>
            </a: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3849470321"/>
              </p:ext>
            </p:extLst>
          </p:nvPr>
        </p:nvGraphicFramePr>
        <p:xfrm>
          <a:off x="622674" y="1926476"/>
          <a:ext cx="6140617" cy="5769117"/>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24433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   Angebot:</a:t>
                      </a:r>
                      <a:r>
                        <a:rPr lang="de-DE" sz="1100" b="0" baseline="0" dirty="0">
                          <a:solidFill>
                            <a:schemeClr val="bg1"/>
                          </a:solidFill>
                          <a:latin typeface="Calibri" panose="020F0502020204030204" pitchFamily="34" charset="0"/>
                        </a:rPr>
                        <a:t> T-Shirts bedrucken Klasse 3/4</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 </a:t>
                      </a: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KJH-Giebel</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1" kern="1200" dirty="0">
                          <a:solidFill>
                            <a:schemeClr val="tx1"/>
                          </a:solidFill>
                          <a:effectLst/>
                          <a:latin typeface="Calibri" panose="020F0502020204030204" pitchFamily="34" charset="0"/>
                          <a:ea typeface="+mn-ea"/>
                          <a:cs typeface="+mn-cs"/>
                        </a:rPr>
                        <a:t>Wenn du schon immer Interesse an Mode hattest, und gern eigene T-Shirts gestalten möchtest, bist du hier genau richtig. Wir werden gemeinsam in Kooperation mit dem KJH-Giebel T-Shirts bedrucken und gestalten. Diese darfst du dann selbstverständlich mit nach Hause nehmen. Bitte bringe für dieses Angebot ein eigenes T-Shirt mit zur Ferienbetreuung. </a:t>
                      </a:r>
                    </a:p>
                    <a:p>
                      <a:pPr marL="0" marR="0" indent="0" algn="l" defTabSz="957591" rtl="0" eaLnBrk="1" fontAlgn="auto" latinLnBrk="0" hangingPunct="1">
                        <a:lnSpc>
                          <a:spcPct val="100000"/>
                        </a:lnSpc>
                        <a:spcBef>
                          <a:spcPts val="0"/>
                        </a:spcBef>
                        <a:spcAft>
                          <a:spcPts val="0"/>
                        </a:spcAft>
                        <a:buClr>
                          <a:srgbClr val="FF3399"/>
                        </a:buClr>
                        <a:buSzTx/>
                        <a:buFontTx/>
                        <a:buNone/>
                        <a:tabLst/>
                        <a:defRPr/>
                      </a:pPr>
                      <a:endParaRPr lang="de-DE" sz="1100" b="0" kern="1200" baseline="0" dirty="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78867">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dirty="0">
                          <a:solidFill>
                            <a:schemeClr val="bg1"/>
                          </a:solidFill>
                          <a:latin typeface="Calibri" panose="020F0502020204030204" pitchFamily="34" charset="0"/>
                        </a:rPr>
                        <a:t>Angebot</a:t>
                      </a:r>
                      <a:br>
                        <a:rPr lang="de-DE" sz="1050" dirty="0"/>
                      </a:br>
                      <a:r>
                        <a:rPr lang="de-DE" sz="1050" b="1" kern="1200" dirty="0">
                          <a:solidFill>
                            <a:schemeClr val="bg1"/>
                          </a:solidFill>
                          <a:effectLst/>
                          <a:latin typeface="Calibri" panose="020F0502020204030204" pitchFamily="34" charset="0"/>
                          <a:ea typeface="+mn-ea"/>
                          <a:cs typeface="+mn-cs"/>
                        </a:rPr>
                        <a:t>Spiel</a:t>
                      </a:r>
                      <a:r>
                        <a:rPr lang="de-DE" sz="1050" b="1" kern="1200" baseline="0" dirty="0">
                          <a:solidFill>
                            <a:schemeClr val="bg1"/>
                          </a:solidFill>
                          <a:effectLst/>
                          <a:latin typeface="Calibri" panose="020F0502020204030204" pitchFamily="34" charset="0"/>
                          <a:ea typeface="+mn-ea"/>
                          <a:cs typeface="+mn-cs"/>
                        </a:rPr>
                        <a:t> und Spaß</a:t>
                      </a:r>
                    </a:p>
                    <a:p>
                      <a:pPr marL="0" marR="0" indent="0" algn="r" defTabSz="957591" rtl="0" eaLnBrk="1" fontAlgn="auto" latinLnBrk="0" hangingPunct="1">
                        <a:lnSpc>
                          <a:spcPct val="100000"/>
                        </a:lnSpc>
                        <a:spcBef>
                          <a:spcPts val="0"/>
                        </a:spcBef>
                        <a:spcAft>
                          <a:spcPts val="0"/>
                        </a:spcAft>
                        <a:buClrTx/>
                        <a:buSzTx/>
                        <a:buFontTx/>
                        <a:buNone/>
                        <a:tabLst/>
                        <a:defRPr/>
                      </a:pPr>
                      <a:r>
                        <a:rPr lang="de-DE" sz="1050" b="1" kern="1200" baseline="0" dirty="0">
                          <a:solidFill>
                            <a:schemeClr val="bg1"/>
                          </a:solidFill>
                          <a:effectLst/>
                          <a:latin typeface="Calibri" panose="020F0502020204030204" pitchFamily="34" charset="0"/>
                          <a:ea typeface="+mn-ea"/>
                          <a:cs typeface="+mn-cs"/>
                        </a:rPr>
                        <a:t>  im bunten Look</a:t>
                      </a:r>
                      <a:r>
                        <a:rPr lang="de-DE" sz="1050" b="1" kern="1200" dirty="0">
                          <a:solidFill>
                            <a:schemeClr val="tx1"/>
                          </a:solidFill>
                          <a:effectLst/>
                          <a:latin typeface="Calibri" panose="020F0502020204030204" pitchFamily="34" charset="0"/>
                          <a:ea typeface="+mn-ea"/>
                          <a:cs typeface="+mn-cs"/>
                        </a:rPr>
                        <a:t> </a:t>
                      </a:r>
                      <a:r>
                        <a:rPr lang="de-DE" sz="1050" baseline="0" dirty="0">
                          <a:solidFill>
                            <a:schemeClr val="bg1"/>
                          </a:solidFill>
                        </a:rPr>
                        <a:t>:</a:t>
                      </a:r>
                      <a:r>
                        <a:rPr lang="de-DE" sz="1100" baseline="0" dirty="0">
                          <a:solidFill>
                            <a:schemeClr val="bg1"/>
                          </a:solidFill>
                          <a:latin typeface="Calibri" panose="020F0502020204030204" pitchFamily="34" charset="0"/>
                        </a:rPr>
                        <a:t> </a:t>
                      </a:r>
                    </a:p>
                    <a:p>
                      <a:pPr algn="r"/>
                      <a:r>
                        <a:rPr lang="de-DE" sz="1100" baseline="0" dirty="0">
                          <a:solidFill>
                            <a:schemeClr val="bg1"/>
                          </a:solidFill>
                          <a:latin typeface="Calibri" panose="020F0502020204030204" pitchFamily="34" charset="0"/>
                        </a:rPr>
                        <a:t>Pädagogische Fachkraft:</a:t>
                      </a:r>
                    </a:p>
                    <a:p>
                      <a:pPr algn="r"/>
                      <a:r>
                        <a:rPr lang="de-DE" sz="1100" baseline="0" dirty="0">
                          <a:solidFill>
                            <a:schemeClr val="bg1"/>
                          </a:solidFill>
                          <a:latin typeface="Calibri" panose="020F0502020204030204" pitchFamily="34" charset="0"/>
                        </a:rPr>
                        <a:t>Laurens Levin</a:t>
                      </a:r>
                    </a:p>
                    <a:p>
                      <a:pPr algn="r"/>
                      <a:r>
                        <a:rPr lang="de-DE" sz="1100" baseline="0" dirty="0">
                          <a:solidFill>
                            <a:schemeClr val="bg1"/>
                          </a:solidFill>
                          <a:latin typeface="Calibri" panose="020F0502020204030204" pitchFamily="34" charset="0"/>
                        </a:rPr>
                        <a:t>Ort: Bewegungsraum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1" kern="1200" dirty="0">
                          <a:solidFill>
                            <a:schemeClr val="tx1"/>
                          </a:solidFill>
                          <a:effectLst/>
                          <a:latin typeface="Calibri" panose="020F0502020204030204" pitchFamily="34" charset="0"/>
                          <a:ea typeface="+mn-ea"/>
                          <a:cs typeface="+mn-cs"/>
                        </a:rPr>
                        <a:t>Bei</a:t>
                      </a:r>
                      <a:r>
                        <a:rPr lang="de-DE" sz="1100" b="1" kern="1200" baseline="0" dirty="0">
                          <a:solidFill>
                            <a:schemeClr val="tx1"/>
                          </a:solidFill>
                          <a:effectLst/>
                          <a:latin typeface="Calibri" panose="020F0502020204030204" pitchFamily="34" charset="0"/>
                          <a:ea typeface="+mn-ea"/>
                          <a:cs typeface="+mn-cs"/>
                        </a:rPr>
                        <a:t> Spiel und Spaß im bunten Look peppen wir neue und bekannte Spiele etwas auf. Ob mit Turngeräten, Luftballons, lustigen Verkleidungen oder </a:t>
                      </a:r>
                      <a:r>
                        <a:rPr lang="de-DE" sz="1100" b="1" kern="1200" baseline="0" dirty="0" err="1">
                          <a:solidFill>
                            <a:schemeClr val="tx1"/>
                          </a:solidFill>
                          <a:effectLst/>
                          <a:latin typeface="Calibri" panose="020F0502020204030204" pitchFamily="34" charset="0"/>
                          <a:ea typeface="+mn-ea"/>
                          <a:cs typeface="+mn-cs"/>
                        </a:rPr>
                        <a:t>Boomwhackers</a:t>
                      </a:r>
                      <a:r>
                        <a:rPr lang="de-DE" sz="1100" b="1" kern="1200" baseline="0" dirty="0">
                          <a:solidFill>
                            <a:schemeClr val="tx1"/>
                          </a:solidFill>
                          <a:effectLst/>
                          <a:latin typeface="Calibri" panose="020F0502020204030204" pitchFamily="34" charset="0"/>
                          <a:ea typeface="+mn-ea"/>
                          <a:cs typeface="+mn-cs"/>
                        </a:rPr>
                        <a:t>. Beim Rennen und Lachen  bringen wir Farbe ins Spiel. Vielleicht gibt’s sogar eine Modenschau </a:t>
                      </a:r>
                      <a:r>
                        <a:rPr lang="de-DE" sz="1100" b="1" kern="1200" baseline="0" dirty="0">
                          <a:solidFill>
                            <a:schemeClr val="tx1"/>
                          </a:solidFill>
                          <a:effectLst/>
                          <a:latin typeface="Calibri" panose="020F0502020204030204" pitchFamily="34" charset="0"/>
                          <a:ea typeface="+mn-ea"/>
                          <a:cs typeface="+mn-cs"/>
                          <a:sym typeface="Wingdings" panose="05000000000000000000" pitchFamily="2" charset="2"/>
                        </a:rPr>
                        <a:t></a:t>
                      </a:r>
                      <a:endParaRPr lang="de-DE" sz="1100" b="1" kern="1200" dirty="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7415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a:solidFill>
                            <a:schemeClr val="bg1"/>
                          </a:solidFill>
                          <a:latin typeface="Calibri" panose="020F0502020204030204" pitchFamily="34" charset="0"/>
                        </a:rPr>
                        <a:t>Angebot:</a:t>
                      </a:r>
                      <a:r>
                        <a:rPr lang="de-DE" sz="1100" b="0" baseline="0" dirty="0">
                          <a:solidFill>
                            <a:schemeClr val="bg1"/>
                          </a:solidFill>
                          <a:latin typeface="Calibri" panose="020F0502020204030204" pitchFamily="34" charset="0"/>
                        </a:rPr>
                        <a:t> Schlüsselanhänger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Klasse 3/4</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Rolf Haller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a:t>
                      </a:r>
                      <a:r>
                        <a:rPr lang="de-DE" sz="1100" b="0" baseline="0" dirty="0" err="1">
                          <a:solidFill>
                            <a:schemeClr val="bg1"/>
                          </a:solidFill>
                          <a:latin typeface="Calibri" panose="020F0502020204030204" pitchFamily="34" charset="0"/>
                        </a:rPr>
                        <a:t>Konstrukta</a:t>
                      </a:r>
                      <a:r>
                        <a:rPr lang="de-DE" sz="1100" b="0" baseline="0" dirty="0">
                          <a:solidFill>
                            <a:schemeClr val="bg1"/>
                          </a:solidFill>
                          <a:latin typeface="Calibri" panose="020F0502020204030204" pitchFamily="34" charset="0"/>
                        </a:rPr>
                        <a: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1" kern="1200" dirty="0">
                          <a:solidFill>
                            <a:schemeClr val="tx1"/>
                          </a:solidFill>
                          <a:effectLst/>
                          <a:latin typeface="Calibri" panose="020F0502020204030204" pitchFamily="34" charset="0"/>
                          <a:ea typeface="+mn-ea"/>
                          <a:cs typeface="+mn-cs"/>
                        </a:rPr>
                        <a:t>Zur Mode gehört nicht nur die Kleidung, sondern auch schicke Accessoires. Auch unscheinbare, alltägliche Dinge können mit den richtigen Extras in Szene gesetzt werden. Schlüssel sind zwar unscheinbar, aber super wichtig in unserem Alltag. Aus diesem Grund wollen wir gemeinsam bunte modische Schlüsselanhänger gestalten, damit wir den Schlüssel nicht verlegen und vor allem stilvoll in Szene setzen. Natürlich kannst du auch einen Schlüsselanhänger für deine Verwandten basteln.</a:t>
                      </a:r>
                    </a:p>
                    <a:p>
                      <a:endParaRPr lang="de-DE" sz="1100" kern="1200" dirty="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513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Entspannungsreise - AUs</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a:solidFill>
                            <a:schemeClr val="bg1"/>
                          </a:solidFill>
                          <a:latin typeface="Calibri" panose="020F0502020204030204" pitchFamily="34" charset="0"/>
                        </a:rPr>
                        <a:t>Luidmyla</a:t>
                      </a:r>
                      <a:r>
                        <a:rPr lang="de-DE" sz="1100" b="0" baseline="0" dirty="0">
                          <a:solidFill>
                            <a:schemeClr val="bg1"/>
                          </a:solidFill>
                          <a:latin typeface="Calibri" panose="020F0502020204030204" pitchFamily="34" charset="0"/>
                        </a:rPr>
                        <a:t> </a:t>
                      </a:r>
                      <a:r>
                        <a:rPr lang="de-DE" sz="1100" b="0" baseline="0" dirty="0" err="1">
                          <a:solidFill>
                            <a:schemeClr val="bg1"/>
                          </a:solidFill>
                          <a:latin typeface="Calibri" panose="020F0502020204030204" pitchFamily="34" charset="0"/>
                        </a:rPr>
                        <a:t>Seredynska</a:t>
                      </a:r>
                      <a:r>
                        <a:rPr lang="de-DE" sz="1100" b="0" baseline="0" dirty="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a:solidFill>
                            <a:schemeClr val="bg1"/>
                          </a:solidFill>
                          <a:latin typeface="Calibri" panose="020F0502020204030204" pitchFamily="34" charset="0"/>
                        </a:rPr>
                        <a:t>JanBujk</a:t>
                      </a:r>
                      <a:r>
                        <a:rPr lang="de-DE" sz="1100" b="0" baseline="0" dirty="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Turnhalle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1" dirty="0">
                          <a:latin typeface="Calibri" panose="020F0502020204030204" pitchFamily="34" charset="0"/>
                        </a:rPr>
                        <a:t>Dieses Angebot richtet sich an diejenigen,</a:t>
                      </a:r>
                      <a:r>
                        <a:rPr lang="de-DE" sz="1100" b="1" baseline="0" dirty="0">
                          <a:latin typeface="Calibri" panose="020F0502020204030204" pitchFamily="34" charset="0"/>
                        </a:rPr>
                        <a:t> die gerne Kleinigkeiten mit ihren eigenen Händen kreieren. Mit Faden, Schere und Zierelementen kannst du lernen, Schmuck selbst herzustellen. Ob es ein Freundschaftsband, ein Schlüsselanhänger oder eine Kette sein soll, entscheidest du allein. Du kannst den Schmuck nach deiner Vorstellung anfertigen und deinen Freunden, Eltern oder dir selbst eine Freude bereiten.</a:t>
                      </a:r>
                      <a:endParaRPr lang="de-DE" sz="1100" b="1"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1" name="Ellipse 40"/>
          <p:cNvSpPr/>
          <p:nvPr/>
        </p:nvSpPr>
        <p:spPr>
          <a:xfrm>
            <a:off x="63639" y="20205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3" name="Textfeld 42"/>
          <p:cNvSpPr txBox="1"/>
          <p:nvPr/>
        </p:nvSpPr>
        <p:spPr>
          <a:xfrm>
            <a:off x="6549283" y="9572167"/>
            <a:ext cx="214008" cy="215380"/>
          </a:xfrm>
          <a:prstGeom prst="rect">
            <a:avLst/>
          </a:prstGeom>
          <a:noFill/>
        </p:spPr>
        <p:txBody>
          <a:bodyPr wrap="square" lIns="0" tIns="0" rIns="0" bIns="0" rtlCol="0">
            <a:spAutoFit/>
          </a:bodyPr>
          <a:lstStyle/>
          <a:p>
            <a:pPr>
              <a:lnSpc>
                <a:spcPct val="108000"/>
              </a:lnSpc>
              <a:spcAft>
                <a:spcPts val="1008"/>
              </a:spcAft>
            </a:pPr>
            <a:r>
              <a:rPr lang="de-DE" sz="1400" dirty="0"/>
              <a:t>6</a:t>
            </a:r>
          </a:p>
        </p:txBody>
      </p:sp>
      <p:grpSp>
        <p:nvGrpSpPr>
          <p:cNvPr id="44" name="Gruppieren 43"/>
          <p:cNvGrpSpPr/>
          <p:nvPr/>
        </p:nvGrpSpPr>
        <p:grpSpPr>
          <a:xfrm>
            <a:off x="11022" y="1062047"/>
            <a:ext cx="6834786" cy="406906"/>
            <a:chOff x="23214" y="1055951"/>
            <a:chExt cx="6834786"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9" name="Textfeld 48"/>
            <p:cNvSpPr txBox="1"/>
            <p:nvPr/>
          </p:nvSpPr>
          <p:spPr>
            <a:xfrm>
              <a:off x="23214" y="1174765"/>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sp>
        <p:nvSpPr>
          <p:cNvPr id="26" name="Ellipse 25"/>
          <p:cNvSpPr/>
          <p:nvPr/>
        </p:nvSpPr>
        <p:spPr>
          <a:xfrm>
            <a:off x="108721" y="330087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34" name="Ellipse 33"/>
          <p:cNvSpPr/>
          <p:nvPr/>
        </p:nvSpPr>
        <p:spPr>
          <a:xfrm>
            <a:off x="138953" y="4925409"/>
            <a:ext cx="911892"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471130023"/>
              </p:ext>
            </p:extLst>
          </p:nvPr>
        </p:nvGraphicFramePr>
        <p:xfrm>
          <a:off x="622674" y="7540283"/>
          <a:ext cx="6140617" cy="1885071"/>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885071">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Papier-Modedesigner/-in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a:solidFill>
                            <a:schemeClr val="bg1"/>
                          </a:solidFill>
                          <a:latin typeface="Calibri" panose="020F0502020204030204" pitchFamily="34" charset="0"/>
                        </a:rPr>
                        <a:t>AU‘s</a:t>
                      </a:r>
                      <a:endParaRPr lang="de-DE" sz="1100" b="0" baseline="0" dirty="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 Jannis Hauser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a:solidFill>
                            <a:schemeClr val="bg1"/>
                          </a:solidFill>
                          <a:latin typeface="Calibri" panose="020F0502020204030204" pitchFamily="34" charset="0"/>
                        </a:rPr>
                        <a:t>Ort: Villa Kunterbunt</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1" kern="1200" dirty="0">
                          <a:solidFill>
                            <a:schemeClr val="tx1"/>
                          </a:solidFill>
                          <a:effectLst/>
                          <a:latin typeface="Calibri" panose="020F0502020204030204" pitchFamily="34" charset="0"/>
                          <a:ea typeface="+mn-ea"/>
                          <a:cs typeface="+mn-cs"/>
                        </a:rPr>
                        <a:t>Du interessierst dich für Mode und möchtest deine eigenen Kleidungsstücke entwerfen? Dann solltest du dir dieses Angebot nicht entgehen lassen! Zunächst einmal benötigen wir natürlich ein "Model", welches unsere designten Kleidungsstücke zur Schau stellt. Hierzu basteln wir uns eine eigene Ankleidefigur aus Pappe. Im Anschluss sind der Kreativität keine Grenzen gesetzt und wir können mit dem Entwerfen unserer eigenen Papier-Klamotten für die Ankleidefigur beginnen. Bist Du bereit der Modewelt deinen Stempel aufzudrücken?</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1" name="Ellipse 30"/>
          <p:cNvSpPr/>
          <p:nvPr/>
        </p:nvSpPr>
        <p:spPr>
          <a:xfrm>
            <a:off x="138953" y="788318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92327" name="Picture 167" descr="H:\Downloads\print-g1a43dd452_6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968" y="2274921"/>
            <a:ext cx="739774" cy="457735"/>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121609" y="629393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pic>
        <p:nvPicPr>
          <p:cNvPr id="92347" name="Picture 187" descr="H:\Downloads\car-key-gdd06a95a7_64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894" y="5242103"/>
            <a:ext cx="666086" cy="333043"/>
          </a:xfrm>
          <a:prstGeom prst="rect">
            <a:avLst/>
          </a:prstGeom>
          <a:noFill/>
          <a:extLst>
            <a:ext uri="{909E8E84-426E-40DD-AFC4-6F175D3DCCD1}">
              <a14:hiddenFill xmlns:a14="http://schemas.microsoft.com/office/drawing/2010/main">
                <a:solidFill>
                  <a:srgbClr val="FFFFFF"/>
                </a:solidFill>
              </a14:hiddenFill>
            </a:ext>
          </a:extLst>
        </p:spPr>
      </p:pic>
      <p:pic>
        <p:nvPicPr>
          <p:cNvPr id="92348" name="Picture 188" descr="H:\Downloads\sketch-g3a8e62de0_64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198" y="8159443"/>
            <a:ext cx="733942" cy="417434"/>
          </a:xfrm>
          <a:prstGeom prst="rect">
            <a:avLst/>
          </a:prstGeom>
          <a:noFill/>
          <a:extLst>
            <a:ext uri="{909E8E84-426E-40DD-AFC4-6F175D3DCCD1}">
              <a14:hiddenFill xmlns:a14="http://schemas.microsoft.com/office/drawing/2010/main">
                <a:solidFill>
                  <a:srgbClr val="FFFFFF"/>
                </a:solidFill>
              </a14:hiddenFill>
            </a:ext>
          </a:extLst>
        </p:spPr>
      </p:pic>
      <p:pic>
        <p:nvPicPr>
          <p:cNvPr id="92354" name="Picture 194" descr="H:\Downloads\sketch-g4ee38f947_64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780" y="6565815"/>
            <a:ext cx="586777" cy="422663"/>
          </a:xfrm>
          <a:prstGeom prst="rect">
            <a:avLst/>
          </a:prstGeom>
          <a:noFill/>
          <a:extLst>
            <a:ext uri="{909E8E84-426E-40DD-AFC4-6F175D3DCCD1}">
              <a14:hiddenFill xmlns:a14="http://schemas.microsoft.com/office/drawing/2010/main">
                <a:solidFill>
                  <a:srgbClr val="FFFFFF"/>
                </a:solidFill>
              </a14:hiddenFill>
            </a:ext>
          </a:extLst>
        </p:spPr>
      </p:pic>
      <p:pic>
        <p:nvPicPr>
          <p:cNvPr id="92355" name="Picture 195" descr="H:\Downloads\kids-g7f02a193c_64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012" y="3448518"/>
            <a:ext cx="636545" cy="67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5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10410667"/>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6325"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1" name="Rechteck 20"/>
          <p:cNvSpPr/>
          <p:nvPr/>
        </p:nvSpPr>
        <p:spPr>
          <a:xfrm>
            <a:off x="211324" y="1549941"/>
            <a:ext cx="6444963" cy="10233571"/>
          </a:xfrm>
          <a:prstGeom prst="rect">
            <a:avLst/>
          </a:prstGeom>
        </p:spPr>
        <p:txBody>
          <a:bodyPr wrap="square">
            <a:spAutoFit/>
          </a:bodyPr>
          <a:lstStyle/>
          <a:p>
            <a:pPr>
              <a:buClr>
                <a:srgbClr val="00B0F0"/>
              </a:buClr>
            </a:pPr>
            <a:endParaRPr lang="de-DE" sz="2000" dirty="0">
              <a:latin typeface="Calibri" panose="020F0502020204030204" pitchFamily="34" charset="0"/>
            </a:endParaRPr>
          </a:p>
          <a:p>
            <a:r>
              <a:rPr lang="de-DE" sz="2000" b="1" dirty="0">
                <a:latin typeface="Calibri" panose="020F0502020204030204" pitchFamily="34" charset="0"/>
              </a:rPr>
              <a:t>Was ist Mode?</a:t>
            </a:r>
          </a:p>
          <a:p>
            <a:r>
              <a:rPr lang="de-DE" sz="2000" dirty="0">
                <a:latin typeface="Calibri" panose="020F0502020204030204" pitchFamily="34" charset="0"/>
              </a:rPr>
              <a:t>Der Begriff Mode kommt aus dem Französischen und bedeutet „Gemessenes“ oder „Erfasstes“. Mode ist eine Art Einstellung, die für einem Zeitraum eine bestimmte Bedeutung hat. Etwas ist „in Mode“ oder „In“ – und das kann sich in Bereichen, wie in Kunst und Literatur, Musik, Film, Wissenschaft und in Kleidung zeigen. Mode ist wandelbar und wird immer wieder durch neue Mode ersetzt. </a:t>
            </a:r>
          </a:p>
          <a:p>
            <a:endParaRPr lang="de-DE" sz="2000" dirty="0">
              <a:latin typeface="Calibri" panose="020F0502020204030204" pitchFamily="34" charset="0"/>
            </a:endParaRPr>
          </a:p>
          <a:p>
            <a:r>
              <a:rPr lang="de-DE" sz="2000" b="1" dirty="0">
                <a:latin typeface="Calibri" panose="020F0502020204030204" pitchFamily="34" charset="0"/>
              </a:rPr>
              <a:t>Wofür brauchen wir Mode?</a:t>
            </a:r>
          </a:p>
          <a:p>
            <a:r>
              <a:rPr lang="de-DE" sz="2000" dirty="0">
                <a:latin typeface="Calibri" panose="020F0502020204030204" pitchFamily="34" charset="0"/>
              </a:rPr>
              <a:t>Wir benutzen Mode hauptsächlich für Kleidung. Was wir anziehen kann unsere Einstellung anderen zeigen. Wir können somit auch ausdrücken, zu welcher Gruppe wir gehören wollen. In der Musikszene lassen sich beispielsweise Hip-Hop-Fans von Heavy-</a:t>
            </a:r>
            <a:r>
              <a:rPr lang="de-DE" sz="2000" dirty="0" err="1">
                <a:latin typeface="Calibri" panose="020F0502020204030204" pitchFamily="34" charset="0"/>
              </a:rPr>
              <a:t>Metal</a:t>
            </a:r>
            <a:r>
              <a:rPr lang="de-DE" sz="2000" dirty="0">
                <a:latin typeface="Calibri" panose="020F0502020204030204" pitchFamily="34" charset="0"/>
              </a:rPr>
              <a:t>-Fans durch ihre Kleidung unterscheiden.</a:t>
            </a: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3" name="Textfeld 42"/>
          <p:cNvSpPr txBox="1"/>
          <p:nvPr/>
        </p:nvSpPr>
        <p:spPr>
          <a:xfrm>
            <a:off x="265444" y="9578303"/>
            <a:ext cx="214008" cy="215380"/>
          </a:xfrm>
          <a:prstGeom prst="rect">
            <a:avLst/>
          </a:prstGeom>
          <a:noFill/>
        </p:spPr>
        <p:txBody>
          <a:bodyPr wrap="square" lIns="0" tIns="0" rIns="0" bIns="0" rtlCol="0">
            <a:spAutoFit/>
          </a:bodyPr>
          <a:lstStyle/>
          <a:p>
            <a:pPr>
              <a:lnSpc>
                <a:spcPct val="108000"/>
              </a:lnSpc>
              <a:spcAft>
                <a:spcPts val="1008"/>
              </a:spcAft>
            </a:pPr>
            <a:r>
              <a:rPr lang="de-DE" sz="1400" dirty="0"/>
              <a:t>7</a:t>
            </a:r>
          </a:p>
        </p:txBody>
      </p:sp>
      <p:grpSp>
        <p:nvGrpSpPr>
          <p:cNvPr id="44" name="Gruppieren 43"/>
          <p:cNvGrpSpPr/>
          <p:nvPr/>
        </p:nvGrpSpPr>
        <p:grpSpPr>
          <a:xfrm>
            <a:off x="41438" y="1062047"/>
            <a:ext cx="6804370" cy="406906"/>
            <a:chOff x="53630" y="1055951"/>
            <a:chExt cx="6804370"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9" name="Textfeld 48"/>
            <p:cNvSpPr txBox="1"/>
            <p:nvPr/>
          </p:nvSpPr>
          <p:spPr>
            <a:xfrm>
              <a:off x="53630" y="1168668"/>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44606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59731744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4388"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21" name="Rechteck 20"/>
          <p:cNvSpPr/>
          <p:nvPr/>
        </p:nvSpPr>
        <p:spPr>
          <a:xfrm>
            <a:off x="211324" y="1549941"/>
            <a:ext cx="6444963" cy="5001369"/>
          </a:xfrm>
          <a:prstGeom prst="rect">
            <a:avLst/>
          </a:prstGeom>
        </p:spPr>
        <p:txBody>
          <a:bodyPr wrap="square">
            <a:spAutoFit/>
          </a:bodyPr>
          <a:lstStyle/>
          <a:p>
            <a:pPr algn="ctr">
              <a:spcAft>
                <a:spcPts val="300"/>
              </a:spcAft>
            </a:pPr>
            <a:r>
              <a:rPr lang="de-DE" sz="2400" b="1" dirty="0">
                <a:solidFill>
                  <a:schemeClr val="tx1">
                    <a:lumMod val="75000"/>
                    <a:lumOff val="25000"/>
                  </a:schemeClr>
                </a:solidFill>
                <a:latin typeface="Comic Sans MS" panose="030F0702030302020204" pitchFamily="66" charset="0"/>
              </a:rPr>
              <a:t>Junges </a:t>
            </a:r>
            <a:r>
              <a:rPr lang="de-DE" sz="2400" b="1" dirty="0">
                <a:latin typeface="Comic Sans MS" panose="030F0702030302020204" pitchFamily="66" charset="0"/>
              </a:rPr>
              <a:t>Schloss</a:t>
            </a:r>
          </a:p>
          <a:p>
            <a:pPr algn="ctr">
              <a:spcAft>
                <a:spcPts val="300"/>
              </a:spcAft>
            </a:pPr>
            <a:endParaRPr lang="de-DE" sz="2400" b="1" dirty="0">
              <a:solidFill>
                <a:schemeClr val="tx1">
                  <a:lumMod val="75000"/>
                  <a:lumOff val="25000"/>
                </a:schemeClr>
              </a:solidFill>
              <a:latin typeface="Comic Sans MS" panose="030F0702030302020204" pitchFamily="66" charset="0"/>
            </a:endParaRPr>
          </a:p>
          <a:p>
            <a:pPr algn="ctr">
              <a:spcAft>
                <a:spcPts val="300"/>
              </a:spcAft>
            </a:pPr>
            <a:r>
              <a:rPr lang="de-DE" sz="2400" b="1" dirty="0">
                <a:solidFill>
                  <a:schemeClr val="tx1">
                    <a:lumMod val="75000"/>
                    <a:lumOff val="25000"/>
                  </a:schemeClr>
                </a:solidFill>
                <a:latin typeface="Comic Sans MS" panose="030F0702030302020204" pitchFamily="66" charset="0"/>
              </a:rPr>
              <a:t>Wir machen einen Ausflug ins junge Schloss und sind voraussichtlich um 16:00 Uhr wieder an der Schule.</a:t>
            </a:r>
          </a:p>
          <a:p>
            <a:pPr algn="ctr">
              <a:spcAft>
                <a:spcPts val="300"/>
              </a:spcAft>
            </a:pPr>
            <a:endParaRPr lang="de-DE" sz="800" b="1" dirty="0">
              <a:solidFill>
                <a:schemeClr val="tx1">
                  <a:lumMod val="75000"/>
                  <a:lumOff val="25000"/>
                </a:schemeClr>
              </a:solidFill>
              <a:latin typeface="Comic Sans MS" panose="030F0702030302020204" pitchFamily="66" charset="0"/>
            </a:endParaRPr>
          </a:p>
          <a:p>
            <a:pPr algn="ctr">
              <a:spcAft>
                <a:spcPts val="300"/>
              </a:spcAft>
            </a:pPr>
            <a:r>
              <a:rPr lang="de-DE" sz="2400" b="1" dirty="0">
                <a:solidFill>
                  <a:schemeClr val="tx1">
                    <a:lumMod val="75000"/>
                    <a:lumOff val="25000"/>
                  </a:schemeClr>
                </a:solidFill>
                <a:latin typeface="Comic Sans MS" panose="030F0702030302020204" pitchFamily="66" charset="0"/>
              </a:rPr>
              <a:t>02.03.22 </a:t>
            </a:r>
            <a:r>
              <a:rPr lang="de-DE" sz="2400" b="1" dirty="0" err="1">
                <a:solidFill>
                  <a:schemeClr val="tx1">
                    <a:lumMod val="75000"/>
                    <a:lumOff val="25000"/>
                  </a:schemeClr>
                </a:solidFill>
                <a:latin typeface="Comic Sans MS" panose="030F0702030302020204" pitchFamily="66" charset="0"/>
              </a:rPr>
              <a:t>AU‘s</a:t>
            </a:r>
            <a:endParaRPr lang="de-DE" sz="2400" b="1" dirty="0">
              <a:solidFill>
                <a:schemeClr val="tx1">
                  <a:lumMod val="75000"/>
                  <a:lumOff val="25000"/>
                </a:schemeClr>
              </a:solidFill>
              <a:latin typeface="Comic Sans MS" panose="030F0702030302020204" pitchFamily="66" charset="0"/>
            </a:endParaRPr>
          </a:p>
          <a:p>
            <a:pPr algn="ctr">
              <a:spcAft>
                <a:spcPts val="300"/>
              </a:spcAft>
            </a:pPr>
            <a:r>
              <a:rPr lang="de-DE" sz="2400" b="1" dirty="0">
                <a:solidFill>
                  <a:schemeClr val="tx1">
                    <a:lumMod val="75000"/>
                    <a:lumOff val="25000"/>
                  </a:schemeClr>
                </a:solidFill>
                <a:latin typeface="Comic Sans MS" panose="030F0702030302020204" pitchFamily="66" charset="0"/>
              </a:rPr>
              <a:t>03.03.22 3/4er</a:t>
            </a: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1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3" name="Textfeld 42"/>
          <p:cNvSpPr txBox="1"/>
          <p:nvPr/>
        </p:nvSpPr>
        <p:spPr>
          <a:xfrm>
            <a:off x="6549283" y="9504819"/>
            <a:ext cx="214008" cy="215380"/>
          </a:xfrm>
          <a:prstGeom prst="rect">
            <a:avLst/>
          </a:prstGeom>
          <a:noFill/>
        </p:spPr>
        <p:txBody>
          <a:bodyPr wrap="square" lIns="0" tIns="0" rIns="0" bIns="0" rtlCol="0">
            <a:spAutoFit/>
          </a:bodyPr>
          <a:lstStyle/>
          <a:p>
            <a:pPr>
              <a:lnSpc>
                <a:spcPct val="108000"/>
              </a:lnSpc>
              <a:spcAft>
                <a:spcPts val="1008"/>
              </a:spcAft>
            </a:pPr>
            <a:r>
              <a:rPr lang="de-DE" sz="1400" dirty="0"/>
              <a:t>8</a:t>
            </a:r>
          </a:p>
        </p:txBody>
      </p:sp>
      <p:grpSp>
        <p:nvGrpSpPr>
          <p:cNvPr id="44" name="Gruppieren 43"/>
          <p:cNvGrpSpPr/>
          <p:nvPr/>
        </p:nvGrpSpPr>
        <p:grpSpPr>
          <a:xfrm>
            <a:off x="47540" y="1062047"/>
            <a:ext cx="6798268" cy="406906"/>
            <a:chOff x="59732" y="1055951"/>
            <a:chExt cx="6798268"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49" name="Textfeld 48"/>
            <p:cNvSpPr txBox="1"/>
            <p:nvPr/>
          </p:nvSpPr>
          <p:spPr>
            <a:xfrm>
              <a:off x="59732" y="1174765"/>
              <a:ext cx="575479"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a:t>
              </a:r>
              <a:endParaRPr lang="de-DE" sz="600" dirty="0">
                <a:solidFill>
                  <a:schemeClr val="bg1"/>
                </a:solidFill>
                <a:latin typeface="Comic Sans MS" panose="030F0702030302020204" pitchFamily="66" charset="0"/>
              </a:endParaRPr>
            </a:p>
          </p:txBody>
        </p:sp>
      </p:grpSp>
      <p:pic>
        <p:nvPicPr>
          <p:cNvPr id="94354" name="Picture 146" descr="H:\Downloads\castle-gdfe649d79_64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054" y="4867741"/>
            <a:ext cx="5084531" cy="422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16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1940</Words>
  <Application>Microsoft Office PowerPoint</Application>
  <PresentationFormat>A4-Papier (210 x 297 mm)</PresentationFormat>
  <Paragraphs>348</Paragraphs>
  <Slides>12</Slides>
  <Notes>11</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22" baseType="lpstr">
      <vt:lpstr>Arial</vt:lpstr>
      <vt:lpstr>Calibri</vt:lpstr>
      <vt:lpstr>Comic Sans MS</vt:lpstr>
      <vt:lpstr>CorpoA</vt:lpstr>
      <vt:lpstr>CorpoS</vt:lpstr>
      <vt:lpstr>Symbol</vt:lpstr>
      <vt:lpstr>Wingdings</vt:lpstr>
      <vt:lpstr>Wingdings 3</vt:lpstr>
      <vt:lpstr>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Diehl</cp:lastModifiedBy>
  <cp:revision>748</cp:revision>
  <cp:lastPrinted>2022-02-10T09:19:56Z</cp:lastPrinted>
  <dcterms:created xsi:type="dcterms:W3CDTF">2015-06-25T15:16:27Z</dcterms:created>
  <dcterms:modified xsi:type="dcterms:W3CDTF">2022-02-11T08:29:34Z</dcterms:modified>
</cp:coreProperties>
</file>